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25"/>
  </p:notesMasterIdLst>
  <p:handoutMasterIdLst>
    <p:handoutMasterId r:id="rId126"/>
  </p:handoutMasterIdLst>
  <p:sldIdLst>
    <p:sldId id="256" r:id="rId2"/>
    <p:sldId id="257" r:id="rId3"/>
    <p:sldId id="451" r:id="rId4"/>
    <p:sldId id="260" r:id="rId5"/>
    <p:sldId id="452" r:id="rId6"/>
    <p:sldId id="277" r:id="rId7"/>
    <p:sldId id="401" r:id="rId8"/>
    <p:sldId id="402" r:id="rId9"/>
    <p:sldId id="340" r:id="rId10"/>
    <p:sldId id="275" r:id="rId11"/>
    <p:sldId id="456" r:id="rId12"/>
    <p:sldId id="467" r:id="rId13"/>
    <p:sldId id="258" r:id="rId14"/>
    <p:sldId id="312" r:id="rId15"/>
    <p:sldId id="346" r:id="rId16"/>
    <p:sldId id="314" r:id="rId17"/>
    <p:sldId id="453" r:id="rId18"/>
    <p:sldId id="454" r:id="rId19"/>
    <p:sldId id="455" r:id="rId20"/>
    <p:sldId id="423" r:id="rId21"/>
    <p:sldId id="424" r:id="rId22"/>
    <p:sldId id="311" r:id="rId23"/>
    <p:sldId id="403" r:id="rId24"/>
    <p:sldId id="319" r:id="rId25"/>
    <p:sldId id="439" r:id="rId26"/>
    <p:sldId id="446" r:id="rId27"/>
    <p:sldId id="318" r:id="rId28"/>
    <p:sldId id="414" r:id="rId29"/>
    <p:sldId id="415" r:id="rId30"/>
    <p:sldId id="278" r:id="rId31"/>
    <p:sldId id="404" r:id="rId32"/>
    <p:sldId id="341" r:id="rId33"/>
    <p:sldId id="359" r:id="rId34"/>
    <p:sldId id="360" r:id="rId35"/>
    <p:sldId id="362" r:id="rId36"/>
    <p:sldId id="369" r:id="rId37"/>
    <p:sldId id="364" r:id="rId38"/>
    <p:sldId id="370" r:id="rId39"/>
    <p:sldId id="366" r:id="rId40"/>
    <p:sldId id="367" r:id="rId41"/>
    <p:sldId id="371" r:id="rId42"/>
    <p:sldId id="372" r:id="rId43"/>
    <p:sldId id="368" r:id="rId44"/>
    <p:sldId id="289" r:id="rId45"/>
    <p:sldId id="425" r:id="rId46"/>
    <p:sldId id="426" r:id="rId47"/>
    <p:sldId id="427" r:id="rId48"/>
    <p:sldId id="329" r:id="rId49"/>
    <p:sldId id="405" r:id="rId50"/>
    <p:sldId id="342" r:id="rId51"/>
    <p:sldId id="373" r:id="rId52"/>
    <p:sldId id="374" r:id="rId53"/>
    <p:sldId id="381" r:id="rId54"/>
    <p:sldId id="416" r:id="rId55"/>
    <p:sldId id="379" r:id="rId56"/>
    <p:sldId id="380" r:id="rId57"/>
    <p:sldId id="376" r:id="rId58"/>
    <p:sldId id="377" r:id="rId59"/>
    <p:sldId id="378" r:id="rId60"/>
    <p:sldId id="357" r:id="rId61"/>
    <p:sldId id="297" r:id="rId62"/>
    <p:sldId id="406" r:id="rId63"/>
    <p:sldId id="343" r:id="rId64"/>
    <p:sldId id="382" r:id="rId65"/>
    <p:sldId id="383" r:id="rId66"/>
    <p:sldId id="417" r:id="rId67"/>
    <p:sldId id="430" r:id="rId68"/>
    <p:sldId id="431" r:id="rId69"/>
    <p:sldId id="432" r:id="rId70"/>
    <p:sldId id="302" r:id="rId71"/>
    <p:sldId id="433" r:id="rId72"/>
    <p:sldId id="434" r:id="rId73"/>
    <p:sldId id="435" r:id="rId74"/>
    <p:sldId id="436" r:id="rId75"/>
    <p:sldId id="437" r:id="rId76"/>
    <p:sldId id="438" r:id="rId77"/>
    <p:sldId id="303" r:id="rId78"/>
    <p:sldId id="407" r:id="rId79"/>
    <p:sldId id="413" r:id="rId80"/>
    <p:sldId id="408" r:id="rId81"/>
    <p:sldId id="409" r:id="rId82"/>
    <p:sldId id="410" r:id="rId83"/>
    <p:sldId id="411" r:id="rId84"/>
    <p:sldId id="412" r:id="rId85"/>
    <p:sldId id="384" r:id="rId86"/>
    <p:sldId id="385" r:id="rId87"/>
    <p:sldId id="386" r:id="rId88"/>
    <p:sldId id="387" r:id="rId89"/>
    <p:sldId id="390" r:id="rId90"/>
    <p:sldId id="388" r:id="rId91"/>
    <p:sldId id="389" r:id="rId92"/>
    <p:sldId id="391" r:id="rId93"/>
    <p:sldId id="323" r:id="rId94"/>
    <p:sldId id="392" r:id="rId95"/>
    <p:sldId id="393" r:id="rId96"/>
    <p:sldId id="394" r:id="rId97"/>
    <p:sldId id="395" r:id="rId98"/>
    <p:sldId id="396" r:id="rId99"/>
    <p:sldId id="397" r:id="rId100"/>
    <p:sldId id="400" r:id="rId101"/>
    <p:sldId id="398" r:id="rId102"/>
    <p:sldId id="458" r:id="rId103"/>
    <p:sldId id="399" r:id="rId104"/>
    <p:sldId id="353" r:id="rId105"/>
    <p:sldId id="459" r:id="rId106"/>
    <p:sldId id="462" r:id="rId107"/>
    <p:sldId id="463" r:id="rId108"/>
    <p:sldId id="464" r:id="rId109"/>
    <p:sldId id="465" r:id="rId110"/>
    <p:sldId id="466" r:id="rId111"/>
    <p:sldId id="460" r:id="rId112"/>
    <p:sldId id="325" r:id="rId113"/>
    <p:sldId id="428" r:id="rId114"/>
    <p:sldId id="429" r:id="rId115"/>
    <p:sldId id="419" r:id="rId116"/>
    <p:sldId id="418" r:id="rId117"/>
    <p:sldId id="422" r:id="rId118"/>
    <p:sldId id="350" r:id="rId119"/>
    <p:sldId id="447" r:id="rId120"/>
    <p:sldId id="448" r:id="rId121"/>
    <p:sldId id="449" r:id="rId122"/>
    <p:sldId id="450" r:id="rId123"/>
    <p:sldId id="457" r:id="rId124"/>
  </p:sldIdLst>
  <p:sldSz cx="9144000" cy="6858000" type="screen4x3"/>
  <p:notesSz cx="6858000" cy="9144000"/>
  <p:embeddedFontLst>
    <p:embeddedFont>
      <p:font typeface="Calibri" panose="020F0502020204030204" pitchFamily="34" charset="0"/>
      <p:regular r:id="rId127"/>
      <p:bold r:id="rId128"/>
      <p:italic r:id="rId129"/>
      <p:boldItalic r:id="rId130"/>
    </p:embeddedFont>
    <p:embeddedFont>
      <p:font typeface="Calibri Light" panose="020F0302020204030204" pitchFamily="34" charset="0"/>
      <p:regular r:id="rId131"/>
      <p:italic r:id="rId1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55" userDrawn="1">
          <p15:clr>
            <a:srgbClr val="A4A3A4"/>
          </p15:clr>
        </p15:guide>
        <p15:guide id="2" pos="1224" userDrawn="1">
          <p15:clr>
            <a:srgbClr val="A4A3A4"/>
          </p15:clr>
        </p15:guide>
        <p15:guide id="3" pos="4704" userDrawn="1">
          <p15:clr>
            <a:srgbClr val="A4A3A4"/>
          </p15:clr>
        </p15:guide>
        <p15:guide id="4" orient="horz" pos="39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mran" initials="K" lastIdx="2" clrIdx="0">
    <p:extLst>
      <p:ext uri="{19B8F6BF-5375-455C-9EA6-DF929625EA0E}">
        <p15:presenceInfo xmlns:p15="http://schemas.microsoft.com/office/powerpoint/2012/main" userId="Kamr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EA00"/>
    <a:srgbClr val="AC7301"/>
    <a:srgbClr val="9A7A00"/>
    <a:srgbClr val="A900A9"/>
    <a:srgbClr val="5B9BD5"/>
    <a:srgbClr val="31E6FF"/>
    <a:srgbClr val="EE42C1"/>
    <a:srgbClr val="E6AF42"/>
    <a:srgbClr val="F4EE00"/>
    <a:srgbClr val="FFFF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C3A4C-5C28-41F2-8C44-253560FCC980}" v="2" dt="2018-07-07T12:42:27.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5149" autoAdjust="0"/>
  </p:normalViewPr>
  <p:slideViewPr>
    <p:cSldViewPr>
      <p:cViewPr varScale="1">
        <p:scale>
          <a:sx n="82" d="100"/>
          <a:sy n="82" d="100"/>
        </p:scale>
        <p:origin x="1646" y="58"/>
      </p:cViewPr>
      <p:guideLst>
        <p:guide orient="horz" pos="755"/>
        <p:guide pos="1224"/>
        <p:guide pos="4704"/>
        <p:guide orient="horz" pos="3960"/>
      </p:guideLst>
    </p:cSldViewPr>
  </p:slideViewPr>
  <p:notesTextViewPr>
    <p:cViewPr>
      <p:scale>
        <a:sx n="1" d="1"/>
        <a:sy n="1" d="1"/>
      </p:scale>
      <p:origin x="0" y="0"/>
    </p:cViewPr>
  </p:notesTextViewPr>
  <p:sorterViewPr>
    <p:cViewPr>
      <p:scale>
        <a:sx n="144" d="100"/>
        <a:sy n="144" d="100"/>
      </p:scale>
      <p:origin x="0" y="0"/>
    </p:cViewPr>
  </p:sorterViewPr>
  <p:notesViewPr>
    <p:cSldViewPr>
      <p:cViewPr varScale="1">
        <p:scale>
          <a:sx n="66" d="100"/>
          <a:sy n="66" d="100"/>
        </p:scale>
        <p:origin x="3062" y="48"/>
      </p:cViewPr>
      <p:guideLst/>
    </p:cSldViewPr>
  </p:notes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 Id="rId138"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13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3.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4.fntdata"/><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5.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garovkamran@gmail.com" userId="b7ba903d58cde83e" providerId="LiveId" clId="{68BC3A4C-5C28-41F2-8C44-253560FCC980}"/>
    <pc:docChg chg="undo custSel modSld">
      <pc:chgData name="asgarovkamran@gmail.com" userId="b7ba903d58cde83e" providerId="LiveId" clId="{68BC3A4C-5C28-41F2-8C44-253560FCC980}" dt="2018-07-07T12:42:27.778" v="334" actId="1076"/>
      <pc:docMkLst>
        <pc:docMk/>
      </pc:docMkLst>
      <pc:sldChg chg="addSp delSp modSp">
        <pc:chgData name="asgarovkamran@gmail.com" userId="b7ba903d58cde83e" providerId="LiveId" clId="{68BC3A4C-5C28-41F2-8C44-253560FCC980}" dt="2018-06-11T08:52:17.872" v="273"/>
        <pc:sldMkLst>
          <pc:docMk/>
          <pc:sldMk cId="3364880033" sldId="256"/>
        </pc:sldMkLst>
        <pc:spChg chg="mod">
          <ac:chgData name="asgarovkamran@gmail.com" userId="b7ba903d58cde83e" providerId="LiveId" clId="{68BC3A4C-5C28-41F2-8C44-253560FCC980}" dt="2018-06-11T08:35:55.041" v="28" actId="20577"/>
          <ac:spMkLst>
            <pc:docMk/>
            <pc:sldMk cId="3364880033" sldId="256"/>
            <ac:spMk id="5" creationId="{00000000-0000-0000-0000-000000000000}"/>
          </ac:spMkLst>
        </pc:spChg>
        <pc:spChg chg="mod">
          <ac:chgData name="asgarovkamran@gmail.com" userId="b7ba903d58cde83e" providerId="LiveId" clId="{68BC3A4C-5C28-41F2-8C44-253560FCC980}" dt="2018-06-11T08:41:33.561" v="189" actId="403"/>
          <ac:spMkLst>
            <pc:docMk/>
            <pc:sldMk cId="3364880033" sldId="256"/>
            <ac:spMk id="8" creationId="{00000000-0000-0000-0000-000000000000}"/>
          </ac:spMkLst>
        </pc:spChg>
        <pc:grpChg chg="add">
          <ac:chgData name="asgarovkamran@gmail.com" userId="b7ba903d58cde83e" providerId="LiveId" clId="{68BC3A4C-5C28-41F2-8C44-253560FCC980}" dt="2018-06-11T08:52:17.872" v="273"/>
          <ac:grpSpMkLst>
            <pc:docMk/>
            <pc:sldMk cId="3364880033" sldId="256"/>
            <ac:grpSpMk id="9" creationId="{AF26708F-5616-47BC-8E85-2E720DFDFE8A}"/>
          </ac:grpSpMkLst>
        </pc:grpChg>
        <pc:picChg chg="add del mod">
          <ac:chgData name="asgarovkamran@gmail.com" userId="b7ba903d58cde83e" providerId="LiveId" clId="{68BC3A4C-5C28-41F2-8C44-253560FCC980}" dt="2018-06-11T08:52:16.949" v="272" actId="478"/>
          <ac:picMkLst>
            <pc:docMk/>
            <pc:sldMk cId="3364880033" sldId="256"/>
            <ac:picMk id="3" creationId="{2A0615C0-A499-44B5-9E84-AC46C097580E}"/>
          </ac:picMkLst>
        </pc:picChg>
      </pc:sldChg>
      <pc:sldChg chg="addSp delSp">
        <pc:chgData name="asgarovkamran@gmail.com" userId="b7ba903d58cde83e" providerId="LiveId" clId="{68BC3A4C-5C28-41F2-8C44-253560FCC980}" dt="2018-06-11T08:52:23.500" v="274"/>
        <pc:sldMkLst>
          <pc:docMk/>
          <pc:sldMk cId="432558537" sldId="257"/>
        </pc:sldMkLst>
        <pc:spChg chg="del">
          <ac:chgData name="asgarovkamran@gmail.com" userId="b7ba903d58cde83e" providerId="LiveId" clId="{68BC3A4C-5C28-41F2-8C44-253560FCC980}" dt="2018-06-11T08:36:08.584" v="30" actId="478"/>
          <ac:spMkLst>
            <pc:docMk/>
            <pc:sldMk cId="432558537" sldId="257"/>
            <ac:spMk id="3" creationId="{00000000-0000-0000-0000-000000000000}"/>
          </ac:spMkLst>
        </pc:spChg>
        <pc:spChg chg="add">
          <ac:chgData name="asgarovkamran@gmail.com" userId="b7ba903d58cde83e" providerId="LiveId" clId="{68BC3A4C-5C28-41F2-8C44-253560FCC980}" dt="2018-06-11T08:36:09.069" v="31"/>
          <ac:spMkLst>
            <pc:docMk/>
            <pc:sldMk cId="432558537" sldId="257"/>
            <ac:spMk id="7" creationId="{7156938C-AC30-47E3-9B1E-F1ECF4A62777}"/>
          </ac:spMkLst>
        </pc:spChg>
        <pc:grpChg chg="add">
          <ac:chgData name="asgarovkamran@gmail.com" userId="b7ba903d58cde83e" providerId="LiveId" clId="{68BC3A4C-5C28-41F2-8C44-253560FCC980}" dt="2018-06-11T08:52:23.500" v="274"/>
          <ac:grpSpMkLst>
            <pc:docMk/>
            <pc:sldMk cId="432558537" sldId="257"/>
            <ac:grpSpMk id="8" creationId="{47E140A3-E7F7-467E-B194-6F5E96E2C6DD}"/>
          </ac:grpSpMkLst>
        </pc:grpChg>
      </pc:sldChg>
      <pc:sldChg chg="addSp delSp">
        <pc:chgData name="asgarovkamran@gmail.com" userId="b7ba903d58cde83e" providerId="LiveId" clId="{68BC3A4C-5C28-41F2-8C44-253560FCC980}" dt="2018-06-11T08:52:34.194" v="282"/>
        <pc:sldMkLst>
          <pc:docMk/>
          <pc:sldMk cId="691688952" sldId="258"/>
        </pc:sldMkLst>
        <pc:spChg chg="del">
          <ac:chgData name="asgarovkamran@gmail.com" userId="b7ba903d58cde83e" providerId="LiveId" clId="{68BC3A4C-5C28-41F2-8C44-253560FCC980}" dt="2018-06-11T08:36:49.861" v="46" actId="478"/>
          <ac:spMkLst>
            <pc:docMk/>
            <pc:sldMk cId="691688952" sldId="258"/>
            <ac:spMk id="5" creationId="{00000000-0000-0000-0000-000000000000}"/>
          </ac:spMkLst>
        </pc:spChg>
        <pc:spChg chg="add">
          <ac:chgData name="asgarovkamran@gmail.com" userId="b7ba903d58cde83e" providerId="LiveId" clId="{68BC3A4C-5C28-41F2-8C44-253560FCC980}" dt="2018-06-11T08:36:50.737" v="47"/>
          <ac:spMkLst>
            <pc:docMk/>
            <pc:sldMk cId="691688952" sldId="258"/>
            <ac:spMk id="8" creationId="{AC5ECC89-A7D9-45D3-AACC-20A7DCC53AD6}"/>
          </ac:spMkLst>
        </pc:spChg>
        <pc:grpChg chg="add">
          <ac:chgData name="asgarovkamran@gmail.com" userId="b7ba903d58cde83e" providerId="LiveId" clId="{68BC3A4C-5C28-41F2-8C44-253560FCC980}" dt="2018-06-11T08:52:34.194" v="282"/>
          <ac:grpSpMkLst>
            <pc:docMk/>
            <pc:sldMk cId="691688952" sldId="258"/>
            <ac:grpSpMk id="9" creationId="{1DC32271-D981-456A-9FC7-91355FBE3723}"/>
          </ac:grpSpMkLst>
        </pc:grpChg>
      </pc:sldChg>
      <pc:sldChg chg="addSp delSp">
        <pc:chgData name="asgarovkamran@gmail.com" userId="b7ba903d58cde83e" providerId="LiveId" clId="{68BC3A4C-5C28-41F2-8C44-253560FCC980}" dt="2018-06-11T08:52:27.378" v="275"/>
        <pc:sldMkLst>
          <pc:docMk/>
          <pc:sldMk cId="254081140" sldId="259"/>
        </pc:sldMkLst>
        <pc:spChg chg="del">
          <ac:chgData name="asgarovkamran@gmail.com" userId="b7ba903d58cde83e" providerId="LiveId" clId="{68BC3A4C-5C28-41F2-8C44-253560FCC980}" dt="2018-06-11T08:36:20.315" v="32" actId="478"/>
          <ac:spMkLst>
            <pc:docMk/>
            <pc:sldMk cId="254081140" sldId="259"/>
            <ac:spMk id="3" creationId="{00000000-0000-0000-0000-000000000000}"/>
          </ac:spMkLst>
        </pc:spChg>
        <pc:spChg chg="add">
          <ac:chgData name="asgarovkamran@gmail.com" userId="b7ba903d58cde83e" providerId="LiveId" clId="{68BC3A4C-5C28-41F2-8C44-253560FCC980}" dt="2018-06-11T08:36:20.971" v="33"/>
          <ac:spMkLst>
            <pc:docMk/>
            <pc:sldMk cId="254081140" sldId="259"/>
            <ac:spMk id="19" creationId="{F5D1F392-360B-47FC-B58A-EACAEAD38351}"/>
          </ac:spMkLst>
        </pc:spChg>
        <pc:grpChg chg="add">
          <ac:chgData name="asgarovkamran@gmail.com" userId="b7ba903d58cde83e" providerId="LiveId" clId="{68BC3A4C-5C28-41F2-8C44-253560FCC980}" dt="2018-06-11T08:52:27.378" v="275"/>
          <ac:grpSpMkLst>
            <pc:docMk/>
            <pc:sldMk cId="254081140" sldId="259"/>
            <ac:grpSpMk id="21" creationId="{AA4DB731-C042-4E3D-AB4B-CCACFC9F6963}"/>
          </ac:grpSpMkLst>
        </pc:grpChg>
      </pc:sldChg>
      <pc:sldChg chg="addSp delSp modSp">
        <pc:chgData name="asgarovkamran@gmail.com" userId="b7ba903d58cde83e" providerId="LiveId" clId="{68BC3A4C-5C28-41F2-8C44-253560FCC980}" dt="2018-06-11T08:52:28.347" v="276"/>
        <pc:sldMkLst>
          <pc:docMk/>
          <pc:sldMk cId="3794126555" sldId="260"/>
        </pc:sldMkLst>
        <pc:spChg chg="del">
          <ac:chgData name="asgarovkamran@gmail.com" userId="b7ba903d58cde83e" providerId="LiveId" clId="{68BC3A4C-5C28-41F2-8C44-253560FCC980}" dt="2018-06-11T08:36:26.506" v="34" actId="478"/>
          <ac:spMkLst>
            <pc:docMk/>
            <pc:sldMk cId="3794126555" sldId="260"/>
            <ac:spMk id="3" creationId="{00000000-0000-0000-0000-000000000000}"/>
          </ac:spMkLst>
        </pc:spChg>
        <pc:spChg chg="mod">
          <ac:chgData name="asgarovkamran@gmail.com" userId="b7ba903d58cde83e" providerId="LiveId" clId="{68BC3A4C-5C28-41F2-8C44-253560FCC980}" dt="2018-06-11T08:44:33.931" v="241" actId="1076"/>
          <ac:spMkLst>
            <pc:docMk/>
            <pc:sldMk cId="3794126555" sldId="260"/>
            <ac:spMk id="5" creationId="{00000000-0000-0000-0000-000000000000}"/>
          </ac:spMkLst>
        </pc:spChg>
        <pc:spChg chg="add">
          <ac:chgData name="asgarovkamran@gmail.com" userId="b7ba903d58cde83e" providerId="LiveId" clId="{68BC3A4C-5C28-41F2-8C44-253560FCC980}" dt="2018-06-11T08:36:26.928" v="35"/>
          <ac:spMkLst>
            <pc:docMk/>
            <pc:sldMk cId="3794126555" sldId="260"/>
            <ac:spMk id="7" creationId="{88B90AE8-501C-46B9-A42F-31422F3D143D}"/>
          </ac:spMkLst>
        </pc:spChg>
        <pc:grpChg chg="add">
          <ac:chgData name="asgarovkamran@gmail.com" userId="b7ba903d58cde83e" providerId="LiveId" clId="{68BC3A4C-5C28-41F2-8C44-253560FCC980}" dt="2018-06-11T08:52:28.347" v="276"/>
          <ac:grpSpMkLst>
            <pc:docMk/>
            <pc:sldMk cId="3794126555" sldId="260"/>
            <ac:grpSpMk id="9" creationId="{2A0D932F-ADA0-4192-8238-A91AFAA4B524}"/>
          </ac:grpSpMkLst>
        </pc:grpChg>
      </pc:sldChg>
      <pc:sldChg chg="addSp delSp">
        <pc:chgData name="asgarovkamran@gmail.com" userId="b7ba903d58cde83e" providerId="LiveId" clId="{68BC3A4C-5C28-41F2-8C44-253560FCC980}" dt="2018-06-11T08:52:44.914" v="294"/>
        <pc:sldMkLst>
          <pc:docMk/>
          <pc:sldMk cId="681097689" sldId="274"/>
        </pc:sldMkLst>
        <pc:spChg chg="del">
          <ac:chgData name="asgarovkamran@gmail.com" userId="b7ba903d58cde83e" providerId="LiveId" clId="{68BC3A4C-5C28-41F2-8C44-253560FCC980}" dt="2018-06-11T08:37:24.740" v="70" actId="478"/>
          <ac:spMkLst>
            <pc:docMk/>
            <pc:sldMk cId="681097689" sldId="274"/>
            <ac:spMk id="3" creationId="{00000000-0000-0000-0000-000000000000}"/>
          </ac:spMkLst>
        </pc:spChg>
        <pc:spChg chg="add">
          <ac:chgData name="asgarovkamran@gmail.com" userId="b7ba903d58cde83e" providerId="LiveId" clId="{68BC3A4C-5C28-41F2-8C44-253560FCC980}" dt="2018-06-11T08:37:25.318" v="71"/>
          <ac:spMkLst>
            <pc:docMk/>
            <pc:sldMk cId="681097689" sldId="274"/>
            <ac:spMk id="8" creationId="{C78DFAB8-92A7-46CF-A194-A09924315C06}"/>
          </ac:spMkLst>
        </pc:spChg>
        <pc:grpChg chg="add">
          <ac:chgData name="asgarovkamran@gmail.com" userId="b7ba903d58cde83e" providerId="LiveId" clId="{68BC3A4C-5C28-41F2-8C44-253560FCC980}" dt="2018-06-11T08:52:44.914" v="294"/>
          <ac:grpSpMkLst>
            <pc:docMk/>
            <pc:sldMk cId="681097689" sldId="274"/>
            <ac:grpSpMk id="9" creationId="{BB4E861A-6053-4174-A412-72CBF552C7DF}"/>
          </ac:grpSpMkLst>
        </pc:grpChg>
      </pc:sldChg>
      <pc:sldChg chg="addSp delSp">
        <pc:chgData name="asgarovkamran@gmail.com" userId="b7ba903d58cde83e" providerId="LiveId" clId="{68BC3A4C-5C28-41F2-8C44-253560FCC980}" dt="2018-06-11T08:52:32.271" v="280"/>
        <pc:sldMkLst>
          <pc:docMk/>
          <pc:sldMk cId="2203183428" sldId="275"/>
        </pc:sldMkLst>
        <pc:spChg chg="del">
          <ac:chgData name="asgarovkamran@gmail.com" userId="b7ba903d58cde83e" providerId="LiveId" clId="{68BC3A4C-5C28-41F2-8C44-253560FCC980}" dt="2018-06-11T08:36:44.133" v="42" actId="478"/>
          <ac:spMkLst>
            <pc:docMk/>
            <pc:sldMk cId="2203183428" sldId="275"/>
            <ac:spMk id="3" creationId="{00000000-0000-0000-0000-000000000000}"/>
          </ac:spMkLst>
        </pc:spChg>
        <pc:spChg chg="add">
          <ac:chgData name="asgarovkamran@gmail.com" userId="b7ba903d58cde83e" providerId="LiveId" clId="{68BC3A4C-5C28-41F2-8C44-253560FCC980}" dt="2018-06-11T08:36:44.868" v="43"/>
          <ac:spMkLst>
            <pc:docMk/>
            <pc:sldMk cId="2203183428" sldId="275"/>
            <ac:spMk id="9" creationId="{2AFB5059-AC4A-4205-9D53-597A1139D2B0}"/>
          </ac:spMkLst>
        </pc:spChg>
        <pc:grpChg chg="add">
          <ac:chgData name="asgarovkamran@gmail.com" userId="b7ba903d58cde83e" providerId="LiveId" clId="{68BC3A4C-5C28-41F2-8C44-253560FCC980}" dt="2018-06-11T08:52:32.271" v="280"/>
          <ac:grpSpMkLst>
            <pc:docMk/>
            <pc:sldMk cId="2203183428" sldId="275"/>
            <ac:grpSpMk id="10" creationId="{3CC1523D-B044-4D9D-A012-1B5436C2E8B8}"/>
          </ac:grpSpMkLst>
        </pc:grpChg>
      </pc:sldChg>
      <pc:sldChg chg="addSp delSp">
        <pc:chgData name="asgarovkamran@gmail.com" userId="b7ba903d58cde83e" providerId="LiveId" clId="{68BC3A4C-5C28-41F2-8C44-253560FCC980}" dt="2018-06-11T08:52:30.208" v="278"/>
        <pc:sldMkLst>
          <pc:docMk/>
          <pc:sldMk cId="2362684428" sldId="276"/>
        </pc:sldMkLst>
        <pc:spChg chg="del">
          <ac:chgData name="asgarovkamran@gmail.com" userId="b7ba903d58cde83e" providerId="LiveId" clId="{68BC3A4C-5C28-41F2-8C44-253560FCC980}" dt="2018-06-11T08:36:37.685" v="38" actId="478"/>
          <ac:spMkLst>
            <pc:docMk/>
            <pc:sldMk cId="2362684428" sldId="276"/>
            <ac:spMk id="3" creationId="{00000000-0000-0000-0000-000000000000}"/>
          </ac:spMkLst>
        </pc:spChg>
        <pc:spChg chg="add">
          <ac:chgData name="asgarovkamran@gmail.com" userId="b7ba903d58cde83e" providerId="LiveId" clId="{68BC3A4C-5C28-41F2-8C44-253560FCC980}" dt="2018-06-11T08:36:38.317" v="39"/>
          <ac:spMkLst>
            <pc:docMk/>
            <pc:sldMk cId="2362684428" sldId="276"/>
            <ac:spMk id="8" creationId="{A2A12DE3-2499-4656-9259-514E09FA56C7}"/>
          </ac:spMkLst>
        </pc:spChg>
        <pc:grpChg chg="add">
          <ac:chgData name="asgarovkamran@gmail.com" userId="b7ba903d58cde83e" providerId="LiveId" clId="{68BC3A4C-5C28-41F2-8C44-253560FCC980}" dt="2018-06-11T08:52:30.208" v="278"/>
          <ac:grpSpMkLst>
            <pc:docMk/>
            <pc:sldMk cId="2362684428" sldId="276"/>
            <ac:grpSpMk id="9" creationId="{D8096DC2-CF23-4343-BE79-030355371D8E}"/>
          </ac:grpSpMkLst>
        </pc:grpChg>
      </pc:sldChg>
      <pc:sldChg chg="addSp delSp">
        <pc:chgData name="asgarovkamran@gmail.com" userId="b7ba903d58cde83e" providerId="LiveId" clId="{68BC3A4C-5C28-41F2-8C44-253560FCC980}" dt="2018-06-11T08:52:29.191" v="277"/>
        <pc:sldMkLst>
          <pc:docMk/>
          <pc:sldMk cId="633066415" sldId="277"/>
        </pc:sldMkLst>
        <pc:spChg chg="del">
          <ac:chgData name="asgarovkamran@gmail.com" userId="b7ba903d58cde83e" providerId="LiveId" clId="{68BC3A4C-5C28-41F2-8C44-253560FCC980}" dt="2018-06-11T08:36:33.276" v="36" actId="478"/>
          <ac:spMkLst>
            <pc:docMk/>
            <pc:sldMk cId="633066415" sldId="277"/>
            <ac:spMk id="5" creationId="{00000000-0000-0000-0000-000000000000}"/>
          </ac:spMkLst>
        </pc:spChg>
        <pc:spChg chg="add">
          <ac:chgData name="asgarovkamran@gmail.com" userId="b7ba903d58cde83e" providerId="LiveId" clId="{68BC3A4C-5C28-41F2-8C44-253560FCC980}" dt="2018-06-11T08:36:33.839" v="37"/>
          <ac:spMkLst>
            <pc:docMk/>
            <pc:sldMk cId="633066415" sldId="277"/>
            <ac:spMk id="9" creationId="{C6F42EFB-5CE8-45CE-9439-CF8327D1BCE5}"/>
          </ac:spMkLst>
        </pc:spChg>
        <pc:grpChg chg="add">
          <ac:chgData name="asgarovkamran@gmail.com" userId="b7ba903d58cde83e" providerId="LiveId" clId="{68BC3A4C-5C28-41F2-8C44-253560FCC980}" dt="2018-06-11T08:52:29.191" v="277"/>
          <ac:grpSpMkLst>
            <pc:docMk/>
            <pc:sldMk cId="633066415" sldId="277"/>
            <ac:grpSpMk id="10" creationId="{55377A29-DE8B-4A31-8D43-55C1921A3B95}"/>
          </ac:grpSpMkLst>
        </pc:grpChg>
      </pc:sldChg>
      <pc:sldChg chg="addSp delSp modSp">
        <pc:chgData name="asgarovkamran@gmail.com" userId="b7ba903d58cde83e" providerId="LiveId" clId="{68BC3A4C-5C28-41F2-8C44-253560FCC980}" dt="2018-07-07T12:42:27.778" v="334" actId="1076"/>
        <pc:sldMkLst>
          <pc:docMk/>
          <pc:sldMk cId="3511077556" sldId="278"/>
        </pc:sldMkLst>
        <pc:spChg chg="del">
          <ac:chgData name="asgarovkamran@gmail.com" userId="b7ba903d58cde83e" providerId="LiveId" clId="{68BC3A4C-5C28-41F2-8C44-253560FCC980}" dt="2018-06-11T08:37:34.902" v="74" actId="478"/>
          <ac:spMkLst>
            <pc:docMk/>
            <pc:sldMk cId="3511077556" sldId="278"/>
            <ac:spMk id="5" creationId="{00000000-0000-0000-0000-000000000000}"/>
          </ac:spMkLst>
        </pc:spChg>
        <pc:spChg chg="mod">
          <ac:chgData name="asgarovkamran@gmail.com" userId="b7ba903d58cde83e" providerId="LiveId" clId="{68BC3A4C-5C28-41F2-8C44-253560FCC980}" dt="2018-07-07T12:42:27.778" v="334" actId="1076"/>
          <ac:spMkLst>
            <pc:docMk/>
            <pc:sldMk cId="3511077556" sldId="278"/>
            <ac:spMk id="7" creationId="{00000000-0000-0000-0000-000000000000}"/>
          </ac:spMkLst>
        </pc:spChg>
        <pc:spChg chg="add">
          <ac:chgData name="asgarovkamran@gmail.com" userId="b7ba903d58cde83e" providerId="LiveId" clId="{68BC3A4C-5C28-41F2-8C44-253560FCC980}" dt="2018-06-11T08:37:35.449" v="75"/>
          <ac:spMkLst>
            <pc:docMk/>
            <pc:sldMk cId="3511077556" sldId="278"/>
            <ac:spMk id="9" creationId="{CCFE4357-E8A7-4F28-A90C-3A343171E7D9}"/>
          </ac:spMkLst>
        </pc:spChg>
        <pc:grpChg chg="add">
          <ac:chgData name="asgarovkamran@gmail.com" userId="b7ba903d58cde83e" providerId="LiveId" clId="{68BC3A4C-5C28-41F2-8C44-253560FCC980}" dt="2018-06-11T08:52:46.664" v="296"/>
          <ac:grpSpMkLst>
            <pc:docMk/>
            <pc:sldMk cId="3511077556" sldId="278"/>
            <ac:grpSpMk id="10" creationId="{ACE51FCD-8141-43AA-B318-97B90E8E7B58}"/>
          </ac:grpSpMkLst>
        </pc:grpChg>
      </pc:sldChg>
      <pc:sldChg chg="addSp delSp">
        <pc:chgData name="asgarovkamran@gmail.com" userId="b7ba903d58cde83e" providerId="LiveId" clId="{68BC3A4C-5C28-41F2-8C44-253560FCC980}" dt="2018-06-11T08:52:49.170" v="299"/>
        <pc:sldMkLst>
          <pc:docMk/>
          <pc:sldMk cId="2624277229" sldId="280"/>
        </pc:sldMkLst>
        <pc:spChg chg="del">
          <ac:chgData name="asgarovkamran@gmail.com" userId="b7ba903d58cde83e" providerId="LiveId" clId="{68BC3A4C-5C28-41F2-8C44-253560FCC980}" dt="2018-06-11T08:37:48.955" v="82" actId="478"/>
          <ac:spMkLst>
            <pc:docMk/>
            <pc:sldMk cId="2624277229" sldId="280"/>
            <ac:spMk id="3" creationId="{00000000-0000-0000-0000-000000000000}"/>
          </ac:spMkLst>
        </pc:spChg>
        <pc:spChg chg="add">
          <ac:chgData name="asgarovkamran@gmail.com" userId="b7ba903d58cde83e" providerId="LiveId" clId="{68BC3A4C-5C28-41F2-8C44-253560FCC980}" dt="2018-06-11T08:37:49.456" v="83"/>
          <ac:spMkLst>
            <pc:docMk/>
            <pc:sldMk cId="2624277229" sldId="280"/>
            <ac:spMk id="8" creationId="{42DDE1B7-827C-4880-AD16-4DAA79F9474D}"/>
          </ac:spMkLst>
        </pc:spChg>
        <pc:grpChg chg="add">
          <ac:chgData name="asgarovkamran@gmail.com" userId="b7ba903d58cde83e" providerId="LiveId" clId="{68BC3A4C-5C28-41F2-8C44-253560FCC980}" dt="2018-06-11T08:52:49.170" v="299"/>
          <ac:grpSpMkLst>
            <pc:docMk/>
            <pc:sldMk cId="2624277229" sldId="280"/>
            <ac:grpSpMk id="9" creationId="{72C2E307-7EE1-45F4-9508-0CABF031B200}"/>
          </ac:grpSpMkLst>
        </pc:grpChg>
      </pc:sldChg>
      <pc:sldChg chg="addSp delSp">
        <pc:chgData name="asgarovkamran@gmail.com" userId="b7ba903d58cde83e" providerId="LiveId" clId="{68BC3A4C-5C28-41F2-8C44-253560FCC980}" dt="2018-06-11T08:52:50.077" v="300"/>
        <pc:sldMkLst>
          <pc:docMk/>
          <pc:sldMk cId="3546006808" sldId="283"/>
        </pc:sldMkLst>
        <pc:spChg chg="del">
          <ac:chgData name="asgarovkamran@gmail.com" userId="b7ba903d58cde83e" providerId="LiveId" clId="{68BC3A4C-5C28-41F2-8C44-253560FCC980}" dt="2018-06-11T08:37:53.427" v="84" actId="478"/>
          <ac:spMkLst>
            <pc:docMk/>
            <pc:sldMk cId="3546006808" sldId="283"/>
            <ac:spMk id="3" creationId="{00000000-0000-0000-0000-000000000000}"/>
          </ac:spMkLst>
        </pc:spChg>
        <pc:spChg chg="add">
          <ac:chgData name="asgarovkamran@gmail.com" userId="b7ba903d58cde83e" providerId="LiveId" clId="{68BC3A4C-5C28-41F2-8C44-253560FCC980}" dt="2018-06-11T08:37:53.958" v="85"/>
          <ac:spMkLst>
            <pc:docMk/>
            <pc:sldMk cId="3546006808" sldId="283"/>
            <ac:spMk id="10" creationId="{1EDF2FB8-1EA8-4F67-89DC-0276FCDC47F9}"/>
          </ac:spMkLst>
        </pc:spChg>
        <pc:grpChg chg="add">
          <ac:chgData name="asgarovkamran@gmail.com" userId="b7ba903d58cde83e" providerId="LiveId" clId="{68BC3A4C-5C28-41F2-8C44-253560FCC980}" dt="2018-06-11T08:52:50.077" v="300"/>
          <ac:grpSpMkLst>
            <pc:docMk/>
            <pc:sldMk cId="3546006808" sldId="283"/>
            <ac:grpSpMk id="11" creationId="{79991563-DF94-4ED2-86C1-A73EA09CE510}"/>
          </ac:grpSpMkLst>
        </pc:grpChg>
      </pc:sldChg>
      <pc:sldChg chg="addSp delSp">
        <pc:chgData name="asgarovkamran@gmail.com" userId="b7ba903d58cde83e" providerId="LiveId" clId="{68BC3A4C-5C28-41F2-8C44-253560FCC980}" dt="2018-06-11T08:52:50.906" v="301"/>
        <pc:sldMkLst>
          <pc:docMk/>
          <pc:sldMk cId="3670243077" sldId="285"/>
        </pc:sldMkLst>
        <pc:spChg chg="del">
          <ac:chgData name="asgarovkamran@gmail.com" userId="b7ba903d58cde83e" providerId="LiveId" clId="{68BC3A4C-5C28-41F2-8C44-253560FCC980}" dt="2018-06-11T08:37:56.554" v="86" actId="478"/>
          <ac:spMkLst>
            <pc:docMk/>
            <pc:sldMk cId="3670243077" sldId="285"/>
            <ac:spMk id="3" creationId="{00000000-0000-0000-0000-000000000000}"/>
          </ac:spMkLst>
        </pc:spChg>
        <pc:spChg chg="add">
          <ac:chgData name="asgarovkamran@gmail.com" userId="b7ba903d58cde83e" providerId="LiveId" clId="{68BC3A4C-5C28-41F2-8C44-253560FCC980}" dt="2018-06-11T08:37:56.991" v="87"/>
          <ac:spMkLst>
            <pc:docMk/>
            <pc:sldMk cId="3670243077" sldId="285"/>
            <ac:spMk id="9" creationId="{BAE4246E-69FD-4051-8872-1BE5BC19349D}"/>
          </ac:spMkLst>
        </pc:spChg>
        <pc:grpChg chg="add">
          <ac:chgData name="asgarovkamran@gmail.com" userId="b7ba903d58cde83e" providerId="LiveId" clId="{68BC3A4C-5C28-41F2-8C44-253560FCC980}" dt="2018-06-11T08:52:50.906" v="301"/>
          <ac:grpSpMkLst>
            <pc:docMk/>
            <pc:sldMk cId="3670243077" sldId="285"/>
            <ac:grpSpMk id="10" creationId="{71270A3C-E1D0-488C-B17C-398B05ACD114}"/>
          </ac:grpSpMkLst>
        </pc:grpChg>
      </pc:sldChg>
      <pc:sldChg chg="addSp delSp">
        <pc:chgData name="asgarovkamran@gmail.com" userId="b7ba903d58cde83e" providerId="LiveId" clId="{68BC3A4C-5C28-41F2-8C44-253560FCC980}" dt="2018-06-11T08:52:52.391" v="302"/>
        <pc:sldMkLst>
          <pc:docMk/>
          <pc:sldMk cId="3571559539" sldId="286"/>
        </pc:sldMkLst>
        <pc:spChg chg="del">
          <ac:chgData name="asgarovkamran@gmail.com" userId="b7ba903d58cde83e" providerId="LiveId" clId="{68BC3A4C-5C28-41F2-8C44-253560FCC980}" dt="2018-06-11T08:37:58.680" v="88" actId="478"/>
          <ac:spMkLst>
            <pc:docMk/>
            <pc:sldMk cId="3571559539" sldId="286"/>
            <ac:spMk id="3" creationId="{00000000-0000-0000-0000-000000000000}"/>
          </ac:spMkLst>
        </pc:spChg>
        <pc:spChg chg="add">
          <ac:chgData name="asgarovkamran@gmail.com" userId="b7ba903d58cde83e" providerId="LiveId" clId="{68BC3A4C-5C28-41F2-8C44-253560FCC980}" dt="2018-06-11T08:37:59.602" v="89"/>
          <ac:spMkLst>
            <pc:docMk/>
            <pc:sldMk cId="3571559539" sldId="286"/>
            <ac:spMk id="9" creationId="{80D84B67-ADCD-4102-AE9D-12D289CF7F31}"/>
          </ac:spMkLst>
        </pc:spChg>
        <pc:grpChg chg="add">
          <ac:chgData name="asgarovkamran@gmail.com" userId="b7ba903d58cde83e" providerId="LiveId" clId="{68BC3A4C-5C28-41F2-8C44-253560FCC980}" dt="2018-06-11T08:52:52.391" v="302"/>
          <ac:grpSpMkLst>
            <pc:docMk/>
            <pc:sldMk cId="3571559539" sldId="286"/>
            <ac:grpSpMk id="10" creationId="{CAE632DA-5564-4E9E-A7FA-3C7715CF439D}"/>
          </ac:grpSpMkLst>
        </pc:grpChg>
      </pc:sldChg>
      <pc:sldChg chg="addSp delSp">
        <pc:chgData name="asgarovkamran@gmail.com" userId="b7ba903d58cde83e" providerId="LiveId" clId="{68BC3A4C-5C28-41F2-8C44-253560FCC980}" dt="2018-06-11T08:52:53.407" v="303"/>
        <pc:sldMkLst>
          <pc:docMk/>
          <pc:sldMk cId="1209014211" sldId="287"/>
        </pc:sldMkLst>
        <pc:spChg chg="del">
          <ac:chgData name="asgarovkamran@gmail.com" userId="b7ba903d58cde83e" providerId="LiveId" clId="{68BC3A4C-5C28-41F2-8C44-253560FCC980}" dt="2018-06-11T08:38:01.650" v="90" actId="478"/>
          <ac:spMkLst>
            <pc:docMk/>
            <pc:sldMk cId="1209014211" sldId="287"/>
            <ac:spMk id="3" creationId="{00000000-0000-0000-0000-000000000000}"/>
          </ac:spMkLst>
        </pc:spChg>
        <pc:spChg chg="add">
          <ac:chgData name="asgarovkamran@gmail.com" userId="b7ba903d58cde83e" providerId="LiveId" clId="{68BC3A4C-5C28-41F2-8C44-253560FCC980}" dt="2018-06-11T08:38:02.088" v="91"/>
          <ac:spMkLst>
            <pc:docMk/>
            <pc:sldMk cId="1209014211" sldId="287"/>
            <ac:spMk id="9" creationId="{9A66DA0B-CC6C-45DD-ABFD-C4062DADC61B}"/>
          </ac:spMkLst>
        </pc:spChg>
        <pc:grpChg chg="add">
          <ac:chgData name="asgarovkamran@gmail.com" userId="b7ba903d58cde83e" providerId="LiveId" clId="{68BC3A4C-5C28-41F2-8C44-253560FCC980}" dt="2018-06-11T08:52:53.407" v="303"/>
          <ac:grpSpMkLst>
            <pc:docMk/>
            <pc:sldMk cId="1209014211" sldId="287"/>
            <ac:grpSpMk id="10" creationId="{16279239-3A88-4F6E-A201-D4F9959661C2}"/>
          </ac:grpSpMkLst>
        </pc:grpChg>
      </pc:sldChg>
      <pc:sldChg chg="addSp delSp">
        <pc:chgData name="asgarovkamran@gmail.com" userId="b7ba903d58cde83e" providerId="LiveId" clId="{68BC3A4C-5C28-41F2-8C44-253560FCC980}" dt="2018-06-11T08:52:54.423" v="304"/>
        <pc:sldMkLst>
          <pc:docMk/>
          <pc:sldMk cId="826393258" sldId="288"/>
        </pc:sldMkLst>
        <pc:spChg chg="del">
          <ac:chgData name="asgarovkamran@gmail.com" userId="b7ba903d58cde83e" providerId="LiveId" clId="{68BC3A4C-5C28-41F2-8C44-253560FCC980}" dt="2018-06-11T08:38:03.574" v="92" actId="478"/>
          <ac:spMkLst>
            <pc:docMk/>
            <pc:sldMk cId="826393258" sldId="288"/>
            <ac:spMk id="3" creationId="{00000000-0000-0000-0000-000000000000}"/>
          </ac:spMkLst>
        </pc:spChg>
        <pc:spChg chg="add">
          <ac:chgData name="asgarovkamran@gmail.com" userId="b7ba903d58cde83e" providerId="LiveId" clId="{68BC3A4C-5C28-41F2-8C44-253560FCC980}" dt="2018-06-11T08:38:03.980" v="93"/>
          <ac:spMkLst>
            <pc:docMk/>
            <pc:sldMk cId="826393258" sldId="288"/>
            <ac:spMk id="9" creationId="{17F4A4E2-DD38-423A-A854-225C8960B682}"/>
          </ac:spMkLst>
        </pc:spChg>
        <pc:grpChg chg="add">
          <ac:chgData name="asgarovkamran@gmail.com" userId="b7ba903d58cde83e" providerId="LiveId" clId="{68BC3A4C-5C28-41F2-8C44-253560FCC980}" dt="2018-06-11T08:52:54.423" v="304"/>
          <ac:grpSpMkLst>
            <pc:docMk/>
            <pc:sldMk cId="826393258" sldId="288"/>
            <ac:grpSpMk id="10" creationId="{19063F91-D4AE-4715-BD87-0094F06CD836}"/>
          </ac:grpSpMkLst>
        </pc:grpChg>
      </pc:sldChg>
      <pc:sldChg chg="addSp delSp">
        <pc:chgData name="asgarovkamran@gmail.com" userId="b7ba903d58cde83e" providerId="LiveId" clId="{68BC3A4C-5C28-41F2-8C44-253560FCC980}" dt="2018-06-11T08:52:55.346" v="305"/>
        <pc:sldMkLst>
          <pc:docMk/>
          <pc:sldMk cId="3673757831" sldId="289"/>
        </pc:sldMkLst>
        <pc:spChg chg="del">
          <ac:chgData name="asgarovkamran@gmail.com" userId="b7ba903d58cde83e" providerId="LiveId" clId="{68BC3A4C-5C28-41F2-8C44-253560FCC980}" dt="2018-06-11T08:38:06.842" v="94" actId="478"/>
          <ac:spMkLst>
            <pc:docMk/>
            <pc:sldMk cId="3673757831" sldId="289"/>
            <ac:spMk id="5" creationId="{00000000-0000-0000-0000-000000000000}"/>
          </ac:spMkLst>
        </pc:spChg>
        <pc:spChg chg="add">
          <ac:chgData name="asgarovkamran@gmail.com" userId="b7ba903d58cde83e" providerId="LiveId" clId="{68BC3A4C-5C28-41F2-8C44-253560FCC980}" dt="2018-06-11T08:38:07.217" v="95"/>
          <ac:spMkLst>
            <pc:docMk/>
            <pc:sldMk cId="3673757831" sldId="289"/>
            <ac:spMk id="9" creationId="{27E1D009-44D3-4F52-9553-39ADA55FD803}"/>
          </ac:spMkLst>
        </pc:spChg>
        <pc:grpChg chg="add">
          <ac:chgData name="asgarovkamran@gmail.com" userId="b7ba903d58cde83e" providerId="LiveId" clId="{68BC3A4C-5C28-41F2-8C44-253560FCC980}" dt="2018-06-11T08:52:55.346" v="305"/>
          <ac:grpSpMkLst>
            <pc:docMk/>
            <pc:sldMk cId="3673757831" sldId="289"/>
            <ac:grpSpMk id="10" creationId="{6CB09EEB-EFEF-4407-A5C5-A38C67756984}"/>
          </ac:grpSpMkLst>
        </pc:grpChg>
      </pc:sldChg>
      <pc:sldChg chg="addSp delSp">
        <pc:chgData name="asgarovkamran@gmail.com" userId="b7ba903d58cde83e" providerId="LiveId" clId="{68BC3A4C-5C28-41F2-8C44-253560FCC980}" dt="2018-06-11T08:52:59.943" v="310"/>
        <pc:sldMkLst>
          <pc:docMk/>
          <pc:sldMk cId="2983987086" sldId="290"/>
        </pc:sldMkLst>
        <pc:spChg chg="del">
          <ac:chgData name="asgarovkamran@gmail.com" userId="b7ba903d58cde83e" providerId="LiveId" clId="{68BC3A4C-5C28-41F2-8C44-253560FCC980}" dt="2018-06-11T08:38:19.612" v="104" actId="478"/>
          <ac:spMkLst>
            <pc:docMk/>
            <pc:sldMk cId="2983987086" sldId="290"/>
            <ac:spMk id="3" creationId="{00000000-0000-0000-0000-000000000000}"/>
          </ac:spMkLst>
        </pc:spChg>
        <pc:spChg chg="add del">
          <ac:chgData name="asgarovkamran@gmail.com" userId="b7ba903d58cde83e" providerId="LiveId" clId="{68BC3A4C-5C28-41F2-8C44-253560FCC980}" dt="2018-06-11T08:38:25.131" v="108" actId="478"/>
          <ac:spMkLst>
            <pc:docMk/>
            <pc:sldMk cId="2983987086" sldId="290"/>
            <ac:spMk id="8" creationId="{357E4E4B-C95C-4D4D-9336-86B53FB9D8B6}"/>
          </ac:spMkLst>
        </pc:spChg>
        <pc:spChg chg="add">
          <ac:chgData name="asgarovkamran@gmail.com" userId="b7ba903d58cde83e" providerId="LiveId" clId="{68BC3A4C-5C28-41F2-8C44-253560FCC980}" dt="2018-06-11T08:38:25.553" v="109"/>
          <ac:spMkLst>
            <pc:docMk/>
            <pc:sldMk cId="2983987086" sldId="290"/>
            <ac:spMk id="9" creationId="{157F1F24-B042-4F2D-AF20-12DABFAF48D7}"/>
          </ac:spMkLst>
        </pc:spChg>
        <pc:grpChg chg="add">
          <ac:chgData name="asgarovkamran@gmail.com" userId="b7ba903d58cde83e" providerId="LiveId" clId="{68BC3A4C-5C28-41F2-8C44-253560FCC980}" dt="2018-06-11T08:52:59.943" v="310"/>
          <ac:grpSpMkLst>
            <pc:docMk/>
            <pc:sldMk cId="2983987086" sldId="290"/>
            <ac:grpSpMk id="10" creationId="{D3E63423-B0B4-4FD6-B4CA-9065C9023484}"/>
          </ac:grpSpMkLst>
        </pc:grpChg>
      </pc:sldChg>
      <pc:sldChg chg="addSp delSp">
        <pc:chgData name="asgarovkamran@gmail.com" userId="b7ba903d58cde83e" providerId="LiveId" clId="{68BC3A4C-5C28-41F2-8C44-253560FCC980}" dt="2018-06-11T08:53:01.100" v="311"/>
        <pc:sldMkLst>
          <pc:docMk/>
          <pc:sldMk cId="3937145772" sldId="293"/>
        </pc:sldMkLst>
        <pc:spChg chg="del">
          <ac:chgData name="asgarovkamran@gmail.com" userId="b7ba903d58cde83e" providerId="LiveId" clId="{68BC3A4C-5C28-41F2-8C44-253560FCC980}" dt="2018-06-11T08:38:22.348" v="106" actId="478"/>
          <ac:spMkLst>
            <pc:docMk/>
            <pc:sldMk cId="3937145772" sldId="293"/>
            <ac:spMk id="3" creationId="{00000000-0000-0000-0000-000000000000}"/>
          </ac:spMkLst>
        </pc:spChg>
        <pc:spChg chg="add">
          <ac:chgData name="asgarovkamran@gmail.com" userId="b7ba903d58cde83e" providerId="LiveId" clId="{68BC3A4C-5C28-41F2-8C44-253560FCC980}" dt="2018-06-11T08:38:22.770" v="107"/>
          <ac:spMkLst>
            <pc:docMk/>
            <pc:sldMk cId="3937145772" sldId="293"/>
            <ac:spMk id="9" creationId="{593FC100-6AB9-4B41-AAA7-CCCE0DB62A60}"/>
          </ac:spMkLst>
        </pc:spChg>
        <pc:grpChg chg="add">
          <ac:chgData name="asgarovkamran@gmail.com" userId="b7ba903d58cde83e" providerId="LiveId" clId="{68BC3A4C-5C28-41F2-8C44-253560FCC980}" dt="2018-06-11T08:53:01.100" v="311"/>
          <ac:grpSpMkLst>
            <pc:docMk/>
            <pc:sldMk cId="3937145772" sldId="293"/>
            <ac:grpSpMk id="10" creationId="{62F04F56-3765-43EE-9B45-7EF16AEBD0FD}"/>
          </ac:grpSpMkLst>
        </pc:grpChg>
      </pc:sldChg>
      <pc:sldChg chg="addSp delSp">
        <pc:chgData name="asgarovkamran@gmail.com" userId="b7ba903d58cde83e" providerId="LiveId" clId="{68BC3A4C-5C28-41F2-8C44-253560FCC980}" dt="2018-06-11T08:53:02.116" v="312"/>
        <pc:sldMkLst>
          <pc:docMk/>
          <pc:sldMk cId="2549914435" sldId="294"/>
        </pc:sldMkLst>
        <pc:spChg chg="del">
          <ac:chgData name="asgarovkamran@gmail.com" userId="b7ba903d58cde83e" providerId="LiveId" clId="{68BC3A4C-5C28-41F2-8C44-253560FCC980}" dt="2018-06-11T08:38:34.058" v="110" actId="478"/>
          <ac:spMkLst>
            <pc:docMk/>
            <pc:sldMk cId="2549914435" sldId="294"/>
            <ac:spMk id="3" creationId="{00000000-0000-0000-0000-000000000000}"/>
          </ac:spMkLst>
        </pc:spChg>
        <pc:spChg chg="add">
          <ac:chgData name="asgarovkamran@gmail.com" userId="b7ba903d58cde83e" providerId="LiveId" clId="{68BC3A4C-5C28-41F2-8C44-253560FCC980}" dt="2018-06-11T08:38:34.418" v="111"/>
          <ac:spMkLst>
            <pc:docMk/>
            <pc:sldMk cId="2549914435" sldId="294"/>
            <ac:spMk id="9" creationId="{61AF8446-9460-48A4-B180-EFC60234AB1C}"/>
          </ac:spMkLst>
        </pc:spChg>
        <pc:grpChg chg="add">
          <ac:chgData name="asgarovkamran@gmail.com" userId="b7ba903d58cde83e" providerId="LiveId" clId="{68BC3A4C-5C28-41F2-8C44-253560FCC980}" dt="2018-06-11T08:53:02.116" v="312"/>
          <ac:grpSpMkLst>
            <pc:docMk/>
            <pc:sldMk cId="2549914435" sldId="294"/>
            <ac:grpSpMk id="10" creationId="{9CC9175D-B961-4335-9B6D-9CCB902535FA}"/>
          </ac:grpSpMkLst>
        </pc:grpChg>
      </pc:sldChg>
      <pc:sldChg chg="addSp delSp">
        <pc:chgData name="asgarovkamran@gmail.com" userId="b7ba903d58cde83e" providerId="LiveId" clId="{68BC3A4C-5C28-41F2-8C44-253560FCC980}" dt="2018-06-11T08:53:03.069" v="313"/>
        <pc:sldMkLst>
          <pc:docMk/>
          <pc:sldMk cId="203496065" sldId="295"/>
        </pc:sldMkLst>
        <pc:spChg chg="del">
          <ac:chgData name="asgarovkamran@gmail.com" userId="b7ba903d58cde83e" providerId="LiveId" clId="{68BC3A4C-5C28-41F2-8C44-253560FCC980}" dt="2018-06-11T08:38:36.638" v="112" actId="478"/>
          <ac:spMkLst>
            <pc:docMk/>
            <pc:sldMk cId="203496065" sldId="295"/>
            <ac:spMk id="3" creationId="{00000000-0000-0000-0000-000000000000}"/>
          </ac:spMkLst>
        </pc:spChg>
        <pc:spChg chg="add">
          <ac:chgData name="asgarovkamran@gmail.com" userId="b7ba903d58cde83e" providerId="LiveId" clId="{68BC3A4C-5C28-41F2-8C44-253560FCC980}" dt="2018-06-11T08:38:37.092" v="113"/>
          <ac:spMkLst>
            <pc:docMk/>
            <pc:sldMk cId="203496065" sldId="295"/>
            <ac:spMk id="9" creationId="{18843E43-6412-4FC8-8C85-127CA9C620EC}"/>
          </ac:spMkLst>
        </pc:spChg>
        <pc:grpChg chg="add">
          <ac:chgData name="asgarovkamran@gmail.com" userId="b7ba903d58cde83e" providerId="LiveId" clId="{68BC3A4C-5C28-41F2-8C44-253560FCC980}" dt="2018-06-11T08:53:03.069" v="313"/>
          <ac:grpSpMkLst>
            <pc:docMk/>
            <pc:sldMk cId="203496065" sldId="295"/>
            <ac:grpSpMk id="10" creationId="{7A711864-97FE-4217-B72E-C21AE014B4CB}"/>
          </ac:grpSpMkLst>
        </pc:grpChg>
      </pc:sldChg>
      <pc:sldChg chg="addSp delSp">
        <pc:chgData name="asgarovkamran@gmail.com" userId="b7ba903d58cde83e" providerId="LiveId" clId="{68BC3A4C-5C28-41F2-8C44-253560FCC980}" dt="2018-06-11T08:53:04.101" v="314"/>
        <pc:sldMkLst>
          <pc:docMk/>
          <pc:sldMk cId="206586329" sldId="296"/>
        </pc:sldMkLst>
        <pc:spChg chg="del">
          <ac:chgData name="asgarovkamran@gmail.com" userId="b7ba903d58cde83e" providerId="LiveId" clId="{68BC3A4C-5C28-41F2-8C44-253560FCC980}" dt="2018-06-11T08:38:40.891" v="114" actId="478"/>
          <ac:spMkLst>
            <pc:docMk/>
            <pc:sldMk cId="206586329" sldId="296"/>
            <ac:spMk id="3" creationId="{00000000-0000-0000-0000-000000000000}"/>
          </ac:spMkLst>
        </pc:spChg>
        <pc:spChg chg="add">
          <ac:chgData name="asgarovkamran@gmail.com" userId="b7ba903d58cde83e" providerId="LiveId" clId="{68BC3A4C-5C28-41F2-8C44-253560FCC980}" dt="2018-06-11T08:38:41.435" v="115"/>
          <ac:spMkLst>
            <pc:docMk/>
            <pc:sldMk cId="206586329" sldId="296"/>
            <ac:spMk id="9" creationId="{2200D84F-A88C-474E-BCE7-8CB8A039E4CF}"/>
          </ac:spMkLst>
        </pc:spChg>
        <pc:grpChg chg="add">
          <ac:chgData name="asgarovkamran@gmail.com" userId="b7ba903d58cde83e" providerId="LiveId" clId="{68BC3A4C-5C28-41F2-8C44-253560FCC980}" dt="2018-06-11T08:53:04.101" v="314"/>
          <ac:grpSpMkLst>
            <pc:docMk/>
            <pc:sldMk cId="206586329" sldId="296"/>
            <ac:grpSpMk id="10" creationId="{BB116708-58C2-443B-9735-B55B2B419A85}"/>
          </ac:grpSpMkLst>
        </pc:grpChg>
      </pc:sldChg>
      <pc:sldChg chg="addSp delSp">
        <pc:chgData name="asgarovkamran@gmail.com" userId="b7ba903d58cde83e" providerId="LiveId" clId="{68BC3A4C-5C28-41F2-8C44-253560FCC980}" dt="2018-06-11T08:53:05.227" v="315"/>
        <pc:sldMkLst>
          <pc:docMk/>
          <pc:sldMk cId="3106061597" sldId="297"/>
        </pc:sldMkLst>
        <pc:spChg chg="del">
          <ac:chgData name="asgarovkamran@gmail.com" userId="b7ba903d58cde83e" providerId="LiveId" clId="{68BC3A4C-5C28-41F2-8C44-253560FCC980}" dt="2018-06-11T08:39:35.622" v="116" actId="478"/>
          <ac:spMkLst>
            <pc:docMk/>
            <pc:sldMk cId="3106061597" sldId="297"/>
            <ac:spMk id="5" creationId="{00000000-0000-0000-0000-000000000000}"/>
          </ac:spMkLst>
        </pc:spChg>
        <pc:spChg chg="add">
          <ac:chgData name="asgarovkamran@gmail.com" userId="b7ba903d58cde83e" providerId="LiveId" clId="{68BC3A4C-5C28-41F2-8C44-253560FCC980}" dt="2018-06-11T08:39:36.576" v="117"/>
          <ac:spMkLst>
            <pc:docMk/>
            <pc:sldMk cId="3106061597" sldId="297"/>
            <ac:spMk id="9" creationId="{3BD10E7F-D331-41CC-8462-D1F6D9E316FD}"/>
          </ac:spMkLst>
        </pc:spChg>
        <pc:grpChg chg="add">
          <ac:chgData name="asgarovkamran@gmail.com" userId="b7ba903d58cde83e" providerId="LiveId" clId="{68BC3A4C-5C28-41F2-8C44-253560FCC980}" dt="2018-06-11T08:53:05.227" v="315"/>
          <ac:grpSpMkLst>
            <pc:docMk/>
            <pc:sldMk cId="3106061597" sldId="297"/>
            <ac:grpSpMk id="10" creationId="{9E054170-AC90-49B5-A177-DAE060592498}"/>
          </ac:grpSpMkLst>
        </pc:grpChg>
      </pc:sldChg>
      <pc:sldChg chg="addSp delSp">
        <pc:chgData name="asgarovkamran@gmail.com" userId="b7ba903d58cde83e" providerId="LiveId" clId="{68BC3A4C-5C28-41F2-8C44-253560FCC980}" dt="2018-06-11T08:53:08.104" v="318"/>
        <pc:sldMkLst>
          <pc:docMk/>
          <pc:sldMk cId="851394606" sldId="298"/>
        </pc:sldMkLst>
        <pc:spChg chg="del">
          <ac:chgData name="asgarovkamran@gmail.com" userId="b7ba903d58cde83e" providerId="LiveId" clId="{68BC3A4C-5C28-41F2-8C44-253560FCC980}" dt="2018-06-11T08:39:43.169" v="122" actId="478"/>
          <ac:spMkLst>
            <pc:docMk/>
            <pc:sldMk cId="851394606" sldId="298"/>
            <ac:spMk id="3" creationId="{00000000-0000-0000-0000-000000000000}"/>
          </ac:spMkLst>
        </pc:spChg>
        <pc:spChg chg="add">
          <ac:chgData name="asgarovkamran@gmail.com" userId="b7ba903d58cde83e" providerId="LiveId" clId="{68BC3A4C-5C28-41F2-8C44-253560FCC980}" dt="2018-06-11T08:39:43.576" v="123"/>
          <ac:spMkLst>
            <pc:docMk/>
            <pc:sldMk cId="851394606" sldId="298"/>
            <ac:spMk id="8" creationId="{5153B560-E772-4D5B-9984-50D3DA8DFDED}"/>
          </ac:spMkLst>
        </pc:spChg>
        <pc:grpChg chg="add">
          <ac:chgData name="asgarovkamran@gmail.com" userId="b7ba903d58cde83e" providerId="LiveId" clId="{68BC3A4C-5C28-41F2-8C44-253560FCC980}" dt="2018-06-11T08:53:08.104" v="318"/>
          <ac:grpSpMkLst>
            <pc:docMk/>
            <pc:sldMk cId="851394606" sldId="298"/>
            <ac:grpSpMk id="10" creationId="{3081AEB0-BBFB-480B-85B7-CA1218B8266C}"/>
          </ac:grpSpMkLst>
        </pc:grpChg>
      </pc:sldChg>
      <pc:sldChg chg="addSp delSp">
        <pc:chgData name="asgarovkamran@gmail.com" userId="b7ba903d58cde83e" providerId="LiveId" clId="{68BC3A4C-5C28-41F2-8C44-253560FCC980}" dt="2018-06-11T08:53:09.323" v="319"/>
        <pc:sldMkLst>
          <pc:docMk/>
          <pc:sldMk cId="3311375678" sldId="301"/>
        </pc:sldMkLst>
        <pc:spChg chg="del">
          <ac:chgData name="asgarovkamran@gmail.com" userId="b7ba903d58cde83e" providerId="LiveId" clId="{68BC3A4C-5C28-41F2-8C44-253560FCC980}" dt="2018-06-11T08:39:44.951" v="124" actId="478"/>
          <ac:spMkLst>
            <pc:docMk/>
            <pc:sldMk cId="3311375678" sldId="301"/>
            <ac:spMk id="3" creationId="{00000000-0000-0000-0000-000000000000}"/>
          </ac:spMkLst>
        </pc:spChg>
        <pc:spChg chg="add">
          <ac:chgData name="asgarovkamran@gmail.com" userId="b7ba903d58cde83e" providerId="LiveId" clId="{68BC3A4C-5C28-41F2-8C44-253560FCC980}" dt="2018-06-11T08:39:45.389" v="125"/>
          <ac:spMkLst>
            <pc:docMk/>
            <pc:sldMk cId="3311375678" sldId="301"/>
            <ac:spMk id="8" creationId="{A1D902B6-823D-4AF5-8E0C-826388E6FDFB}"/>
          </ac:spMkLst>
        </pc:spChg>
        <pc:grpChg chg="add">
          <ac:chgData name="asgarovkamran@gmail.com" userId="b7ba903d58cde83e" providerId="LiveId" clId="{68BC3A4C-5C28-41F2-8C44-253560FCC980}" dt="2018-06-11T08:53:09.323" v="319"/>
          <ac:grpSpMkLst>
            <pc:docMk/>
            <pc:sldMk cId="3311375678" sldId="301"/>
            <ac:grpSpMk id="9" creationId="{AA345CB5-E92F-41CC-8E64-83F0A9EE4180}"/>
          </ac:grpSpMkLst>
        </pc:grpChg>
      </pc:sldChg>
      <pc:sldChg chg="addSp delSp">
        <pc:chgData name="asgarovkamran@gmail.com" userId="b7ba903d58cde83e" providerId="LiveId" clId="{68BC3A4C-5C28-41F2-8C44-253560FCC980}" dt="2018-06-11T08:53:10.216" v="320"/>
        <pc:sldMkLst>
          <pc:docMk/>
          <pc:sldMk cId="274988171" sldId="302"/>
        </pc:sldMkLst>
        <pc:spChg chg="del">
          <ac:chgData name="asgarovkamran@gmail.com" userId="b7ba903d58cde83e" providerId="LiveId" clId="{68BC3A4C-5C28-41F2-8C44-253560FCC980}" dt="2018-06-11T08:39:49.018" v="126" actId="478"/>
          <ac:spMkLst>
            <pc:docMk/>
            <pc:sldMk cId="274988171" sldId="302"/>
            <ac:spMk id="3" creationId="{00000000-0000-0000-0000-000000000000}"/>
          </ac:spMkLst>
        </pc:spChg>
        <pc:spChg chg="add">
          <ac:chgData name="asgarovkamran@gmail.com" userId="b7ba903d58cde83e" providerId="LiveId" clId="{68BC3A4C-5C28-41F2-8C44-253560FCC980}" dt="2018-06-11T08:39:49.456" v="127"/>
          <ac:spMkLst>
            <pc:docMk/>
            <pc:sldMk cId="274988171" sldId="302"/>
            <ac:spMk id="9" creationId="{0AFD9081-3A5E-48C6-B5B5-F1C10F04601A}"/>
          </ac:spMkLst>
        </pc:spChg>
        <pc:grpChg chg="add">
          <ac:chgData name="asgarovkamran@gmail.com" userId="b7ba903d58cde83e" providerId="LiveId" clId="{68BC3A4C-5C28-41F2-8C44-253560FCC980}" dt="2018-06-11T08:53:10.216" v="320"/>
          <ac:grpSpMkLst>
            <pc:docMk/>
            <pc:sldMk cId="274988171" sldId="302"/>
            <ac:grpSpMk id="10" creationId="{4E727CE3-A49C-4979-A2AA-FCA0267AFCF2}"/>
          </ac:grpSpMkLst>
        </pc:grpChg>
      </pc:sldChg>
      <pc:sldChg chg="addSp delSp">
        <pc:chgData name="asgarovkamran@gmail.com" userId="b7ba903d58cde83e" providerId="LiveId" clId="{68BC3A4C-5C28-41F2-8C44-253560FCC980}" dt="2018-06-11T08:53:11.311" v="321"/>
        <pc:sldMkLst>
          <pc:docMk/>
          <pc:sldMk cId="69581378" sldId="303"/>
        </pc:sldMkLst>
        <pc:spChg chg="del">
          <ac:chgData name="asgarovkamran@gmail.com" userId="b7ba903d58cde83e" providerId="LiveId" clId="{68BC3A4C-5C28-41F2-8C44-253560FCC980}" dt="2018-06-11T08:39:52.552" v="128" actId="478"/>
          <ac:spMkLst>
            <pc:docMk/>
            <pc:sldMk cId="69581378" sldId="303"/>
            <ac:spMk id="5" creationId="{00000000-0000-0000-0000-000000000000}"/>
          </ac:spMkLst>
        </pc:spChg>
        <pc:spChg chg="add">
          <ac:chgData name="asgarovkamran@gmail.com" userId="b7ba903d58cde83e" providerId="LiveId" clId="{68BC3A4C-5C28-41F2-8C44-253560FCC980}" dt="2018-06-11T08:39:52.896" v="129"/>
          <ac:spMkLst>
            <pc:docMk/>
            <pc:sldMk cId="69581378" sldId="303"/>
            <ac:spMk id="9" creationId="{E74E2F4D-F730-4FDE-A613-63D3D4D379E8}"/>
          </ac:spMkLst>
        </pc:spChg>
        <pc:grpChg chg="add">
          <ac:chgData name="asgarovkamran@gmail.com" userId="b7ba903d58cde83e" providerId="LiveId" clId="{68BC3A4C-5C28-41F2-8C44-253560FCC980}" dt="2018-06-11T08:53:11.311" v="321"/>
          <ac:grpSpMkLst>
            <pc:docMk/>
            <pc:sldMk cId="69581378" sldId="303"/>
            <ac:grpSpMk id="10" creationId="{5C2F6BF5-EA6A-47F9-AB62-6E4A70A38A74}"/>
          </ac:grpSpMkLst>
        </pc:grpChg>
      </pc:sldChg>
      <pc:sldChg chg="addSp delSp">
        <pc:chgData name="asgarovkamran@gmail.com" userId="b7ba903d58cde83e" providerId="LiveId" clId="{68BC3A4C-5C28-41F2-8C44-253560FCC980}" dt="2018-06-11T08:53:14.360" v="324"/>
        <pc:sldMkLst>
          <pc:docMk/>
          <pc:sldMk cId="4117228226" sldId="304"/>
        </pc:sldMkLst>
        <pc:spChg chg="del">
          <ac:chgData name="asgarovkamran@gmail.com" userId="b7ba903d58cde83e" providerId="LiveId" clId="{68BC3A4C-5C28-41F2-8C44-253560FCC980}" dt="2018-06-11T08:40:04.606" v="134" actId="478"/>
          <ac:spMkLst>
            <pc:docMk/>
            <pc:sldMk cId="4117228226" sldId="304"/>
            <ac:spMk id="3" creationId="{00000000-0000-0000-0000-000000000000}"/>
          </ac:spMkLst>
        </pc:spChg>
        <pc:spChg chg="add">
          <ac:chgData name="asgarovkamran@gmail.com" userId="b7ba903d58cde83e" providerId="LiveId" clId="{68BC3A4C-5C28-41F2-8C44-253560FCC980}" dt="2018-06-11T08:40:04.966" v="135"/>
          <ac:spMkLst>
            <pc:docMk/>
            <pc:sldMk cId="4117228226" sldId="304"/>
            <ac:spMk id="10" creationId="{5C3CF090-BE28-4968-919B-D4E0A6A78D55}"/>
          </ac:spMkLst>
        </pc:spChg>
        <pc:grpChg chg="add">
          <ac:chgData name="asgarovkamran@gmail.com" userId="b7ba903d58cde83e" providerId="LiveId" clId="{68BC3A4C-5C28-41F2-8C44-253560FCC980}" dt="2018-06-11T08:53:14.360" v="324"/>
          <ac:grpSpMkLst>
            <pc:docMk/>
            <pc:sldMk cId="4117228226" sldId="304"/>
            <ac:grpSpMk id="11" creationId="{D32A5B69-B79E-4B70-B6CA-C436905AF464}"/>
          </ac:grpSpMkLst>
        </pc:grpChg>
      </pc:sldChg>
      <pc:sldChg chg="addSp delSp">
        <pc:chgData name="asgarovkamran@gmail.com" userId="b7ba903d58cde83e" providerId="LiveId" clId="{68BC3A4C-5C28-41F2-8C44-253560FCC980}" dt="2018-06-11T08:53:15.423" v="325"/>
        <pc:sldMkLst>
          <pc:docMk/>
          <pc:sldMk cId="1365511038" sldId="307"/>
        </pc:sldMkLst>
        <pc:spChg chg="del">
          <ac:chgData name="asgarovkamran@gmail.com" userId="b7ba903d58cde83e" providerId="LiveId" clId="{68BC3A4C-5C28-41F2-8C44-253560FCC980}" dt="2018-06-11T08:40:06.623" v="136" actId="478"/>
          <ac:spMkLst>
            <pc:docMk/>
            <pc:sldMk cId="1365511038" sldId="307"/>
            <ac:spMk id="3" creationId="{00000000-0000-0000-0000-000000000000}"/>
          </ac:spMkLst>
        </pc:spChg>
        <pc:spChg chg="add">
          <ac:chgData name="asgarovkamran@gmail.com" userId="b7ba903d58cde83e" providerId="LiveId" clId="{68BC3A4C-5C28-41F2-8C44-253560FCC980}" dt="2018-06-11T08:40:07.045" v="137"/>
          <ac:spMkLst>
            <pc:docMk/>
            <pc:sldMk cId="1365511038" sldId="307"/>
            <ac:spMk id="10" creationId="{D8D8B6D3-87F9-406A-8B79-D7475899AAC4}"/>
          </ac:spMkLst>
        </pc:spChg>
        <pc:grpChg chg="add">
          <ac:chgData name="asgarovkamran@gmail.com" userId="b7ba903d58cde83e" providerId="LiveId" clId="{68BC3A4C-5C28-41F2-8C44-253560FCC980}" dt="2018-06-11T08:53:15.423" v="325"/>
          <ac:grpSpMkLst>
            <pc:docMk/>
            <pc:sldMk cId="1365511038" sldId="307"/>
            <ac:grpSpMk id="11" creationId="{EB2D6CB7-5B99-4620-B3CD-1C7287068262}"/>
          </ac:grpSpMkLst>
        </pc:grpChg>
      </pc:sldChg>
      <pc:sldChg chg="addSp delSp">
        <pc:chgData name="asgarovkamran@gmail.com" userId="b7ba903d58cde83e" providerId="LiveId" clId="{68BC3A4C-5C28-41F2-8C44-253560FCC980}" dt="2018-06-11T08:53:16.390" v="326"/>
        <pc:sldMkLst>
          <pc:docMk/>
          <pc:sldMk cId="3564526220" sldId="308"/>
        </pc:sldMkLst>
        <pc:spChg chg="del">
          <ac:chgData name="asgarovkamran@gmail.com" userId="b7ba903d58cde83e" providerId="LiveId" clId="{68BC3A4C-5C28-41F2-8C44-253560FCC980}" dt="2018-06-11T08:40:13.033" v="138" actId="478"/>
          <ac:spMkLst>
            <pc:docMk/>
            <pc:sldMk cId="3564526220" sldId="308"/>
            <ac:spMk id="3" creationId="{00000000-0000-0000-0000-000000000000}"/>
          </ac:spMkLst>
        </pc:spChg>
        <pc:spChg chg="add">
          <ac:chgData name="asgarovkamran@gmail.com" userId="b7ba903d58cde83e" providerId="LiveId" clId="{68BC3A4C-5C28-41F2-8C44-253560FCC980}" dt="2018-06-11T08:40:13.456" v="139"/>
          <ac:spMkLst>
            <pc:docMk/>
            <pc:sldMk cId="3564526220" sldId="308"/>
            <ac:spMk id="8" creationId="{619BD9A4-316D-45C7-9E39-F0E748FAB597}"/>
          </ac:spMkLst>
        </pc:spChg>
        <pc:grpChg chg="add">
          <ac:chgData name="asgarovkamran@gmail.com" userId="b7ba903d58cde83e" providerId="LiveId" clId="{68BC3A4C-5C28-41F2-8C44-253560FCC980}" dt="2018-06-11T08:53:16.390" v="326"/>
          <ac:grpSpMkLst>
            <pc:docMk/>
            <pc:sldMk cId="3564526220" sldId="308"/>
            <ac:grpSpMk id="11" creationId="{5BAD86A1-57A0-48DA-927A-3CB42A7143C8}"/>
          </ac:grpSpMkLst>
        </pc:grpChg>
      </pc:sldChg>
      <pc:sldChg chg="addSp delSp">
        <pc:chgData name="asgarovkamran@gmail.com" userId="b7ba903d58cde83e" providerId="LiveId" clId="{68BC3A4C-5C28-41F2-8C44-253560FCC980}" dt="2018-06-11T08:53:17.515" v="327"/>
        <pc:sldMkLst>
          <pc:docMk/>
          <pc:sldMk cId="3514143165" sldId="309"/>
        </pc:sldMkLst>
        <pc:spChg chg="del">
          <ac:chgData name="asgarovkamran@gmail.com" userId="b7ba903d58cde83e" providerId="LiveId" clId="{68BC3A4C-5C28-41F2-8C44-253560FCC980}" dt="2018-06-11T08:40:15.503" v="140" actId="478"/>
          <ac:spMkLst>
            <pc:docMk/>
            <pc:sldMk cId="3514143165" sldId="309"/>
            <ac:spMk id="3" creationId="{00000000-0000-0000-0000-000000000000}"/>
          </ac:spMkLst>
        </pc:spChg>
        <pc:spChg chg="add">
          <ac:chgData name="asgarovkamran@gmail.com" userId="b7ba903d58cde83e" providerId="LiveId" clId="{68BC3A4C-5C28-41F2-8C44-253560FCC980}" dt="2018-06-11T08:40:16.113" v="141"/>
          <ac:spMkLst>
            <pc:docMk/>
            <pc:sldMk cId="3514143165" sldId="309"/>
            <ac:spMk id="10" creationId="{B1907A64-FB64-4C4B-AAF9-03AE9940A6CB}"/>
          </ac:spMkLst>
        </pc:spChg>
        <pc:grpChg chg="add">
          <ac:chgData name="asgarovkamran@gmail.com" userId="b7ba903d58cde83e" providerId="LiveId" clId="{68BC3A4C-5C28-41F2-8C44-253560FCC980}" dt="2018-06-11T08:53:17.515" v="327"/>
          <ac:grpSpMkLst>
            <pc:docMk/>
            <pc:sldMk cId="3514143165" sldId="309"/>
            <ac:grpSpMk id="11" creationId="{A937345F-031D-41E1-9AE1-14802562314B}"/>
          </ac:grpSpMkLst>
        </pc:grpChg>
      </pc:sldChg>
      <pc:sldChg chg="addSp delSp">
        <pc:chgData name="asgarovkamran@gmail.com" userId="b7ba903d58cde83e" providerId="LiveId" clId="{68BC3A4C-5C28-41F2-8C44-253560FCC980}" dt="2018-06-11T08:52:33.272" v="281"/>
        <pc:sldMkLst>
          <pc:docMk/>
          <pc:sldMk cId="1054134352" sldId="310"/>
        </pc:sldMkLst>
        <pc:spChg chg="del">
          <ac:chgData name="asgarovkamran@gmail.com" userId="b7ba903d58cde83e" providerId="LiveId" clId="{68BC3A4C-5C28-41F2-8C44-253560FCC980}" dt="2018-06-11T08:36:46.823" v="44" actId="478"/>
          <ac:spMkLst>
            <pc:docMk/>
            <pc:sldMk cId="1054134352" sldId="310"/>
            <ac:spMk id="3" creationId="{00000000-0000-0000-0000-000000000000}"/>
          </ac:spMkLst>
        </pc:spChg>
        <pc:spChg chg="add">
          <ac:chgData name="asgarovkamran@gmail.com" userId="b7ba903d58cde83e" providerId="LiveId" clId="{68BC3A4C-5C28-41F2-8C44-253560FCC980}" dt="2018-06-11T08:36:47.417" v="45"/>
          <ac:spMkLst>
            <pc:docMk/>
            <pc:sldMk cId="1054134352" sldId="310"/>
            <ac:spMk id="11" creationId="{2BBDCAC2-8950-4CD6-BC1E-5F4157127FB1}"/>
          </ac:spMkLst>
        </pc:spChg>
        <pc:grpChg chg="add">
          <ac:chgData name="asgarovkamran@gmail.com" userId="b7ba903d58cde83e" providerId="LiveId" clId="{68BC3A4C-5C28-41F2-8C44-253560FCC980}" dt="2018-06-11T08:52:33.272" v="281"/>
          <ac:grpSpMkLst>
            <pc:docMk/>
            <pc:sldMk cId="1054134352" sldId="310"/>
            <ac:grpSpMk id="12" creationId="{B637C1B3-7C4E-4FD7-A52F-10365E202EB2}"/>
          </ac:grpSpMkLst>
        </pc:grpChg>
      </pc:sldChg>
      <pc:sldChg chg="addSp delSp">
        <pc:chgData name="asgarovkamran@gmail.com" userId="b7ba903d58cde83e" providerId="LiveId" clId="{68BC3A4C-5C28-41F2-8C44-253560FCC980}" dt="2018-06-11T08:52:40.480" v="289"/>
        <pc:sldMkLst>
          <pc:docMk/>
          <pc:sldMk cId="3503231485" sldId="311"/>
        </pc:sldMkLst>
        <pc:spChg chg="del">
          <ac:chgData name="asgarovkamran@gmail.com" userId="b7ba903d58cde83e" providerId="LiveId" clId="{68BC3A4C-5C28-41F2-8C44-253560FCC980}" dt="2018-06-11T08:37:10.299" v="60" actId="478"/>
          <ac:spMkLst>
            <pc:docMk/>
            <pc:sldMk cId="3503231485" sldId="311"/>
            <ac:spMk id="5" creationId="{00000000-0000-0000-0000-000000000000}"/>
          </ac:spMkLst>
        </pc:spChg>
        <pc:spChg chg="add">
          <ac:chgData name="asgarovkamran@gmail.com" userId="b7ba903d58cde83e" providerId="LiveId" clId="{68BC3A4C-5C28-41F2-8C44-253560FCC980}" dt="2018-06-11T08:37:10.846" v="61"/>
          <ac:spMkLst>
            <pc:docMk/>
            <pc:sldMk cId="3503231485" sldId="311"/>
            <ac:spMk id="9" creationId="{83DA6AFA-E7B6-4C04-B886-0804875137C9}"/>
          </ac:spMkLst>
        </pc:spChg>
        <pc:grpChg chg="add">
          <ac:chgData name="asgarovkamran@gmail.com" userId="b7ba903d58cde83e" providerId="LiveId" clId="{68BC3A4C-5C28-41F2-8C44-253560FCC980}" dt="2018-06-11T08:52:40.480" v="289"/>
          <ac:grpSpMkLst>
            <pc:docMk/>
            <pc:sldMk cId="3503231485" sldId="311"/>
            <ac:grpSpMk id="10" creationId="{81553A3E-EEA7-49BB-8D44-4BD1629E216A}"/>
          </ac:grpSpMkLst>
        </pc:grpChg>
      </pc:sldChg>
      <pc:sldChg chg="addSp delSp">
        <pc:chgData name="asgarovkamran@gmail.com" userId="b7ba903d58cde83e" providerId="LiveId" clId="{68BC3A4C-5C28-41F2-8C44-253560FCC980}" dt="2018-06-11T08:52:35.023" v="283"/>
        <pc:sldMkLst>
          <pc:docMk/>
          <pc:sldMk cId="2145267659" sldId="312"/>
        </pc:sldMkLst>
        <pc:spChg chg="del">
          <ac:chgData name="asgarovkamran@gmail.com" userId="b7ba903d58cde83e" providerId="LiveId" clId="{68BC3A4C-5C28-41F2-8C44-253560FCC980}" dt="2018-06-11T08:36:53.265" v="48" actId="478"/>
          <ac:spMkLst>
            <pc:docMk/>
            <pc:sldMk cId="2145267659" sldId="312"/>
            <ac:spMk id="5" creationId="{00000000-0000-0000-0000-000000000000}"/>
          </ac:spMkLst>
        </pc:spChg>
        <pc:spChg chg="add">
          <ac:chgData name="asgarovkamran@gmail.com" userId="b7ba903d58cde83e" providerId="LiveId" clId="{68BC3A4C-5C28-41F2-8C44-253560FCC980}" dt="2018-06-11T08:36:53.721" v="49"/>
          <ac:spMkLst>
            <pc:docMk/>
            <pc:sldMk cId="2145267659" sldId="312"/>
            <ac:spMk id="7" creationId="{403086F1-2536-4785-A1AF-0E5ECE8ABBB7}"/>
          </ac:spMkLst>
        </pc:spChg>
        <pc:grpChg chg="add">
          <ac:chgData name="asgarovkamran@gmail.com" userId="b7ba903d58cde83e" providerId="LiveId" clId="{68BC3A4C-5C28-41F2-8C44-253560FCC980}" dt="2018-06-11T08:52:35.023" v="283"/>
          <ac:grpSpMkLst>
            <pc:docMk/>
            <pc:sldMk cId="2145267659" sldId="312"/>
            <ac:grpSpMk id="8" creationId="{66A50F78-2E2A-4F56-81E8-CF1F36F19AA7}"/>
          </ac:grpSpMkLst>
        </pc:grpChg>
      </pc:sldChg>
      <pc:sldChg chg="addSp delSp">
        <pc:chgData name="asgarovkamran@gmail.com" userId="b7ba903d58cde83e" providerId="LiveId" clId="{68BC3A4C-5C28-41F2-8C44-253560FCC980}" dt="2018-06-11T08:52:36.758" v="285"/>
        <pc:sldMkLst>
          <pc:docMk/>
          <pc:sldMk cId="3636810666" sldId="314"/>
        </pc:sldMkLst>
        <pc:spChg chg="del">
          <ac:chgData name="asgarovkamran@gmail.com" userId="b7ba903d58cde83e" providerId="LiveId" clId="{68BC3A4C-5C28-41F2-8C44-253560FCC980}" dt="2018-06-11T08:36:58.208" v="52" actId="478"/>
          <ac:spMkLst>
            <pc:docMk/>
            <pc:sldMk cId="3636810666" sldId="314"/>
            <ac:spMk id="3" creationId="{00000000-0000-0000-0000-000000000000}"/>
          </ac:spMkLst>
        </pc:spChg>
        <pc:spChg chg="add">
          <ac:chgData name="asgarovkamran@gmail.com" userId="b7ba903d58cde83e" providerId="LiveId" clId="{68BC3A4C-5C28-41F2-8C44-253560FCC980}" dt="2018-06-11T08:36:58.865" v="53"/>
          <ac:spMkLst>
            <pc:docMk/>
            <pc:sldMk cId="3636810666" sldId="314"/>
            <ac:spMk id="8" creationId="{BC099FC9-64B9-4CE4-8DF1-B4C1564C2E83}"/>
          </ac:spMkLst>
        </pc:spChg>
        <pc:grpChg chg="add">
          <ac:chgData name="asgarovkamran@gmail.com" userId="b7ba903d58cde83e" providerId="LiveId" clId="{68BC3A4C-5C28-41F2-8C44-253560FCC980}" dt="2018-06-11T08:52:36.758" v="285"/>
          <ac:grpSpMkLst>
            <pc:docMk/>
            <pc:sldMk cId="3636810666" sldId="314"/>
            <ac:grpSpMk id="9" creationId="{C70CF069-5DE1-4AE9-A1FB-8B5E2182AB50}"/>
          </ac:grpSpMkLst>
        </pc:grpChg>
      </pc:sldChg>
      <pc:sldChg chg="addSp delSp">
        <pc:chgData name="asgarovkamran@gmail.com" userId="b7ba903d58cde83e" providerId="LiveId" clId="{68BC3A4C-5C28-41F2-8C44-253560FCC980}" dt="2018-06-11T08:52:37.618" v="286"/>
        <pc:sldMkLst>
          <pc:docMk/>
          <pc:sldMk cId="1656031367" sldId="315"/>
        </pc:sldMkLst>
        <pc:spChg chg="del">
          <ac:chgData name="asgarovkamran@gmail.com" userId="b7ba903d58cde83e" providerId="LiveId" clId="{68BC3A4C-5C28-41F2-8C44-253560FCC980}" dt="2018-06-11T08:37:01.742" v="54" actId="478"/>
          <ac:spMkLst>
            <pc:docMk/>
            <pc:sldMk cId="1656031367" sldId="315"/>
            <ac:spMk id="3" creationId="{00000000-0000-0000-0000-000000000000}"/>
          </ac:spMkLst>
        </pc:spChg>
        <pc:spChg chg="add">
          <ac:chgData name="asgarovkamran@gmail.com" userId="b7ba903d58cde83e" providerId="LiveId" clId="{68BC3A4C-5C28-41F2-8C44-253560FCC980}" dt="2018-06-11T08:37:02.383" v="55"/>
          <ac:spMkLst>
            <pc:docMk/>
            <pc:sldMk cId="1656031367" sldId="315"/>
            <ac:spMk id="8" creationId="{343A5933-F484-45C2-AD4D-1F6972101AD9}"/>
          </ac:spMkLst>
        </pc:spChg>
        <pc:grpChg chg="add">
          <ac:chgData name="asgarovkamran@gmail.com" userId="b7ba903d58cde83e" providerId="LiveId" clId="{68BC3A4C-5C28-41F2-8C44-253560FCC980}" dt="2018-06-11T08:52:37.618" v="286"/>
          <ac:grpSpMkLst>
            <pc:docMk/>
            <pc:sldMk cId="1656031367" sldId="315"/>
            <ac:grpSpMk id="9" creationId="{717BEDBA-7772-4BF2-A35C-6B657AFEEE57}"/>
          </ac:grpSpMkLst>
        </pc:grpChg>
      </pc:sldChg>
      <pc:sldChg chg="addSp delSp">
        <pc:chgData name="asgarovkamran@gmail.com" userId="b7ba903d58cde83e" providerId="LiveId" clId="{68BC3A4C-5C28-41F2-8C44-253560FCC980}" dt="2018-06-11T08:52:38.603" v="287"/>
        <pc:sldMkLst>
          <pc:docMk/>
          <pc:sldMk cId="3855814382" sldId="316"/>
        </pc:sldMkLst>
        <pc:spChg chg="del">
          <ac:chgData name="asgarovkamran@gmail.com" userId="b7ba903d58cde83e" providerId="LiveId" clId="{68BC3A4C-5C28-41F2-8C44-253560FCC980}" dt="2018-06-11T08:37:05.134" v="56" actId="478"/>
          <ac:spMkLst>
            <pc:docMk/>
            <pc:sldMk cId="3855814382" sldId="316"/>
            <ac:spMk id="3" creationId="{00000000-0000-0000-0000-000000000000}"/>
          </ac:spMkLst>
        </pc:spChg>
        <pc:spChg chg="add">
          <ac:chgData name="asgarovkamran@gmail.com" userId="b7ba903d58cde83e" providerId="LiveId" clId="{68BC3A4C-5C28-41F2-8C44-253560FCC980}" dt="2018-06-11T08:37:05.744" v="57"/>
          <ac:spMkLst>
            <pc:docMk/>
            <pc:sldMk cId="3855814382" sldId="316"/>
            <ac:spMk id="8" creationId="{D4D7F6C0-4B26-45A3-A198-301483B6DD46}"/>
          </ac:spMkLst>
        </pc:spChg>
        <pc:grpChg chg="add">
          <ac:chgData name="asgarovkamran@gmail.com" userId="b7ba903d58cde83e" providerId="LiveId" clId="{68BC3A4C-5C28-41F2-8C44-253560FCC980}" dt="2018-06-11T08:52:38.603" v="287"/>
          <ac:grpSpMkLst>
            <pc:docMk/>
            <pc:sldMk cId="3855814382" sldId="316"/>
            <ac:grpSpMk id="9" creationId="{7D57EB97-12AA-483A-A76F-1B09AD63B6E4}"/>
          </ac:grpSpMkLst>
        </pc:grpChg>
      </pc:sldChg>
      <pc:sldChg chg="addSp delSp">
        <pc:chgData name="asgarovkamran@gmail.com" userId="b7ba903d58cde83e" providerId="LiveId" clId="{68BC3A4C-5C28-41F2-8C44-253560FCC980}" dt="2018-06-11T08:52:39.541" v="288"/>
        <pc:sldMkLst>
          <pc:docMk/>
          <pc:sldMk cId="1700530017" sldId="317"/>
        </pc:sldMkLst>
        <pc:spChg chg="del">
          <ac:chgData name="asgarovkamran@gmail.com" userId="b7ba903d58cde83e" providerId="LiveId" clId="{68BC3A4C-5C28-41F2-8C44-253560FCC980}" dt="2018-06-11T08:37:07.886" v="58" actId="478"/>
          <ac:spMkLst>
            <pc:docMk/>
            <pc:sldMk cId="1700530017" sldId="317"/>
            <ac:spMk id="3" creationId="{00000000-0000-0000-0000-000000000000}"/>
          </ac:spMkLst>
        </pc:spChg>
        <pc:spChg chg="add">
          <ac:chgData name="asgarovkamran@gmail.com" userId="b7ba903d58cde83e" providerId="LiveId" clId="{68BC3A4C-5C28-41F2-8C44-253560FCC980}" dt="2018-06-11T08:37:08.402" v="59"/>
          <ac:spMkLst>
            <pc:docMk/>
            <pc:sldMk cId="1700530017" sldId="317"/>
            <ac:spMk id="8" creationId="{9C0AE084-CA64-4563-8A47-47D2DB6DFEBA}"/>
          </ac:spMkLst>
        </pc:spChg>
        <pc:grpChg chg="add">
          <ac:chgData name="asgarovkamran@gmail.com" userId="b7ba903d58cde83e" providerId="LiveId" clId="{68BC3A4C-5C28-41F2-8C44-253560FCC980}" dt="2018-06-11T08:52:39.541" v="288"/>
          <ac:grpSpMkLst>
            <pc:docMk/>
            <pc:sldMk cId="1700530017" sldId="317"/>
            <ac:grpSpMk id="9" creationId="{0BDD306D-966B-4B90-8A62-92624BEFFD12}"/>
          </ac:grpSpMkLst>
        </pc:grpChg>
      </pc:sldChg>
      <pc:sldChg chg="addSp delSp">
        <pc:chgData name="asgarovkamran@gmail.com" userId="b7ba903d58cde83e" providerId="LiveId" clId="{68BC3A4C-5C28-41F2-8C44-253560FCC980}" dt="2018-06-11T08:52:44.076" v="293"/>
        <pc:sldMkLst>
          <pc:docMk/>
          <pc:sldMk cId="3047884299" sldId="318"/>
        </pc:sldMkLst>
        <pc:spChg chg="del">
          <ac:chgData name="asgarovkamran@gmail.com" userId="b7ba903d58cde83e" providerId="LiveId" clId="{68BC3A4C-5C28-41F2-8C44-253560FCC980}" dt="2018-06-11T08:37:20.737" v="68" actId="478"/>
          <ac:spMkLst>
            <pc:docMk/>
            <pc:sldMk cId="3047884299" sldId="318"/>
            <ac:spMk id="5" creationId="{00000000-0000-0000-0000-000000000000}"/>
          </ac:spMkLst>
        </pc:spChg>
        <pc:spChg chg="add">
          <ac:chgData name="asgarovkamran@gmail.com" userId="b7ba903d58cde83e" providerId="LiveId" clId="{68BC3A4C-5C28-41F2-8C44-253560FCC980}" dt="2018-06-11T08:37:21.206" v="69"/>
          <ac:spMkLst>
            <pc:docMk/>
            <pc:sldMk cId="3047884299" sldId="318"/>
            <ac:spMk id="8" creationId="{20A5D1D8-13B9-4386-94EC-205EF64D19CB}"/>
          </ac:spMkLst>
        </pc:spChg>
        <pc:grpChg chg="add">
          <ac:chgData name="asgarovkamran@gmail.com" userId="b7ba903d58cde83e" providerId="LiveId" clId="{68BC3A4C-5C28-41F2-8C44-253560FCC980}" dt="2018-06-11T08:52:44.076" v="293"/>
          <ac:grpSpMkLst>
            <pc:docMk/>
            <pc:sldMk cId="3047884299" sldId="318"/>
            <ac:grpSpMk id="9" creationId="{5933AED1-C124-43AC-B918-9D07A877CE5E}"/>
          </ac:grpSpMkLst>
        </pc:grpChg>
      </pc:sldChg>
      <pc:sldChg chg="addSp delSp">
        <pc:chgData name="asgarovkamran@gmail.com" userId="b7ba903d58cde83e" providerId="LiveId" clId="{68BC3A4C-5C28-41F2-8C44-253560FCC980}" dt="2018-06-11T08:52:42.324" v="291"/>
        <pc:sldMkLst>
          <pc:docMk/>
          <pc:sldMk cId="193178841" sldId="319"/>
        </pc:sldMkLst>
        <pc:spChg chg="del">
          <ac:chgData name="asgarovkamran@gmail.com" userId="b7ba903d58cde83e" providerId="LiveId" clId="{68BC3A4C-5C28-41F2-8C44-253560FCC980}" dt="2018-06-11T08:37:15.943" v="64" actId="478"/>
          <ac:spMkLst>
            <pc:docMk/>
            <pc:sldMk cId="193178841" sldId="319"/>
            <ac:spMk id="3" creationId="{00000000-0000-0000-0000-000000000000}"/>
          </ac:spMkLst>
        </pc:spChg>
        <pc:spChg chg="add">
          <ac:chgData name="asgarovkamran@gmail.com" userId="b7ba903d58cde83e" providerId="LiveId" clId="{68BC3A4C-5C28-41F2-8C44-253560FCC980}" dt="2018-06-11T08:37:16.569" v="65"/>
          <ac:spMkLst>
            <pc:docMk/>
            <pc:sldMk cId="193178841" sldId="319"/>
            <ac:spMk id="10" creationId="{690080DC-34F5-4CD3-9536-87624442C0B1}"/>
          </ac:spMkLst>
        </pc:spChg>
        <pc:grpChg chg="add">
          <ac:chgData name="asgarovkamran@gmail.com" userId="b7ba903d58cde83e" providerId="LiveId" clId="{68BC3A4C-5C28-41F2-8C44-253560FCC980}" dt="2018-06-11T08:52:42.324" v="291"/>
          <ac:grpSpMkLst>
            <pc:docMk/>
            <pc:sldMk cId="193178841" sldId="319"/>
            <ac:grpSpMk id="11" creationId="{4950DEF9-6801-4F7F-BD63-5DAC43D2B54A}"/>
          </ac:grpSpMkLst>
        </pc:grpChg>
      </pc:sldChg>
      <pc:sldChg chg="addSp delSp">
        <pc:chgData name="asgarovkamran@gmail.com" userId="b7ba903d58cde83e" providerId="LiveId" clId="{68BC3A4C-5C28-41F2-8C44-253560FCC980}" dt="2018-06-11T08:52:43.185" v="292"/>
        <pc:sldMkLst>
          <pc:docMk/>
          <pc:sldMk cId="1074614961" sldId="321"/>
        </pc:sldMkLst>
        <pc:spChg chg="del">
          <ac:chgData name="asgarovkamran@gmail.com" userId="b7ba903d58cde83e" providerId="LiveId" clId="{68BC3A4C-5C28-41F2-8C44-253560FCC980}" dt="2018-06-11T08:37:18.267" v="66" actId="478"/>
          <ac:spMkLst>
            <pc:docMk/>
            <pc:sldMk cId="1074614961" sldId="321"/>
            <ac:spMk id="3" creationId="{00000000-0000-0000-0000-000000000000}"/>
          </ac:spMkLst>
        </pc:spChg>
        <pc:spChg chg="add">
          <ac:chgData name="asgarovkamran@gmail.com" userId="b7ba903d58cde83e" providerId="LiveId" clId="{68BC3A4C-5C28-41F2-8C44-253560FCC980}" dt="2018-06-11T08:37:18.845" v="67"/>
          <ac:spMkLst>
            <pc:docMk/>
            <pc:sldMk cId="1074614961" sldId="321"/>
            <ac:spMk id="10" creationId="{71259064-03BE-4F0D-A811-4CDEEEA6D7D3}"/>
          </ac:spMkLst>
        </pc:spChg>
        <pc:grpChg chg="add">
          <ac:chgData name="asgarovkamran@gmail.com" userId="b7ba903d58cde83e" providerId="LiveId" clId="{68BC3A4C-5C28-41F2-8C44-253560FCC980}" dt="2018-06-11T08:52:43.185" v="292"/>
          <ac:grpSpMkLst>
            <pc:docMk/>
            <pc:sldMk cId="1074614961" sldId="321"/>
            <ac:grpSpMk id="12" creationId="{960ECBAC-4350-41A4-BB48-EEA6372F42A7}"/>
          </ac:grpSpMkLst>
        </pc:grpChg>
      </pc:sldChg>
      <pc:sldChg chg="addSp delSp modSp">
        <pc:chgData name="asgarovkamran@gmail.com" userId="b7ba903d58cde83e" providerId="LiveId" clId="{68BC3A4C-5C28-41F2-8C44-253560FCC980}" dt="2018-06-11T08:52:11.759" v="271" actId="164"/>
        <pc:sldMkLst>
          <pc:docMk/>
          <pc:sldMk cId="3151743486" sldId="322"/>
        </pc:sldMkLst>
        <pc:spChg chg="del">
          <ac:chgData name="asgarovkamran@gmail.com" userId="b7ba903d58cde83e" providerId="LiveId" clId="{68BC3A4C-5C28-41F2-8C44-253560FCC980}" dt="2018-06-11T08:35:25.552" v="24" actId="478"/>
          <ac:spMkLst>
            <pc:docMk/>
            <pc:sldMk cId="3151743486" sldId="322"/>
            <ac:spMk id="3" creationId="{00000000-0000-0000-0000-000000000000}"/>
          </ac:spMkLst>
        </pc:spChg>
        <pc:spChg chg="add mod">
          <ac:chgData name="asgarovkamran@gmail.com" userId="b7ba903d58cde83e" providerId="LiveId" clId="{68BC3A4C-5C28-41F2-8C44-253560FCC980}" dt="2018-06-11T08:36:00.029" v="29" actId="20577"/>
          <ac:spMkLst>
            <pc:docMk/>
            <pc:sldMk cId="3151743486" sldId="322"/>
            <ac:spMk id="9" creationId="{DFF17641-2EB1-411F-9186-8A5C2A0A453C}"/>
          </ac:spMkLst>
        </pc:spChg>
        <pc:grpChg chg="add mod">
          <ac:chgData name="asgarovkamran@gmail.com" userId="b7ba903d58cde83e" providerId="LiveId" clId="{68BC3A4C-5C28-41F2-8C44-253560FCC980}" dt="2018-06-11T08:52:11.759" v="271" actId="164"/>
          <ac:grpSpMkLst>
            <pc:docMk/>
            <pc:sldMk cId="3151743486" sldId="322"/>
            <ac:grpSpMk id="12" creationId="{D4C7E596-CBE0-43B8-8AD1-E89301F556BC}"/>
          </ac:grpSpMkLst>
        </pc:grpChg>
        <pc:picChg chg="add mod">
          <ac:chgData name="asgarovkamran@gmail.com" userId="b7ba903d58cde83e" providerId="LiveId" clId="{68BC3A4C-5C28-41F2-8C44-253560FCC980}" dt="2018-06-11T08:52:11.759" v="271" actId="164"/>
          <ac:picMkLst>
            <pc:docMk/>
            <pc:sldMk cId="3151743486" sldId="322"/>
            <ac:picMk id="8" creationId="{71E0BA69-4237-4497-BC7F-9CB6DECA6CEF}"/>
          </ac:picMkLst>
        </pc:picChg>
        <pc:picChg chg="add mod">
          <ac:chgData name="asgarovkamran@gmail.com" userId="b7ba903d58cde83e" providerId="LiveId" clId="{68BC3A4C-5C28-41F2-8C44-253560FCC980}" dt="2018-06-11T08:52:11.759" v="271" actId="164"/>
          <ac:picMkLst>
            <pc:docMk/>
            <pc:sldMk cId="3151743486" sldId="322"/>
            <ac:picMk id="10" creationId="{77F2ED08-0AE6-46AF-87C1-D376A4EE3632}"/>
          </ac:picMkLst>
        </pc:picChg>
      </pc:sldChg>
      <pc:sldChg chg="addSp delSp">
        <pc:chgData name="asgarovkamran@gmail.com" userId="b7ba903d58cde83e" providerId="LiveId" clId="{68BC3A4C-5C28-41F2-8C44-253560FCC980}" dt="2018-06-11T08:53:18.607" v="328"/>
        <pc:sldMkLst>
          <pc:docMk/>
          <pc:sldMk cId="3280102065" sldId="323"/>
        </pc:sldMkLst>
        <pc:spChg chg="add">
          <ac:chgData name="asgarovkamran@gmail.com" userId="b7ba903d58cde83e" providerId="LiveId" clId="{68BC3A4C-5C28-41F2-8C44-253560FCC980}" dt="2018-06-11T08:40:18.345" v="143"/>
          <ac:spMkLst>
            <pc:docMk/>
            <pc:sldMk cId="3280102065" sldId="323"/>
            <ac:spMk id="7" creationId="{78A5B1F9-EEF4-4603-A90C-0CB21B0BC6BB}"/>
          </ac:spMkLst>
        </pc:spChg>
        <pc:spChg chg="del">
          <ac:chgData name="asgarovkamran@gmail.com" userId="b7ba903d58cde83e" providerId="LiveId" clId="{68BC3A4C-5C28-41F2-8C44-253560FCC980}" dt="2018-06-11T08:40:17.970" v="142" actId="478"/>
          <ac:spMkLst>
            <pc:docMk/>
            <pc:sldMk cId="3280102065" sldId="323"/>
            <ac:spMk id="9" creationId="{00000000-0000-0000-0000-000000000000}"/>
          </ac:spMkLst>
        </pc:spChg>
        <pc:grpChg chg="add">
          <ac:chgData name="asgarovkamran@gmail.com" userId="b7ba903d58cde83e" providerId="LiveId" clId="{68BC3A4C-5C28-41F2-8C44-253560FCC980}" dt="2018-06-11T08:53:18.607" v="328"/>
          <ac:grpSpMkLst>
            <pc:docMk/>
            <pc:sldMk cId="3280102065" sldId="323"/>
            <ac:grpSpMk id="10" creationId="{4D15CB86-7414-47D4-B0DC-BE6422AB68B3}"/>
          </ac:grpSpMkLst>
        </pc:grpChg>
      </pc:sldChg>
      <pc:sldChg chg="addSp delSp">
        <pc:chgData name="asgarovkamran@gmail.com" userId="b7ba903d58cde83e" providerId="LiveId" clId="{68BC3A4C-5C28-41F2-8C44-253560FCC980}" dt="2018-06-11T08:53:19.780" v="329"/>
        <pc:sldMkLst>
          <pc:docMk/>
          <pc:sldMk cId="2114265025" sldId="324"/>
        </pc:sldMkLst>
        <pc:spChg chg="del">
          <ac:chgData name="asgarovkamran@gmail.com" userId="b7ba903d58cde83e" providerId="LiveId" clId="{68BC3A4C-5C28-41F2-8C44-253560FCC980}" dt="2018-06-11T08:40:20.065" v="144" actId="478"/>
          <ac:spMkLst>
            <pc:docMk/>
            <pc:sldMk cId="2114265025" sldId="324"/>
            <ac:spMk id="8" creationId="{00000000-0000-0000-0000-000000000000}"/>
          </ac:spMkLst>
        </pc:spChg>
        <pc:spChg chg="add">
          <ac:chgData name="asgarovkamran@gmail.com" userId="b7ba903d58cde83e" providerId="LiveId" clId="{68BC3A4C-5C28-41F2-8C44-253560FCC980}" dt="2018-06-11T08:40:20.597" v="145"/>
          <ac:spMkLst>
            <pc:docMk/>
            <pc:sldMk cId="2114265025" sldId="324"/>
            <ac:spMk id="9" creationId="{EA611041-F5C8-45CA-B79B-08C38DB87ED5}"/>
          </ac:spMkLst>
        </pc:spChg>
        <pc:grpChg chg="add">
          <ac:chgData name="asgarovkamran@gmail.com" userId="b7ba903d58cde83e" providerId="LiveId" clId="{68BC3A4C-5C28-41F2-8C44-253560FCC980}" dt="2018-06-11T08:53:19.780" v="329"/>
          <ac:grpSpMkLst>
            <pc:docMk/>
            <pc:sldMk cId="2114265025" sldId="324"/>
            <ac:grpSpMk id="10" creationId="{32939590-5F5D-4D86-B98A-483709DDBD51}"/>
          </ac:grpSpMkLst>
        </pc:grpChg>
      </pc:sldChg>
      <pc:sldChg chg="addSp delSp">
        <pc:chgData name="asgarovkamran@gmail.com" userId="b7ba903d58cde83e" providerId="LiveId" clId="{68BC3A4C-5C28-41F2-8C44-253560FCC980}" dt="2018-06-11T08:53:20.812" v="330"/>
        <pc:sldMkLst>
          <pc:docMk/>
          <pc:sldMk cId="1056657190" sldId="325"/>
        </pc:sldMkLst>
        <pc:spChg chg="add">
          <ac:chgData name="asgarovkamran@gmail.com" userId="b7ba903d58cde83e" providerId="LiveId" clId="{68BC3A4C-5C28-41F2-8C44-253560FCC980}" dt="2018-06-11T08:40:22.880" v="147"/>
          <ac:spMkLst>
            <pc:docMk/>
            <pc:sldMk cId="1056657190" sldId="325"/>
            <ac:spMk id="7" creationId="{0F8338AF-EF5E-4322-BDFD-006FB6FA38D6}"/>
          </ac:spMkLst>
        </pc:spChg>
        <pc:spChg chg="del">
          <ac:chgData name="asgarovkamran@gmail.com" userId="b7ba903d58cde83e" providerId="LiveId" clId="{68BC3A4C-5C28-41F2-8C44-253560FCC980}" dt="2018-06-11T08:40:22.457" v="146" actId="478"/>
          <ac:spMkLst>
            <pc:docMk/>
            <pc:sldMk cId="1056657190" sldId="325"/>
            <ac:spMk id="9" creationId="{00000000-0000-0000-0000-000000000000}"/>
          </ac:spMkLst>
        </pc:spChg>
        <pc:grpChg chg="add">
          <ac:chgData name="asgarovkamran@gmail.com" userId="b7ba903d58cde83e" providerId="LiveId" clId="{68BC3A4C-5C28-41F2-8C44-253560FCC980}" dt="2018-06-11T08:53:20.812" v="330"/>
          <ac:grpSpMkLst>
            <pc:docMk/>
            <pc:sldMk cId="1056657190" sldId="325"/>
            <ac:grpSpMk id="10" creationId="{04A75EFE-5BE1-4EE0-8BE0-B0EAD3E3E533}"/>
          </ac:grpSpMkLst>
        </pc:grpChg>
      </pc:sldChg>
      <pc:sldChg chg="addSp delSp">
        <pc:chgData name="asgarovkamran@gmail.com" userId="b7ba903d58cde83e" providerId="LiveId" clId="{68BC3A4C-5C28-41F2-8C44-253560FCC980}" dt="2018-06-11T08:53:21.922" v="331"/>
        <pc:sldMkLst>
          <pc:docMk/>
          <pc:sldMk cId="4031124980" sldId="326"/>
        </pc:sldMkLst>
        <pc:spChg chg="del">
          <ac:chgData name="asgarovkamran@gmail.com" userId="b7ba903d58cde83e" providerId="LiveId" clId="{68BC3A4C-5C28-41F2-8C44-253560FCC980}" dt="2018-06-11T08:40:25.553" v="148" actId="478"/>
          <ac:spMkLst>
            <pc:docMk/>
            <pc:sldMk cId="4031124980" sldId="326"/>
            <ac:spMk id="9" creationId="{00000000-0000-0000-0000-000000000000}"/>
          </ac:spMkLst>
        </pc:spChg>
        <pc:spChg chg="add">
          <ac:chgData name="asgarovkamran@gmail.com" userId="b7ba903d58cde83e" providerId="LiveId" clId="{68BC3A4C-5C28-41F2-8C44-253560FCC980}" dt="2018-06-11T08:40:26.022" v="149"/>
          <ac:spMkLst>
            <pc:docMk/>
            <pc:sldMk cId="4031124980" sldId="326"/>
            <ac:spMk id="10" creationId="{50576146-D29C-4E0D-88BB-E04C1A56BB1C}"/>
          </ac:spMkLst>
        </pc:spChg>
        <pc:grpChg chg="add">
          <ac:chgData name="asgarovkamran@gmail.com" userId="b7ba903d58cde83e" providerId="LiveId" clId="{68BC3A4C-5C28-41F2-8C44-253560FCC980}" dt="2018-06-11T08:53:21.922" v="331"/>
          <ac:grpSpMkLst>
            <pc:docMk/>
            <pc:sldMk cId="4031124980" sldId="326"/>
            <ac:grpSpMk id="11" creationId="{12CAF788-A4E8-4DB5-A0FC-84822574A1E9}"/>
          </ac:grpSpMkLst>
        </pc:grpChg>
      </pc:sldChg>
      <pc:sldChg chg="addSp delSp">
        <pc:chgData name="asgarovkamran@gmail.com" userId="b7ba903d58cde83e" providerId="LiveId" clId="{68BC3A4C-5C28-41F2-8C44-253560FCC980}" dt="2018-06-11T08:53:22.938" v="332"/>
        <pc:sldMkLst>
          <pc:docMk/>
          <pc:sldMk cId="2928199459" sldId="327"/>
        </pc:sldMkLst>
        <pc:spChg chg="del">
          <ac:chgData name="asgarovkamran@gmail.com" userId="b7ba903d58cde83e" providerId="LiveId" clId="{68BC3A4C-5C28-41F2-8C44-253560FCC980}" dt="2018-06-11T08:40:28.227" v="150" actId="478"/>
          <ac:spMkLst>
            <pc:docMk/>
            <pc:sldMk cId="2928199459" sldId="327"/>
            <ac:spMk id="9" creationId="{00000000-0000-0000-0000-000000000000}"/>
          </ac:spMkLst>
        </pc:spChg>
        <pc:spChg chg="add">
          <ac:chgData name="asgarovkamran@gmail.com" userId="b7ba903d58cde83e" providerId="LiveId" clId="{68BC3A4C-5C28-41F2-8C44-253560FCC980}" dt="2018-06-11T08:40:28.618" v="151"/>
          <ac:spMkLst>
            <pc:docMk/>
            <pc:sldMk cId="2928199459" sldId="327"/>
            <ac:spMk id="10" creationId="{EA2099D8-64D5-4EC4-9D60-5C9A4BD37F5C}"/>
          </ac:spMkLst>
        </pc:spChg>
        <pc:grpChg chg="add">
          <ac:chgData name="asgarovkamran@gmail.com" userId="b7ba903d58cde83e" providerId="LiveId" clId="{68BC3A4C-5C28-41F2-8C44-253560FCC980}" dt="2018-06-11T08:53:22.938" v="332"/>
          <ac:grpSpMkLst>
            <pc:docMk/>
            <pc:sldMk cId="2928199459" sldId="327"/>
            <ac:grpSpMk id="11" creationId="{94DDC676-AAB9-4D53-A28E-9DA303BE58E8}"/>
          </ac:grpSpMkLst>
        </pc:grpChg>
      </pc:sldChg>
      <pc:sldChg chg="addSp delSp">
        <pc:chgData name="asgarovkamran@gmail.com" userId="b7ba903d58cde83e" providerId="LiveId" clId="{68BC3A4C-5C28-41F2-8C44-253560FCC980}" dt="2018-06-11T08:52:57.206" v="307"/>
        <pc:sldMkLst>
          <pc:docMk/>
          <pc:sldMk cId="4007832617" sldId="329"/>
        </pc:sldMkLst>
        <pc:spChg chg="del">
          <ac:chgData name="asgarovkamran@gmail.com" userId="b7ba903d58cde83e" providerId="LiveId" clId="{68BC3A4C-5C28-41F2-8C44-253560FCC980}" dt="2018-06-11T08:38:11.427" v="98" actId="478"/>
          <ac:spMkLst>
            <pc:docMk/>
            <pc:sldMk cId="4007832617" sldId="329"/>
            <ac:spMk id="5" creationId="{00000000-0000-0000-0000-000000000000}"/>
          </ac:spMkLst>
        </pc:spChg>
        <pc:spChg chg="add">
          <ac:chgData name="asgarovkamran@gmail.com" userId="b7ba903d58cde83e" providerId="LiveId" clId="{68BC3A4C-5C28-41F2-8C44-253560FCC980}" dt="2018-06-11T08:38:11.818" v="99"/>
          <ac:spMkLst>
            <pc:docMk/>
            <pc:sldMk cId="4007832617" sldId="329"/>
            <ac:spMk id="9" creationId="{439722F1-41A8-4B05-AF6C-A0477CD47A99}"/>
          </ac:spMkLst>
        </pc:spChg>
        <pc:grpChg chg="add">
          <ac:chgData name="asgarovkamran@gmail.com" userId="b7ba903d58cde83e" providerId="LiveId" clId="{68BC3A4C-5C28-41F2-8C44-253560FCC980}" dt="2018-06-11T08:52:57.206" v="307"/>
          <ac:grpSpMkLst>
            <pc:docMk/>
            <pc:sldMk cId="4007832617" sldId="329"/>
            <ac:grpSpMk id="10" creationId="{F35BC879-AB3A-43BD-9E60-D5AE5BDFD2A3}"/>
          </ac:grpSpMkLst>
        </pc:grpChg>
      </pc:sldChg>
      <pc:sldChg chg="addSp delSp">
        <pc:chgData name="asgarovkamran@gmail.com" userId="b7ba903d58cde83e" providerId="LiveId" clId="{68BC3A4C-5C28-41F2-8C44-253560FCC980}" dt="2018-06-11T08:52:56.221" v="306"/>
        <pc:sldMkLst>
          <pc:docMk/>
          <pc:sldMk cId="3074617148" sldId="330"/>
        </pc:sldMkLst>
        <pc:spChg chg="del">
          <ac:chgData name="asgarovkamran@gmail.com" userId="b7ba903d58cde83e" providerId="LiveId" clId="{68BC3A4C-5C28-41F2-8C44-253560FCC980}" dt="2018-06-11T08:38:08.765" v="96" actId="478"/>
          <ac:spMkLst>
            <pc:docMk/>
            <pc:sldMk cId="3074617148" sldId="330"/>
            <ac:spMk id="5" creationId="{00000000-0000-0000-0000-000000000000}"/>
          </ac:spMkLst>
        </pc:spChg>
        <pc:spChg chg="add">
          <ac:chgData name="asgarovkamran@gmail.com" userId="b7ba903d58cde83e" providerId="LiveId" clId="{68BC3A4C-5C28-41F2-8C44-253560FCC980}" dt="2018-06-11T08:38:09.140" v="97"/>
          <ac:spMkLst>
            <pc:docMk/>
            <pc:sldMk cId="3074617148" sldId="330"/>
            <ac:spMk id="8" creationId="{2CCB26D5-05AE-4555-9982-83C99DC99233}"/>
          </ac:spMkLst>
        </pc:spChg>
        <pc:grpChg chg="add">
          <ac:chgData name="asgarovkamran@gmail.com" userId="b7ba903d58cde83e" providerId="LiveId" clId="{68BC3A4C-5C28-41F2-8C44-253560FCC980}" dt="2018-06-11T08:52:56.221" v="306"/>
          <ac:grpSpMkLst>
            <pc:docMk/>
            <pc:sldMk cId="3074617148" sldId="330"/>
            <ac:grpSpMk id="10" creationId="{E65C7562-030A-4DC5-A076-6DB40A85354C}"/>
          </ac:grpSpMkLst>
        </pc:grpChg>
      </pc:sldChg>
      <pc:sldChg chg="addSp delSp">
        <pc:chgData name="asgarovkamran@gmail.com" userId="b7ba903d58cde83e" providerId="LiveId" clId="{68BC3A4C-5C28-41F2-8C44-253560FCC980}" dt="2018-06-11T08:52:45.789" v="295"/>
        <pc:sldMkLst>
          <pc:docMk/>
          <pc:sldMk cId="1428590621" sldId="332"/>
        </pc:sldMkLst>
        <pc:spChg chg="del">
          <ac:chgData name="asgarovkamran@gmail.com" userId="b7ba903d58cde83e" providerId="LiveId" clId="{68BC3A4C-5C28-41F2-8C44-253560FCC980}" dt="2018-06-11T08:37:31.775" v="72" actId="478"/>
          <ac:spMkLst>
            <pc:docMk/>
            <pc:sldMk cId="1428590621" sldId="332"/>
            <ac:spMk id="3" creationId="{00000000-0000-0000-0000-000000000000}"/>
          </ac:spMkLst>
        </pc:spChg>
        <pc:spChg chg="add del">
          <ac:chgData name="asgarovkamran@gmail.com" userId="b7ba903d58cde83e" providerId="LiveId" clId="{68BC3A4C-5C28-41F2-8C44-253560FCC980}" dt="2018-06-11T08:37:37.388" v="76" actId="478"/>
          <ac:spMkLst>
            <pc:docMk/>
            <pc:sldMk cId="1428590621" sldId="332"/>
            <ac:spMk id="8" creationId="{E4813563-B45A-47C7-9E7E-C90B7AF13D06}"/>
          </ac:spMkLst>
        </pc:spChg>
        <pc:spChg chg="add">
          <ac:chgData name="asgarovkamran@gmail.com" userId="b7ba903d58cde83e" providerId="LiveId" clId="{68BC3A4C-5C28-41F2-8C44-253560FCC980}" dt="2018-06-11T08:37:37.951" v="77"/>
          <ac:spMkLst>
            <pc:docMk/>
            <pc:sldMk cId="1428590621" sldId="332"/>
            <ac:spMk id="9" creationId="{3AA7D770-2024-4C67-85E6-51E7B44FF7D1}"/>
          </ac:spMkLst>
        </pc:spChg>
        <pc:grpChg chg="add">
          <ac:chgData name="asgarovkamran@gmail.com" userId="b7ba903d58cde83e" providerId="LiveId" clId="{68BC3A4C-5C28-41F2-8C44-253560FCC980}" dt="2018-06-11T08:52:45.789" v="295"/>
          <ac:grpSpMkLst>
            <pc:docMk/>
            <pc:sldMk cId="1428590621" sldId="332"/>
            <ac:grpSpMk id="10" creationId="{F5AF49C3-427A-4F40-BB64-B085BDE3CB14}"/>
          </ac:grpSpMkLst>
        </pc:grpChg>
      </pc:sldChg>
      <pc:sldChg chg="addSp delSp">
        <pc:chgData name="asgarovkamran@gmail.com" userId="b7ba903d58cde83e" providerId="LiveId" clId="{68BC3A4C-5C28-41F2-8C44-253560FCC980}" dt="2018-06-11T08:52:35.883" v="284"/>
        <pc:sldMkLst>
          <pc:docMk/>
          <pc:sldMk cId="3774033246" sldId="333"/>
        </pc:sldMkLst>
        <pc:spChg chg="del">
          <ac:chgData name="asgarovkamran@gmail.com" userId="b7ba903d58cde83e" providerId="LiveId" clId="{68BC3A4C-5C28-41F2-8C44-253560FCC980}" dt="2018-06-11T08:36:55.550" v="50" actId="478"/>
          <ac:spMkLst>
            <pc:docMk/>
            <pc:sldMk cId="3774033246" sldId="333"/>
            <ac:spMk id="3" creationId="{00000000-0000-0000-0000-000000000000}"/>
          </ac:spMkLst>
        </pc:spChg>
        <pc:spChg chg="add">
          <ac:chgData name="asgarovkamran@gmail.com" userId="b7ba903d58cde83e" providerId="LiveId" clId="{68BC3A4C-5C28-41F2-8C44-253560FCC980}" dt="2018-06-11T08:36:56.082" v="51"/>
          <ac:spMkLst>
            <pc:docMk/>
            <pc:sldMk cId="3774033246" sldId="333"/>
            <ac:spMk id="8" creationId="{7221552E-F695-4A31-95B1-FBE638071B14}"/>
          </ac:spMkLst>
        </pc:spChg>
        <pc:grpChg chg="add">
          <ac:chgData name="asgarovkamran@gmail.com" userId="b7ba903d58cde83e" providerId="LiveId" clId="{68BC3A4C-5C28-41F2-8C44-253560FCC980}" dt="2018-06-11T08:52:35.883" v="284"/>
          <ac:grpSpMkLst>
            <pc:docMk/>
            <pc:sldMk cId="3774033246" sldId="333"/>
            <ac:grpSpMk id="9" creationId="{EEB18C6A-34D9-4EF0-B2FC-DE5C34A0B081}"/>
          </ac:grpSpMkLst>
        </pc:grpChg>
      </pc:sldChg>
      <pc:sldChg chg="addSp delSp">
        <pc:chgData name="asgarovkamran@gmail.com" userId="b7ba903d58cde83e" providerId="LiveId" clId="{68BC3A4C-5C28-41F2-8C44-253560FCC980}" dt="2018-06-11T08:52:41.309" v="290"/>
        <pc:sldMkLst>
          <pc:docMk/>
          <pc:sldMk cId="934704518" sldId="334"/>
        </pc:sldMkLst>
        <pc:spChg chg="del">
          <ac:chgData name="asgarovkamran@gmail.com" userId="b7ba903d58cde83e" providerId="LiveId" clId="{68BC3A4C-5C28-41F2-8C44-253560FCC980}" dt="2018-06-11T08:37:13.082" v="62" actId="478"/>
          <ac:spMkLst>
            <pc:docMk/>
            <pc:sldMk cId="934704518" sldId="334"/>
            <ac:spMk id="3" creationId="{00000000-0000-0000-0000-000000000000}"/>
          </ac:spMkLst>
        </pc:spChg>
        <pc:spChg chg="add">
          <ac:chgData name="asgarovkamran@gmail.com" userId="b7ba903d58cde83e" providerId="LiveId" clId="{68BC3A4C-5C28-41F2-8C44-253560FCC980}" dt="2018-06-11T08:37:13.645" v="63"/>
          <ac:spMkLst>
            <pc:docMk/>
            <pc:sldMk cId="934704518" sldId="334"/>
            <ac:spMk id="8" creationId="{20B66533-BCC7-4E42-AB74-C3A033386047}"/>
          </ac:spMkLst>
        </pc:spChg>
        <pc:grpChg chg="add">
          <ac:chgData name="asgarovkamran@gmail.com" userId="b7ba903d58cde83e" providerId="LiveId" clId="{68BC3A4C-5C28-41F2-8C44-253560FCC980}" dt="2018-06-11T08:52:41.309" v="290"/>
          <ac:grpSpMkLst>
            <pc:docMk/>
            <pc:sldMk cId="934704518" sldId="334"/>
            <ac:grpSpMk id="9" creationId="{3445D70E-75CD-4541-9AC1-26F39AEDBD49}"/>
          </ac:grpSpMkLst>
        </pc:grpChg>
      </pc:sldChg>
      <pc:sldChg chg="addSp delSp">
        <pc:chgData name="asgarovkamran@gmail.com" userId="b7ba903d58cde83e" providerId="LiveId" clId="{68BC3A4C-5C28-41F2-8C44-253560FCC980}" dt="2018-06-11T08:52:47.509" v="297"/>
        <pc:sldMkLst>
          <pc:docMk/>
          <pc:sldMk cId="2448361410" sldId="336"/>
        </pc:sldMkLst>
        <pc:spChg chg="del">
          <ac:chgData name="asgarovkamran@gmail.com" userId="b7ba903d58cde83e" providerId="LiveId" clId="{68BC3A4C-5C28-41F2-8C44-253560FCC980}" dt="2018-06-11T08:37:43.342" v="78" actId="478"/>
          <ac:spMkLst>
            <pc:docMk/>
            <pc:sldMk cId="2448361410" sldId="336"/>
            <ac:spMk id="3" creationId="{00000000-0000-0000-0000-000000000000}"/>
          </ac:spMkLst>
        </pc:spChg>
        <pc:spChg chg="add">
          <ac:chgData name="asgarovkamran@gmail.com" userId="b7ba903d58cde83e" providerId="LiveId" clId="{68BC3A4C-5C28-41F2-8C44-253560FCC980}" dt="2018-06-11T08:37:43.827" v="79"/>
          <ac:spMkLst>
            <pc:docMk/>
            <pc:sldMk cId="2448361410" sldId="336"/>
            <ac:spMk id="8" creationId="{A3420D2B-9EAD-48FD-A791-3EBB3515DFE7}"/>
          </ac:spMkLst>
        </pc:spChg>
        <pc:grpChg chg="add">
          <ac:chgData name="asgarovkamran@gmail.com" userId="b7ba903d58cde83e" providerId="LiveId" clId="{68BC3A4C-5C28-41F2-8C44-253560FCC980}" dt="2018-06-11T08:52:47.509" v="297"/>
          <ac:grpSpMkLst>
            <pc:docMk/>
            <pc:sldMk cId="2448361410" sldId="336"/>
            <ac:grpSpMk id="9" creationId="{D5E7A074-6DDB-43E1-BB7C-A5CA64C6BE86}"/>
          </ac:grpSpMkLst>
        </pc:grpChg>
      </pc:sldChg>
      <pc:sldChg chg="addSp delSp">
        <pc:chgData name="asgarovkamran@gmail.com" userId="b7ba903d58cde83e" providerId="LiveId" clId="{68BC3A4C-5C28-41F2-8C44-253560FCC980}" dt="2018-06-11T08:52:58.113" v="308"/>
        <pc:sldMkLst>
          <pc:docMk/>
          <pc:sldMk cId="3389082063" sldId="337"/>
        </pc:sldMkLst>
        <pc:spChg chg="del">
          <ac:chgData name="asgarovkamran@gmail.com" userId="b7ba903d58cde83e" providerId="LiveId" clId="{68BC3A4C-5C28-41F2-8C44-253560FCC980}" dt="2018-06-11T08:38:13.397" v="100" actId="478"/>
          <ac:spMkLst>
            <pc:docMk/>
            <pc:sldMk cId="3389082063" sldId="337"/>
            <ac:spMk id="3" creationId="{00000000-0000-0000-0000-000000000000}"/>
          </ac:spMkLst>
        </pc:spChg>
        <pc:spChg chg="add">
          <ac:chgData name="asgarovkamran@gmail.com" userId="b7ba903d58cde83e" providerId="LiveId" clId="{68BC3A4C-5C28-41F2-8C44-253560FCC980}" dt="2018-06-11T08:38:13.804" v="101"/>
          <ac:spMkLst>
            <pc:docMk/>
            <pc:sldMk cId="3389082063" sldId="337"/>
            <ac:spMk id="8" creationId="{DC70C5F2-43DE-4AB8-8F6D-0C3267C89619}"/>
          </ac:spMkLst>
        </pc:spChg>
        <pc:grpChg chg="add">
          <ac:chgData name="asgarovkamran@gmail.com" userId="b7ba903d58cde83e" providerId="LiveId" clId="{68BC3A4C-5C28-41F2-8C44-253560FCC980}" dt="2018-06-11T08:52:58.113" v="308"/>
          <ac:grpSpMkLst>
            <pc:docMk/>
            <pc:sldMk cId="3389082063" sldId="337"/>
            <ac:grpSpMk id="9" creationId="{37282A13-780E-4285-9246-68CA010DB1E6}"/>
          </ac:grpSpMkLst>
        </pc:grpChg>
      </pc:sldChg>
      <pc:sldChg chg="addSp delSp">
        <pc:chgData name="asgarovkamran@gmail.com" userId="b7ba903d58cde83e" providerId="LiveId" clId="{68BC3A4C-5C28-41F2-8C44-253560FCC980}" dt="2018-06-11T08:53:06.196" v="316"/>
        <pc:sldMkLst>
          <pc:docMk/>
          <pc:sldMk cId="3293819918" sldId="338"/>
        </pc:sldMkLst>
        <pc:spChg chg="del">
          <ac:chgData name="asgarovkamran@gmail.com" userId="b7ba903d58cde83e" providerId="LiveId" clId="{68BC3A4C-5C28-41F2-8C44-253560FCC980}" dt="2018-06-11T08:39:38.999" v="118" actId="478"/>
          <ac:spMkLst>
            <pc:docMk/>
            <pc:sldMk cId="3293819918" sldId="338"/>
            <ac:spMk id="3" creationId="{00000000-0000-0000-0000-000000000000}"/>
          </ac:spMkLst>
        </pc:spChg>
        <pc:spChg chg="add">
          <ac:chgData name="asgarovkamran@gmail.com" userId="b7ba903d58cde83e" providerId="LiveId" clId="{68BC3A4C-5C28-41F2-8C44-253560FCC980}" dt="2018-06-11T08:39:39.484" v="119"/>
          <ac:spMkLst>
            <pc:docMk/>
            <pc:sldMk cId="3293819918" sldId="338"/>
            <ac:spMk id="8" creationId="{AE694DEF-FD45-4369-AEEC-36827906B581}"/>
          </ac:spMkLst>
        </pc:spChg>
        <pc:grpChg chg="add">
          <ac:chgData name="asgarovkamran@gmail.com" userId="b7ba903d58cde83e" providerId="LiveId" clId="{68BC3A4C-5C28-41F2-8C44-253560FCC980}" dt="2018-06-11T08:53:06.196" v="316"/>
          <ac:grpSpMkLst>
            <pc:docMk/>
            <pc:sldMk cId="3293819918" sldId="338"/>
            <ac:grpSpMk id="9" creationId="{6C656BFB-63D9-4E13-A16D-A179638AF1A5}"/>
          </ac:grpSpMkLst>
        </pc:grpChg>
      </pc:sldChg>
      <pc:sldChg chg="addSp delSp">
        <pc:chgData name="asgarovkamran@gmail.com" userId="b7ba903d58cde83e" providerId="LiveId" clId="{68BC3A4C-5C28-41F2-8C44-253560FCC980}" dt="2018-06-11T08:53:12.250" v="322"/>
        <pc:sldMkLst>
          <pc:docMk/>
          <pc:sldMk cId="3403221949" sldId="339"/>
        </pc:sldMkLst>
        <pc:spChg chg="del">
          <ac:chgData name="asgarovkamran@gmail.com" userId="b7ba903d58cde83e" providerId="LiveId" clId="{68BC3A4C-5C28-41F2-8C44-253560FCC980}" dt="2018-06-11T08:39:57.274" v="130" actId="478"/>
          <ac:spMkLst>
            <pc:docMk/>
            <pc:sldMk cId="3403221949" sldId="339"/>
            <ac:spMk id="3" creationId="{00000000-0000-0000-0000-000000000000}"/>
          </ac:spMkLst>
        </pc:spChg>
        <pc:spChg chg="add">
          <ac:chgData name="asgarovkamran@gmail.com" userId="b7ba903d58cde83e" providerId="LiveId" clId="{68BC3A4C-5C28-41F2-8C44-253560FCC980}" dt="2018-06-11T08:39:57.696" v="131"/>
          <ac:spMkLst>
            <pc:docMk/>
            <pc:sldMk cId="3403221949" sldId="339"/>
            <ac:spMk id="8" creationId="{2A899C64-D7F9-4885-A2CF-E61E5C7CCE49}"/>
          </ac:spMkLst>
        </pc:spChg>
        <pc:grpChg chg="add">
          <ac:chgData name="asgarovkamran@gmail.com" userId="b7ba903d58cde83e" providerId="LiveId" clId="{68BC3A4C-5C28-41F2-8C44-253560FCC980}" dt="2018-06-11T08:53:12.250" v="322"/>
          <ac:grpSpMkLst>
            <pc:docMk/>
            <pc:sldMk cId="3403221949" sldId="339"/>
            <ac:grpSpMk id="9" creationId="{AED17F4D-A475-4D14-90C1-CA880B4EC528}"/>
          </ac:grpSpMkLst>
        </pc:grpChg>
      </pc:sldChg>
      <pc:sldChg chg="addSp delSp">
        <pc:chgData name="asgarovkamran@gmail.com" userId="b7ba903d58cde83e" providerId="LiveId" clId="{68BC3A4C-5C28-41F2-8C44-253560FCC980}" dt="2018-06-11T08:52:31.318" v="279"/>
        <pc:sldMkLst>
          <pc:docMk/>
          <pc:sldMk cId="4137426577" sldId="340"/>
        </pc:sldMkLst>
        <pc:spChg chg="del">
          <ac:chgData name="asgarovkamran@gmail.com" userId="b7ba903d58cde83e" providerId="LiveId" clId="{68BC3A4C-5C28-41F2-8C44-253560FCC980}" dt="2018-06-11T08:36:41.991" v="40" actId="478"/>
          <ac:spMkLst>
            <pc:docMk/>
            <pc:sldMk cId="4137426577" sldId="340"/>
            <ac:spMk id="3" creationId="{00000000-0000-0000-0000-000000000000}"/>
          </ac:spMkLst>
        </pc:spChg>
        <pc:spChg chg="add">
          <ac:chgData name="asgarovkamran@gmail.com" userId="b7ba903d58cde83e" providerId="LiveId" clId="{68BC3A4C-5C28-41F2-8C44-253560FCC980}" dt="2018-06-11T08:36:42.507" v="41"/>
          <ac:spMkLst>
            <pc:docMk/>
            <pc:sldMk cId="4137426577" sldId="340"/>
            <ac:spMk id="8" creationId="{2A9DD7DD-046F-472A-9FA1-E1835F722C01}"/>
          </ac:spMkLst>
        </pc:spChg>
        <pc:grpChg chg="add">
          <ac:chgData name="asgarovkamran@gmail.com" userId="b7ba903d58cde83e" providerId="LiveId" clId="{68BC3A4C-5C28-41F2-8C44-253560FCC980}" dt="2018-06-11T08:52:31.318" v="279"/>
          <ac:grpSpMkLst>
            <pc:docMk/>
            <pc:sldMk cId="4137426577" sldId="340"/>
            <ac:grpSpMk id="11" creationId="{CD756692-6A3A-46F1-A491-41FC80FF2251}"/>
          </ac:grpSpMkLst>
        </pc:grpChg>
      </pc:sldChg>
      <pc:sldChg chg="addSp delSp">
        <pc:chgData name="asgarovkamran@gmail.com" userId="b7ba903d58cde83e" providerId="LiveId" clId="{68BC3A4C-5C28-41F2-8C44-253560FCC980}" dt="2018-06-11T08:52:48.373" v="298"/>
        <pc:sldMkLst>
          <pc:docMk/>
          <pc:sldMk cId="532226858" sldId="341"/>
        </pc:sldMkLst>
        <pc:spChg chg="del">
          <ac:chgData name="asgarovkamran@gmail.com" userId="b7ba903d58cde83e" providerId="LiveId" clId="{68BC3A4C-5C28-41F2-8C44-253560FCC980}" dt="2018-06-11T08:37:46.313" v="80" actId="478"/>
          <ac:spMkLst>
            <pc:docMk/>
            <pc:sldMk cId="532226858" sldId="341"/>
            <ac:spMk id="3" creationId="{00000000-0000-0000-0000-000000000000}"/>
          </ac:spMkLst>
        </pc:spChg>
        <pc:spChg chg="add">
          <ac:chgData name="asgarovkamran@gmail.com" userId="b7ba903d58cde83e" providerId="LiveId" clId="{68BC3A4C-5C28-41F2-8C44-253560FCC980}" dt="2018-06-11T08:37:46.923" v="81"/>
          <ac:spMkLst>
            <pc:docMk/>
            <pc:sldMk cId="532226858" sldId="341"/>
            <ac:spMk id="10" creationId="{19C95842-BA75-430F-92B3-73B1EDB5B20C}"/>
          </ac:spMkLst>
        </pc:spChg>
        <pc:grpChg chg="add">
          <ac:chgData name="asgarovkamran@gmail.com" userId="b7ba903d58cde83e" providerId="LiveId" clId="{68BC3A4C-5C28-41F2-8C44-253560FCC980}" dt="2018-06-11T08:52:48.373" v="298"/>
          <ac:grpSpMkLst>
            <pc:docMk/>
            <pc:sldMk cId="532226858" sldId="341"/>
            <ac:grpSpMk id="11" creationId="{BCBE87BC-B4E3-4DDA-84EC-7D9D8A03AA7A}"/>
          </ac:grpSpMkLst>
        </pc:grpChg>
      </pc:sldChg>
      <pc:sldChg chg="addSp delSp">
        <pc:chgData name="asgarovkamran@gmail.com" userId="b7ba903d58cde83e" providerId="LiveId" clId="{68BC3A4C-5C28-41F2-8C44-253560FCC980}" dt="2018-06-11T08:52:59.005" v="309"/>
        <pc:sldMkLst>
          <pc:docMk/>
          <pc:sldMk cId="2721221027" sldId="342"/>
        </pc:sldMkLst>
        <pc:spChg chg="del">
          <ac:chgData name="asgarovkamran@gmail.com" userId="b7ba903d58cde83e" providerId="LiveId" clId="{68BC3A4C-5C28-41F2-8C44-253560FCC980}" dt="2018-06-11T08:38:16.555" v="102" actId="478"/>
          <ac:spMkLst>
            <pc:docMk/>
            <pc:sldMk cId="2721221027" sldId="342"/>
            <ac:spMk id="3" creationId="{00000000-0000-0000-0000-000000000000}"/>
          </ac:spMkLst>
        </pc:spChg>
        <pc:spChg chg="add">
          <ac:chgData name="asgarovkamran@gmail.com" userId="b7ba903d58cde83e" providerId="LiveId" clId="{68BC3A4C-5C28-41F2-8C44-253560FCC980}" dt="2018-06-11T08:38:17.103" v="103"/>
          <ac:spMkLst>
            <pc:docMk/>
            <pc:sldMk cId="2721221027" sldId="342"/>
            <ac:spMk id="10" creationId="{7C279EE5-1298-4C5E-8D2A-68598663CEDC}"/>
          </ac:spMkLst>
        </pc:spChg>
        <pc:grpChg chg="add">
          <ac:chgData name="asgarovkamran@gmail.com" userId="b7ba903d58cde83e" providerId="LiveId" clId="{68BC3A4C-5C28-41F2-8C44-253560FCC980}" dt="2018-06-11T08:52:59.005" v="309"/>
          <ac:grpSpMkLst>
            <pc:docMk/>
            <pc:sldMk cId="2721221027" sldId="342"/>
            <ac:grpSpMk id="11" creationId="{FA745368-DF77-427B-9752-8A3634F9BD42}"/>
          </ac:grpSpMkLst>
        </pc:grpChg>
      </pc:sldChg>
      <pc:sldChg chg="addSp delSp">
        <pc:chgData name="asgarovkamran@gmail.com" userId="b7ba903d58cde83e" providerId="LiveId" clId="{68BC3A4C-5C28-41F2-8C44-253560FCC980}" dt="2018-06-11T08:53:07.166" v="317"/>
        <pc:sldMkLst>
          <pc:docMk/>
          <pc:sldMk cId="3773541319" sldId="343"/>
        </pc:sldMkLst>
        <pc:spChg chg="del">
          <ac:chgData name="asgarovkamran@gmail.com" userId="b7ba903d58cde83e" providerId="LiveId" clId="{68BC3A4C-5C28-41F2-8C44-253560FCC980}" dt="2018-06-11T08:39:41.235" v="120" actId="478"/>
          <ac:spMkLst>
            <pc:docMk/>
            <pc:sldMk cId="3773541319" sldId="343"/>
            <ac:spMk id="3" creationId="{00000000-0000-0000-0000-000000000000}"/>
          </ac:spMkLst>
        </pc:spChg>
        <pc:spChg chg="add">
          <ac:chgData name="asgarovkamran@gmail.com" userId="b7ba903d58cde83e" providerId="LiveId" clId="{68BC3A4C-5C28-41F2-8C44-253560FCC980}" dt="2018-06-11T08:39:41.595" v="121"/>
          <ac:spMkLst>
            <pc:docMk/>
            <pc:sldMk cId="3773541319" sldId="343"/>
            <ac:spMk id="10" creationId="{D3F1DC6F-0023-493D-AE25-342912ECA2F8}"/>
          </ac:spMkLst>
        </pc:spChg>
        <pc:grpChg chg="add">
          <ac:chgData name="asgarovkamran@gmail.com" userId="b7ba903d58cde83e" providerId="LiveId" clId="{68BC3A4C-5C28-41F2-8C44-253560FCC980}" dt="2018-06-11T08:53:07.166" v="317"/>
          <ac:grpSpMkLst>
            <pc:docMk/>
            <pc:sldMk cId="3773541319" sldId="343"/>
            <ac:grpSpMk id="11" creationId="{B2934207-264C-42D5-BB17-2F2F2AD92720}"/>
          </ac:grpSpMkLst>
        </pc:grpChg>
      </pc:sldChg>
      <pc:sldChg chg="addSp delSp">
        <pc:chgData name="asgarovkamran@gmail.com" userId="b7ba903d58cde83e" providerId="LiveId" clId="{68BC3A4C-5C28-41F2-8C44-253560FCC980}" dt="2018-06-11T08:53:13.406" v="323"/>
        <pc:sldMkLst>
          <pc:docMk/>
          <pc:sldMk cId="3496197076" sldId="344"/>
        </pc:sldMkLst>
        <pc:spChg chg="del">
          <ac:chgData name="asgarovkamran@gmail.com" userId="b7ba903d58cde83e" providerId="LiveId" clId="{68BC3A4C-5C28-41F2-8C44-253560FCC980}" dt="2018-06-11T08:40:02.167" v="132" actId="478"/>
          <ac:spMkLst>
            <pc:docMk/>
            <pc:sldMk cId="3496197076" sldId="344"/>
            <ac:spMk id="3" creationId="{00000000-0000-0000-0000-000000000000}"/>
          </ac:spMkLst>
        </pc:spChg>
        <pc:spChg chg="add">
          <ac:chgData name="asgarovkamran@gmail.com" userId="b7ba903d58cde83e" providerId="LiveId" clId="{68BC3A4C-5C28-41F2-8C44-253560FCC980}" dt="2018-06-11T08:40:02.558" v="133"/>
          <ac:spMkLst>
            <pc:docMk/>
            <pc:sldMk cId="3496197076" sldId="344"/>
            <ac:spMk id="10" creationId="{851F1272-9272-46D5-9F4B-C8999D946C50}"/>
          </ac:spMkLst>
        </pc:spChg>
        <pc:grpChg chg="add">
          <ac:chgData name="asgarovkamran@gmail.com" userId="b7ba903d58cde83e" providerId="LiveId" clId="{68BC3A4C-5C28-41F2-8C44-253560FCC980}" dt="2018-06-11T08:53:13.406" v="323"/>
          <ac:grpSpMkLst>
            <pc:docMk/>
            <pc:sldMk cId="3496197076" sldId="344"/>
            <ac:grpSpMk id="11" creationId="{1F314CBA-F926-4684-B64D-DAB1EAC2C866}"/>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DFVD</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A63B0D-1CD3-412E-9741-B71FAC4190EA}" type="datetimeFigureOut">
              <a:rPr lang="en-US" smtClean="0"/>
              <a:t>11/21/2019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B99DB-118B-4074-8E82-032217B214F8}" type="slidenum">
              <a:rPr lang="en-US" smtClean="0"/>
              <a:t>‹#›</a:t>
            </a:fld>
            <a:endParaRPr lang="en-US"/>
          </a:p>
        </p:txBody>
      </p:sp>
    </p:spTree>
    <p:extLst>
      <p:ext uri="{BB962C8B-B14F-4D97-AF65-F5344CB8AC3E}">
        <p14:creationId xmlns:p14="http://schemas.microsoft.com/office/powerpoint/2010/main" val="762850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DFVD</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F98F7-C4F1-423C-8761-C047219759C7}" type="datetimeFigureOut">
              <a:rPr lang="en-US" smtClean="0"/>
              <a:t>11/21/2019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B860AF-826C-485D-81D8-581F5C8CAFBB}" type="slidenum">
              <a:rPr lang="en-US" smtClean="0"/>
              <a:t>‹#›</a:t>
            </a:fld>
            <a:endParaRPr lang="en-US"/>
          </a:p>
        </p:txBody>
      </p:sp>
    </p:spTree>
    <p:extLst>
      <p:ext uri="{BB962C8B-B14F-4D97-AF65-F5344CB8AC3E}">
        <p14:creationId xmlns:p14="http://schemas.microsoft.com/office/powerpoint/2010/main" val="27827352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B860AF-826C-485D-81D8-581F5C8CAFBB}" type="slidenum">
              <a:rPr lang="en-US" smtClean="0"/>
              <a:t>46</a:t>
            </a:fld>
            <a:endParaRPr lang="en-US"/>
          </a:p>
        </p:txBody>
      </p:sp>
    </p:spTree>
    <p:extLst>
      <p:ext uri="{BB962C8B-B14F-4D97-AF65-F5344CB8AC3E}">
        <p14:creationId xmlns:p14="http://schemas.microsoft.com/office/powerpoint/2010/main" val="346477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z-Latn-AZ" dirty="0"/>
          </a:p>
          <a:p>
            <a:endParaRPr lang="az-Latn-AZ" dirty="0"/>
          </a:p>
          <a:p>
            <a:endParaRPr lang="en-US" dirty="0"/>
          </a:p>
        </p:txBody>
      </p:sp>
      <p:sp>
        <p:nvSpPr>
          <p:cNvPr id="4" name="Slide Number Placeholder 3"/>
          <p:cNvSpPr>
            <a:spLocks noGrp="1"/>
          </p:cNvSpPr>
          <p:nvPr>
            <p:ph type="sldNum" sz="quarter" idx="10"/>
          </p:nvPr>
        </p:nvSpPr>
        <p:spPr/>
        <p:txBody>
          <a:bodyPr/>
          <a:lstStyle/>
          <a:p>
            <a:fld id="{DFB860AF-826C-485D-81D8-581F5C8CAFBB}" type="slidenum">
              <a:rPr lang="en-US" smtClean="0"/>
              <a:t>105</a:t>
            </a:fld>
            <a:endParaRPr lang="en-US"/>
          </a:p>
        </p:txBody>
      </p:sp>
    </p:spTree>
    <p:extLst>
      <p:ext uri="{BB962C8B-B14F-4D97-AF65-F5344CB8AC3E}">
        <p14:creationId xmlns:p14="http://schemas.microsoft.com/office/powerpoint/2010/main" val="1165076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z-Latn-AZ" dirty="0"/>
          </a:p>
          <a:p>
            <a:endParaRPr lang="az-Latn-AZ" dirty="0"/>
          </a:p>
          <a:p>
            <a:endParaRPr lang="en-US" dirty="0"/>
          </a:p>
        </p:txBody>
      </p:sp>
      <p:sp>
        <p:nvSpPr>
          <p:cNvPr id="4" name="Slide Number Placeholder 3"/>
          <p:cNvSpPr>
            <a:spLocks noGrp="1"/>
          </p:cNvSpPr>
          <p:nvPr>
            <p:ph type="sldNum" sz="quarter" idx="10"/>
          </p:nvPr>
        </p:nvSpPr>
        <p:spPr/>
        <p:txBody>
          <a:bodyPr/>
          <a:lstStyle/>
          <a:p>
            <a:fld id="{DFB860AF-826C-485D-81D8-581F5C8CAFBB}" type="slidenum">
              <a:rPr lang="en-US" smtClean="0"/>
              <a:t>106</a:t>
            </a:fld>
            <a:endParaRPr lang="en-US"/>
          </a:p>
        </p:txBody>
      </p:sp>
    </p:spTree>
    <p:extLst>
      <p:ext uri="{BB962C8B-B14F-4D97-AF65-F5344CB8AC3E}">
        <p14:creationId xmlns:p14="http://schemas.microsoft.com/office/powerpoint/2010/main" val="305763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z-Latn-AZ" dirty="0"/>
          </a:p>
          <a:p>
            <a:endParaRPr lang="az-Latn-AZ" dirty="0"/>
          </a:p>
          <a:p>
            <a:endParaRPr lang="en-US" dirty="0"/>
          </a:p>
        </p:txBody>
      </p:sp>
      <p:sp>
        <p:nvSpPr>
          <p:cNvPr id="4" name="Slide Number Placeholder 3"/>
          <p:cNvSpPr>
            <a:spLocks noGrp="1"/>
          </p:cNvSpPr>
          <p:nvPr>
            <p:ph type="sldNum" sz="quarter" idx="10"/>
          </p:nvPr>
        </p:nvSpPr>
        <p:spPr/>
        <p:txBody>
          <a:bodyPr/>
          <a:lstStyle/>
          <a:p>
            <a:fld id="{DFB860AF-826C-485D-81D8-581F5C8CAFBB}" type="slidenum">
              <a:rPr lang="en-US" smtClean="0"/>
              <a:t>107</a:t>
            </a:fld>
            <a:endParaRPr lang="en-US"/>
          </a:p>
        </p:txBody>
      </p:sp>
    </p:spTree>
    <p:extLst>
      <p:ext uri="{BB962C8B-B14F-4D97-AF65-F5344CB8AC3E}">
        <p14:creationId xmlns:p14="http://schemas.microsoft.com/office/powerpoint/2010/main" val="292874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z-Latn-AZ" dirty="0"/>
          </a:p>
          <a:p>
            <a:endParaRPr lang="az-Latn-AZ" dirty="0"/>
          </a:p>
          <a:p>
            <a:endParaRPr lang="en-US" dirty="0"/>
          </a:p>
        </p:txBody>
      </p:sp>
      <p:sp>
        <p:nvSpPr>
          <p:cNvPr id="4" name="Slide Number Placeholder 3"/>
          <p:cNvSpPr>
            <a:spLocks noGrp="1"/>
          </p:cNvSpPr>
          <p:nvPr>
            <p:ph type="sldNum" sz="quarter" idx="10"/>
          </p:nvPr>
        </p:nvSpPr>
        <p:spPr/>
        <p:txBody>
          <a:bodyPr/>
          <a:lstStyle/>
          <a:p>
            <a:fld id="{DFB860AF-826C-485D-81D8-581F5C8CAFBB}" type="slidenum">
              <a:rPr lang="en-US" smtClean="0"/>
              <a:t>108</a:t>
            </a:fld>
            <a:endParaRPr lang="en-US"/>
          </a:p>
        </p:txBody>
      </p:sp>
    </p:spTree>
    <p:extLst>
      <p:ext uri="{BB962C8B-B14F-4D97-AF65-F5344CB8AC3E}">
        <p14:creationId xmlns:p14="http://schemas.microsoft.com/office/powerpoint/2010/main" val="2885013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z-Latn-AZ" dirty="0"/>
          </a:p>
          <a:p>
            <a:endParaRPr lang="az-Latn-AZ" dirty="0"/>
          </a:p>
          <a:p>
            <a:endParaRPr lang="en-US" dirty="0"/>
          </a:p>
        </p:txBody>
      </p:sp>
      <p:sp>
        <p:nvSpPr>
          <p:cNvPr id="4" name="Slide Number Placeholder 3"/>
          <p:cNvSpPr>
            <a:spLocks noGrp="1"/>
          </p:cNvSpPr>
          <p:nvPr>
            <p:ph type="sldNum" sz="quarter" idx="10"/>
          </p:nvPr>
        </p:nvSpPr>
        <p:spPr/>
        <p:txBody>
          <a:bodyPr/>
          <a:lstStyle/>
          <a:p>
            <a:fld id="{DFB860AF-826C-485D-81D8-581F5C8CAFBB}" type="slidenum">
              <a:rPr lang="en-US" smtClean="0"/>
              <a:t>109</a:t>
            </a:fld>
            <a:endParaRPr lang="en-US"/>
          </a:p>
        </p:txBody>
      </p:sp>
    </p:spTree>
    <p:extLst>
      <p:ext uri="{BB962C8B-B14F-4D97-AF65-F5344CB8AC3E}">
        <p14:creationId xmlns:p14="http://schemas.microsoft.com/office/powerpoint/2010/main" val="3689173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z-Latn-AZ" dirty="0"/>
          </a:p>
          <a:p>
            <a:endParaRPr lang="az-Latn-AZ" dirty="0"/>
          </a:p>
          <a:p>
            <a:endParaRPr lang="en-US" dirty="0"/>
          </a:p>
        </p:txBody>
      </p:sp>
      <p:sp>
        <p:nvSpPr>
          <p:cNvPr id="4" name="Slide Number Placeholder 3"/>
          <p:cNvSpPr>
            <a:spLocks noGrp="1"/>
          </p:cNvSpPr>
          <p:nvPr>
            <p:ph type="sldNum" sz="quarter" idx="10"/>
          </p:nvPr>
        </p:nvSpPr>
        <p:spPr/>
        <p:txBody>
          <a:bodyPr/>
          <a:lstStyle/>
          <a:p>
            <a:fld id="{DFB860AF-826C-485D-81D8-581F5C8CAFBB}" type="slidenum">
              <a:rPr lang="en-US" smtClean="0"/>
              <a:t>110</a:t>
            </a:fld>
            <a:endParaRPr lang="en-US"/>
          </a:p>
        </p:txBody>
      </p:sp>
    </p:spTree>
    <p:extLst>
      <p:ext uri="{BB962C8B-B14F-4D97-AF65-F5344CB8AC3E}">
        <p14:creationId xmlns:p14="http://schemas.microsoft.com/office/powerpoint/2010/main" val="4093843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z-Latn-AZ" dirty="0"/>
          </a:p>
          <a:p>
            <a:endParaRPr lang="az-Latn-AZ" dirty="0"/>
          </a:p>
          <a:p>
            <a:endParaRPr lang="en-US" dirty="0"/>
          </a:p>
        </p:txBody>
      </p:sp>
      <p:sp>
        <p:nvSpPr>
          <p:cNvPr id="4" name="Slide Number Placeholder 3"/>
          <p:cNvSpPr>
            <a:spLocks noGrp="1"/>
          </p:cNvSpPr>
          <p:nvPr>
            <p:ph type="sldNum" sz="quarter" idx="10"/>
          </p:nvPr>
        </p:nvSpPr>
        <p:spPr/>
        <p:txBody>
          <a:bodyPr/>
          <a:lstStyle/>
          <a:p>
            <a:fld id="{DFB860AF-826C-485D-81D8-581F5C8CAFBB}" type="slidenum">
              <a:rPr lang="en-US" smtClean="0"/>
              <a:t>111</a:t>
            </a:fld>
            <a:endParaRPr lang="en-US"/>
          </a:p>
        </p:txBody>
      </p:sp>
    </p:spTree>
    <p:extLst>
      <p:ext uri="{BB962C8B-B14F-4D97-AF65-F5344CB8AC3E}">
        <p14:creationId xmlns:p14="http://schemas.microsoft.com/office/powerpoint/2010/main" val="982721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B860AF-826C-485D-81D8-581F5C8CAFBB}" type="slidenum">
              <a:rPr lang="en-US" smtClean="0"/>
              <a:t>116</a:t>
            </a:fld>
            <a:endParaRPr lang="en-US"/>
          </a:p>
        </p:txBody>
      </p:sp>
    </p:spTree>
    <p:extLst>
      <p:ext uri="{BB962C8B-B14F-4D97-AF65-F5344CB8AC3E}">
        <p14:creationId xmlns:p14="http://schemas.microsoft.com/office/powerpoint/2010/main" val="1790091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Təqdimatçı: Ad və Soyad</a:t>
            </a:r>
          </a:p>
        </p:txBody>
      </p:sp>
      <p:sp>
        <p:nvSpPr>
          <p:cNvPr id="5" name="Footer Placeholder 4"/>
          <p:cNvSpPr>
            <a:spLocks noGrp="1"/>
          </p:cNvSpPr>
          <p:nvPr>
            <p:ph type="ftr" sz="quarter" idx="11"/>
          </p:nvPr>
        </p:nvSpPr>
        <p:spPr/>
        <p:txBody>
          <a:bodyPr/>
          <a:lstStyle/>
          <a:p>
            <a:r>
              <a:rPr lang="az-Latn-AZ"/>
              <a:t>“CanSat Az</a:t>
            </a:r>
            <a:r>
              <a:rPr lang="en-US" err="1"/>
              <a:t>erbaijan</a:t>
            </a:r>
            <a:r>
              <a:rPr lang="az-Latn-AZ"/>
              <a:t> 2018” YHS: Komanda İD və Adı </a:t>
            </a:r>
            <a:endParaRPr lang="en-US"/>
          </a:p>
        </p:txBody>
      </p:sp>
      <p:sp>
        <p:nvSpPr>
          <p:cNvPr id="6" name="Slide Number Placeholder 5"/>
          <p:cNvSpPr>
            <a:spLocks noGrp="1"/>
          </p:cNvSpPr>
          <p:nvPr>
            <p:ph type="sldNum" sz="quarter" idx="12"/>
          </p:nvPr>
        </p:nvSpPr>
        <p:spPr/>
        <p:txBody>
          <a:bodyPr/>
          <a:lstStyle/>
          <a:p>
            <a:fld id="{D4C4AC09-9D9D-494F-A4B8-C8674B1CF26B}" type="slidenum">
              <a:rPr lang="en-US" smtClean="0"/>
              <a:pPr/>
              <a:t>‹#›</a:t>
            </a:fld>
            <a:endParaRPr lang="en-US"/>
          </a:p>
        </p:txBody>
      </p:sp>
    </p:spTree>
    <p:extLst>
      <p:ext uri="{BB962C8B-B14F-4D97-AF65-F5344CB8AC3E}">
        <p14:creationId xmlns:p14="http://schemas.microsoft.com/office/powerpoint/2010/main" val="2251900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r>
              <a:rPr lang="en-US"/>
              <a:t>Təqdimatçı: Ad və Soyad</a:t>
            </a:r>
          </a:p>
        </p:txBody>
      </p:sp>
      <p:sp>
        <p:nvSpPr>
          <p:cNvPr id="5" name="Footer Placeholder 4"/>
          <p:cNvSpPr>
            <a:spLocks noGrp="1"/>
          </p:cNvSpPr>
          <p:nvPr>
            <p:ph type="ftr" sz="quarter" idx="11"/>
          </p:nvPr>
        </p:nvSpPr>
        <p:spPr/>
        <p:txBody>
          <a:bodyPr/>
          <a:lstStyle/>
          <a:p>
            <a:r>
              <a:rPr lang="en-US"/>
              <a:t>“CanSat Az 2018” YHS: Komanda İD və Adı </a:t>
            </a:r>
          </a:p>
        </p:txBody>
      </p:sp>
      <p:sp>
        <p:nvSpPr>
          <p:cNvPr id="6" name="Slide Number Placeholder 5"/>
          <p:cNvSpPr>
            <a:spLocks noGrp="1"/>
          </p:cNvSpPr>
          <p:nvPr>
            <p:ph type="sldNum" sz="quarter" idx="12"/>
          </p:nvPr>
        </p:nvSpPr>
        <p:spPr/>
        <p:txBody>
          <a:bodyPr/>
          <a:lstStyle/>
          <a:p>
            <a:fld id="{5EDEA8DC-2C19-4624-B6C2-CB92A968E07B}" type="slidenum">
              <a:rPr lang="en-US" smtClean="0"/>
              <a:t>‹#›</a:t>
            </a:fld>
            <a:endParaRPr lang="en-US"/>
          </a:p>
        </p:txBody>
      </p:sp>
    </p:spTree>
    <p:extLst>
      <p:ext uri="{BB962C8B-B14F-4D97-AF65-F5344CB8AC3E}">
        <p14:creationId xmlns:p14="http://schemas.microsoft.com/office/powerpoint/2010/main" val="30604926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39150" y="6431509"/>
            <a:ext cx="2184009" cy="365125"/>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r>
              <a:rPr lang="en-US"/>
              <a:t>Təqdimatçı: Ad və Soyad</a:t>
            </a:r>
          </a:p>
        </p:txBody>
      </p:sp>
      <p:sp>
        <p:nvSpPr>
          <p:cNvPr id="5" name="Footer Placeholder 4"/>
          <p:cNvSpPr>
            <a:spLocks noGrp="1"/>
          </p:cNvSpPr>
          <p:nvPr>
            <p:ph type="ftr" sz="quarter" idx="3"/>
          </p:nvPr>
        </p:nvSpPr>
        <p:spPr>
          <a:xfrm>
            <a:off x="2423160" y="6431509"/>
            <a:ext cx="4297680" cy="365125"/>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r>
              <a:rPr lang="en-US"/>
              <a:t>“</a:t>
            </a:r>
            <a:r>
              <a:rPr lang="az-Latn-AZ"/>
              <a:t>CanSat Az</a:t>
            </a:r>
            <a:r>
              <a:rPr lang="en-US" err="1"/>
              <a:t>erbaijan</a:t>
            </a:r>
            <a:r>
              <a:rPr lang="az-Latn-AZ"/>
              <a:t> 2018</a:t>
            </a:r>
            <a:r>
              <a:rPr lang="en-US"/>
              <a:t>”</a:t>
            </a:r>
            <a:r>
              <a:rPr lang="az-Latn-AZ"/>
              <a:t> YHS: Komanda İD və Adı </a:t>
            </a:r>
            <a:endParaRPr lang="en-US"/>
          </a:p>
        </p:txBody>
      </p:sp>
      <p:sp>
        <p:nvSpPr>
          <p:cNvPr id="6" name="Slide Number Placeholder 5"/>
          <p:cNvSpPr>
            <a:spLocks noGrp="1"/>
          </p:cNvSpPr>
          <p:nvPr>
            <p:ph type="sldNum" sz="quarter" idx="4"/>
          </p:nvPr>
        </p:nvSpPr>
        <p:spPr>
          <a:xfrm>
            <a:off x="8001000" y="6431508"/>
            <a:ext cx="914400" cy="365125"/>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D4C4AC09-9D9D-494F-A4B8-C8674B1CF26B}" type="slidenum">
              <a:rPr lang="en-US" smtClean="0"/>
              <a:pPr/>
              <a:t>‹#›</a:t>
            </a:fld>
            <a:endParaRPr lang="en-US"/>
          </a:p>
        </p:txBody>
      </p:sp>
      <p:pic>
        <p:nvPicPr>
          <p:cNvPr id="7" name="Picture 6"/>
          <p:cNvPicPr>
            <a:picLocks noChangeAspect="1"/>
          </p:cNvPicPr>
          <p:nvPr userDrawn="1"/>
        </p:nvPicPr>
        <p:blipFill rotWithShape="1">
          <a:blip r:embed="rId4"/>
          <a:srcRect l="18550" t="23497" r="20928" b="16198"/>
          <a:stretch/>
        </p:blipFill>
        <p:spPr>
          <a:xfrm>
            <a:off x="7422930" y="30595"/>
            <a:ext cx="1492470" cy="1052725"/>
          </a:xfrm>
          <a:prstGeom prst="rect">
            <a:avLst/>
          </a:prstGeom>
        </p:spPr>
      </p:pic>
      <p:sp>
        <p:nvSpPr>
          <p:cNvPr id="10" name="Rectangle 9"/>
          <p:cNvSpPr/>
          <p:nvPr userDrawn="1"/>
        </p:nvSpPr>
        <p:spPr>
          <a:xfrm>
            <a:off x="228600" y="1109339"/>
            <a:ext cx="8686800"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Rectangle 10"/>
          <p:cNvSpPr/>
          <p:nvPr userDrawn="1"/>
        </p:nvSpPr>
        <p:spPr>
          <a:xfrm>
            <a:off x="228600" y="6359770"/>
            <a:ext cx="8686800"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3" name="Rectangle 12"/>
          <p:cNvSpPr/>
          <p:nvPr userDrawn="1"/>
        </p:nvSpPr>
        <p:spPr>
          <a:xfrm>
            <a:off x="239150" y="115977"/>
            <a:ext cx="1695157" cy="9779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az-Latn-AZ" sz="1600">
                <a:latin typeface="Arial" panose="020B0604020202020204" pitchFamily="34" charset="0"/>
                <a:cs typeface="Arial" panose="020B0604020202020204" pitchFamily="34" charset="0"/>
              </a:rPr>
              <a:t>Komandanın loqosu</a:t>
            </a:r>
          </a:p>
        </p:txBody>
      </p:sp>
    </p:spTree>
    <p:extLst>
      <p:ext uri="{BB962C8B-B14F-4D97-AF65-F5344CB8AC3E}">
        <p14:creationId xmlns:p14="http://schemas.microsoft.com/office/powerpoint/2010/main" val="11590763"/>
      </p:ext>
    </p:extLst>
  </p:cSld>
  <p:clrMap bg1="lt1" tx1="dk1" bg2="lt2" tx2="dk2" accent1="accent1" accent2="accent2" accent3="accent3" accent4="accent4" accent5="accent5" accent6="accent6" hlink="hlink" folHlink="folHlink"/>
  <p:sldLayoutIdLst>
    <p:sldLayoutId id="2147483674" r:id="rId1"/>
    <p:sldLayoutId id="2147483675"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
          <a:srgbClr val="333399"/>
        </a:buClr>
        <a:buSzPct val="25000"/>
        <a:buFont typeface="Arial"/>
        <a:buNone/>
        <a:tabLst/>
        <a:defRPr sz="2800" b="1" kern="1200">
          <a:solidFill>
            <a:srgbClr val="FF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3.png"/><Relationship Id="rId7" Type="http://schemas.openxmlformats.org/officeDocument/2006/relationships/image" Target="../media/image13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21.png"/><Relationship Id="rId4" Type="http://schemas.openxmlformats.org/officeDocument/2006/relationships/image" Target="../media/image2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jpeg"/><Relationship Id="rId3" Type="http://schemas.openxmlformats.org/officeDocument/2006/relationships/image" Target="../media/image2.jpeg"/><Relationship Id="rId7" Type="http://schemas.openxmlformats.org/officeDocument/2006/relationships/image" Target="../media/image148.png"/><Relationship Id="rId12" Type="http://schemas.openxmlformats.org/officeDocument/2006/relationships/image" Target="../media/image15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jpe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3.png"/><Relationship Id="rId9" Type="http://schemas.openxmlformats.org/officeDocument/2006/relationships/image" Target="../media/image150.jpeg"/></Relationships>
</file>

<file path=ppt/slides/_rels/slide10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2.jpeg"/><Relationship Id="rId7" Type="http://schemas.openxmlformats.org/officeDocument/2006/relationships/image" Target="../media/image156.PNG"/><Relationship Id="rId12"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56.PNG"/><Relationship Id="rId5" Type="http://schemas.openxmlformats.org/officeDocument/2006/relationships/image" Target="../media/image77.pn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1.PNG"/></Relationships>
</file>

<file path=ppt/slides/_rels/slide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2.jpeg"/><Relationship Id="rId7"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jpeg"/><Relationship Id="rId7" Type="http://schemas.openxmlformats.org/officeDocument/2006/relationships/image" Target="../media/image16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2.jpeg"/><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5" Type="http://schemas.openxmlformats.org/officeDocument/2006/relationships/image" Target="../media/image21.jpe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image" Target="../media/image20.jpeg"/></Relationships>
</file>

<file path=ppt/slides/_rels/slide11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2.jpeg"/><Relationship Id="rId7" Type="http://schemas.openxmlformats.org/officeDocument/2006/relationships/image" Target="../media/image16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41.png"/><Relationship Id="rId5" Type="http://schemas.openxmlformats.org/officeDocument/2006/relationships/image" Target="../media/image165.png"/><Relationship Id="rId10" Type="http://schemas.openxmlformats.org/officeDocument/2006/relationships/image" Target="../media/image140.png"/><Relationship Id="rId4" Type="http://schemas.openxmlformats.org/officeDocument/2006/relationships/image" Target="../media/image3.png"/><Relationship Id="rId9" Type="http://schemas.openxmlformats.org/officeDocument/2006/relationships/image" Target="../media/image139.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3.jpeg"/><Relationship Id="rId3" Type="http://schemas.openxmlformats.org/officeDocument/2006/relationships/image" Target="../media/image3.png"/><Relationship Id="rId7" Type="http://schemas.openxmlformats.org/officeDocument/2006/relationships/image" Target="../media/image38.jpeg"/><Relationship Id="rId12" Type="http://schemas.openxmlformats.org/officeDocument/2006/relationships/image" Target="../media/image42.png"/><Relationship Id="rId2" Type="http://schemas.openxmlformats.org/officeDocument/2006/relationships/image" Target="../media/image2.jpeg"/><Relationship Id="rId16"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7.jpeg"/><Relationship Id="rId11" Type="http://schemas.openxmlformats.org/officeDocument/2006/relationships/image" Target="../media/image18.png"/><Relationship Id="rId5" Type="http://schemas.openxmlformats.org/officeDocument/2006/relationships/image" Target="../media/image36.jpeg"/><Relationship Id="rId15" Type="http://schemas.openxmlformats.org/officeDocument/2006/relationships/image" Target="../media/image45.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49.jpe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49.jpe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7.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6.jpeg"/><Relationship Id="rId5" Type="http://schemas.openxmlformats.org/officeDocument/2006/relationships/image" Target="../media/image65.jp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gif"/><Relationship Id="rId4" Type="http://schemas.openxmlformats.org/officeDocument/2006/relationships/image" Target="../media/image68.jp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3.png"/><Relationship Id="rId7" Type="http://schemas.openxmlformats.org/officeDocument/2006/relationships/image" Target="../media/image75.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4.jpeg"/><Relationship Id="rId11" Type="http://schemas.openxmlformats.org/officeDocument/2006/relationships/image" Target="../media/image79.pn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7.jp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89.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0.PNG"/><Relationship Id="rId4" Type="http://schemas.openxmlformats.org/officeDocument/2006/relationships/image" Target="../media/image88.png"/><Relationship Id="rId9"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91.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3.png"/><Relationship Id="rId7" Type="http://schemas.openxmlformats.org/officeDocument/2006/relationships/image" Target="../media/image94.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5.jpg"/><Relationship Id="rId5" Type="http://schemas.openxmlformats.org/officeDocument/2006/relationships/image" Target="../media/image93.png"/><Relationship Id="rId4" Type="http://schemas.openxmlformats.org/officeDocument/2006/relationships/image" Target="../media/image63.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101.jpg"/><Relationship Id="rId3" Type="http://schemas.openxmlformats.org/officeDocument/2006/relationships/image" Target="../media/image3.png"/><Relationship Id="rId7" Type="http://schemas.openxmlformats.org/officeDocument/2006/relationships/image" Target="../media/image100.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9.jpe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jpe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2.jpe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png"/><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png"/><Relationship Id="rId7" Type="http://schemas.openxmlformats.org/officeDocument/2006/relationships/image" Target="../media/image12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jpe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23.jpeg"/><Relationship Id="rId4" Type="http://schemas.openxmlformats.org/officeDocument/2006/relationships/image" Target="../media/image122.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eg"/></Relationships>
</file>

<file path=ppt/slides/_rels/slide9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png"/><Relationship Id="rId7" Type="http://schemas.openxmlformats.org/officeDocument/2006/relationships/image" Target="../media/image129.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8.jpeg"/><Relationship Id="rId5" Type="http://schemas.openxmlformats.org/officeDocument/2006/relationships/image" Target="../media/image127.jpg"/><Relationship Id="rId4" Type="http://schemas.openxmlformats.org/officeDocument/2006/relationships/image" Target="../media/image25.jpeg"/><Relationship Id="rId9" Type="http://schemas.openxmlformats.org/officeDocument/2006/relationships/image" Target="../media/image131.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5.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1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az-Latn-AZ" dirty="0"/>
              <a:t>“CanSat Az 2018” YHS: Komanda №2253  </a:t>
            </a:r>
            <a:r>
              <a:rPr lang="az-Latn-AZ" b="1" dirty="0"/>
              <a:t>MS_U_FO</a:t>
            </a:r>
            <a:r>
              <a:rPr lang="az-Latn-AZ" dirty="0"/>
              <a:t> </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1</a:t>
            </a:fld>
            <a:endParaRPr lang="en-US" dirty="0"/>
          </a:p>
        </p:txBody>
      </p:sp>
      <p:sp>
        <p:nvSpPr>
          <p:cNvPr id="7" name="Shape 133"/>
          <p:cNvSpPr txBox="1">
            <a:spLocks/>
          </p:cNvSpPr>
          <p:nvPr/>
        </p:nvSpPr>
        <p:spPr>
          <a:xfrm>
            <a:off x="758607" y="1934777"/>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kern="0" noProof="0" dirty="0">
                <a:solidFill>
                  <a:srgbClr val="333399"/>
                </a:solidFill>
              </a:rPr>
              <a:t>“</a:t>
            </a:r>
            <a:r>
              <a:rPr kumimoji="0" lang="en-US" sz="3200" b="1" i="0" u="none" strike="noStrike" kern="0" cap="none" spc="0" normalizeH="0" baseline="0" noProof="0" dirty="0" err="1">
                <a:ln>
                  <a:noFill/>
                </a:ln>
                <a:solidFill>
                  <a:srgbClr val="333399"/>
                </a:solidFill>
                <a:effectLst/>
                <a:uLnTx/>
                <a:uFillTx/>
                <a:latin typeface="Arial"/>
                <a:cs typeface="Arial"/>
                <a:sym typeface="Arial"/>
              </a:rPr>
              <a:t>CanSat</a:t>
            </a:r>
            <a:r>
              <a:rPr kumimoji="0" lang="en-US" sz="3200" b="1" i="0" u="none" strike="noStrike" kern="0" cap="none" spc="0" normalizeH="0" baseline="0" noProof="0" dirty="0">
                <a:ln>
                  <a:noFill/>
                </a:ln>
                <a:solidFill>
                  <a:srgbClr val="333399"/>
                </a:solidFill>
                <a:effectLst/>
                <a:uLnTx/>
                <a:uFillTx/>
                <a:latin typeface="Arial"/>
                <a:cs typeface="Arial"/>
                <a:sym typeface="Arial"/>
              </a:rPr>
              <a:t> </a:t>
            </a:r>
            <a:r>
              <a:rPr kumimoji="0" lang="az-Latn-AZ" sz="3200" b="1" i="0" u="none" strike="noStrike" kern="0" cap="none" spc="0" normalizeH="0" baseline="0" noProof="0" dirty="0">
                <a:ln>
                  <a:noFill/>
                </a:ln>
                <a:solidFill>
                  <a:srgbClr val="333399"/>
                </a:solidFill>
                <a:effectLst/>
                <a:uLnTx/>
                <a:uFillTx/>
                <a:latin typeface="Arial"/>
                <a:cs typeface="Arial"/>
                <a:sym typeface="Arial"/>
              </a:rPr>
              <a:t>Azerbaijan </a:t>
            </a:r>
            <a:r>
              <a:rPr kumimoji="0" lang="en-US" sz="3200" b="1" i="0" u="none" strike="noStrike" kern="0" cap="none" spc="0" normalizeH="0" baseline="0" noProof="0" dirty="0">
                <a:ln>
                  <a:noFill/>
                </a:ln>
                <a:solidFill>
                  <a:srgbClr val="333399"/>
                </a:solidFill>
                <a:effectLst/>
                <a:uLnTx/>
                <a:uFillTx/>
                <a:latin typeface="Arial"/>
                <a:cs typeface="Arial"/>
                <a:sym typeface="Arial"/>
              </a:rPr>
              <a:t>2018</a:t>
            </a:r>
            <a:r>
              <a:rPr lang="en-US" kern="0" dirty="0">
                <a:solidFill>
                  <a:srgbClr val="333399"/>
                </a:solidFill>
              </a:rPr>
              <a:t>"</a:t>
            </a:r>
            <a:r>
              <a:rPr kumimoji="0" lang="az-Latn-AZ" sz="3200" b="1" i="0" u="none" strike="noStrike" kern="0" cap="none" spc="0" normalizeH="0" baseline="0" noProof="0" dirty="0">
                <a:ln>
                  <a:noFill/>
                </a:ln>
                <a:solidFill>
                  <a:srgbClr val="333399"/>
                </a:solidFill>
                <a:effectLst/>
                <a:uLnTx/>
                <a:uFillTx/>
                <a:latin typeface="Arial"/>
                <a:cs typeface="Arial"/>
                <a:sym typeface="Arial"/>
              </a:rPr>
              <a:t> müsabiqəsi</a:t>
            </a:r>
            <a:r>
              <a:rPr kumimoji="0" lang="en-US" sz="3200" b="1" i="0" u="none" strike="noStrike" kern="0" cap="none" spc="0" normalizeH="0" baseline="0" noProof="0" dirty="0">
                <a:ln>
                  <a:noFill/>
                </a:ln>
                <a:solidFill>
                  <a:srgbClr val="333399"/>
                </a:solidFill>
                <a:effectLst/>
                <a:uLnTx/>
                <a:uFillTx/>
                <a:latin typeface="Arial"/>
                <a:cs typeface="Arial"/>
                <a:sym typeface="Arial"/>
              </a:rPr>
              <a:t> </a:t>
            </a:r>
            <a:br>
              <a:rPr kumimoji="0" lang="en-US" sz="3200" b="1" i="0" u="none" strike="noStrike" kern="0" cap="none" spc="0" normalizeH="0" baseline="0" noProof="0" dirty="0">
                <a:ln>
                  <a:noFill/>
                </a:ln>
                <a:solidFill>
                  <a:srgbClr val="333399"/>
                </a:solidFill>
                <a:effectLst/>
                <a:uLnTx/>
                <a:uFillTx/>
                <a:latin typeface="Arial"/>
                <a:cs typeface="Arial"/>
                <a:sym typeface="Arial"/>
              </a:rPr>
            </a:br>
            <a:r>
              <a:rPr kumimoji="0" lang="az-Latn-AZ" sz="3200" b="1" i="0" u="none" strike="noStrike" kern="0" cap="none" spc="0" normalizeH="0" baseline="0" noProof="0" dirty="0">
                <a:ln>
                  <a:noFill/>
                </a:ln>
                <a:solidFill>
                  <a:srgbClr val="333399"/>
                </a:solidFill>
                <a:effectLst/>
                <a:uLnTx/>
                <a:uFillTx/>
                <a:latin typeface="Arial"/>
                <a:cs typeface="Arial"/>
                <a:sym typeface="Arial"/>
              </a:rPr>
              <a:t>Yekun Hesabat Sənədi </a:t>
            </a:r>
            <a:r>
              <a:rPr kumimoji="0" lang="en-US" sz="3200" b="1" i="0" u="none" strike="noStrike" kern="0" cap="none" spc="0" normalizeH="0" baseline="0" noProof="0" dirty="0">
                <a:ln>
                  <a:noFill/>
                </a:ln>
                <a:solidFill>
                  <a:srgbClr val="333399"/>
                </a:solidFill>
                <a:effectLst/>
                <a:uLnTx/>
                <a:uFillTx/>
                <a:latin typeface="Arial"/>
                <a:cs typeface="Arial"/>
                <a:sym typeface="Arial"/>
              </a:rPr>
              <a:t>(YHS)</a:t>
            </a:r>
            <a:endParaRPr kumimoji="0" lang="en-US" sz="3200" b="1" i="1" u="none" strike="noStrike" kern="0" cap="none" spc="0" normalizeH="0" baseline="0" noProof="0" dirty="0">
              <a:ln>
                <a:noFill/>
              </a:ln>
              <a:solidFill>
                <a:srgbClr val="333399"/>
              </a:solidFill>
              <a:effectLst/>
              <a:uLnTx/>
              <a:uFillTx/>
              <a:latin typeface="Arial"/>
              <a:cs typeface="Arial"/>
              <a:sym typeface="Arial"/>
            </a:endParaRPr>
          </a:p>
        </p:txBody>
      </p:sp>
      <p:sp>
        <p:nvSpPr>
          <p:cNvPr id="8" name="Shape 134"/>
          <p:cNvSpPr txBox="1">
            <a:spLocks/>
          </p:cNvSpPr>
          <p:nvPr/>
        </p:nvSpPr>
        <p:spPr>
          <a:xfrm>
            <a:off x="1444408" y="3753372"/>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Komanda №2253</a:t>
            </a:r>
          </a:p>
          <a:p>
            <a:pPr>
              <a:spcBef>
                <a:spcPts val="0"/>
              </a:spcBef>
              <a:buClr>
                <a:srgbClr val="000000"/>
              </a:buClr>
              <a:buSzPct val="25000"/>
              <a:defRPr/>
            </a:pPr>
            <a:endParaRPr lang="en-US" kern="0" dirty="0">
              <a:solidFill>
                <a:srgbClr val="000000"/>
              </a:solidFill>
            </a:endParaRPr>
          </a:p>
          <a:p>
            <a:pPr>
              <a:spcBef>
                <a:spcPts val="0"/>
              </a:spcBef>
              <a:buClr>
                <a:srgbClr val="000000"/>
              </a:buClr>
              <a:buSzPct val="25000"/>
              <a:defRPr/>
            </a:pPr>
            <a:r>
              <a:rPr lang="az-Latn-AZ" sz="2800" kern="0" dirty="0">
                <a:solidFill>
                  <a:srgbClr val="000000"/>
                </a:solidFill>
              </a:rPr>
              <a:t>MS_U_FO</a:t>
            </a:r>
            <a:endParaRPr lang="az-Latn-AZ" kern="0" dirty="0">
              <a:solidFill>
                <a:srgbClr val="000000"/>
              </a:solidFill>
            </a:endParaRPr>
          </a:p>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endParaRPr kumimoji="0" lang="en-US" sz="2400" b="1" i="0" u="none" strike="noStrike" kern="0" cap="none" spc="0" normalizeH="0" baseline="0" noProof="0" dirty="0">
              <a:ln>
                <a:noFill/>
              </a:ln>
              <a:solidFill>
                <a:srgbClr val="000000"/>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AF26708F-5616-47BC-8E85-2E720DFDFE8A}"/>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7C0F31E8-B886-4B82-B3AB-2C59C0752C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8DF911B6-C29B-499D-A680-A9B6AF79CF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3364880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10</a:t>
            </a:fld>
            <a:endParaRPr lang="en-US"/>
          </a:p>
        </p:txBody>
      </p:sp>
      <p:sp>
        <p:nvSpPr>
          <p:cNvPr id="6"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endParaRPr lang="az-Latn-AZ" sz="2400" b="1" kern="0" dirty="0">
              <a:solidFill>
                <a:srgbClr val="333399"/>
              </a:solidFill>
            </a:endParaRPr>
          </a:p>
          <a:p>
            <a:pPr lvl="0">
              <a:buClr>
                <a:srgbClr val="333399"/>
              </a:buClr>
              <a:buSzPct val="25000"/>
              <a:defRPr/>
            </a:pPr>
            <a:r>
              <a:rPr lang="az-Latn-AZ" sz="2400" b="1" kern="0" dirty="0">
                <a:solidFill>
                  <a:srgbClr val="333399"/>
                </a:solidFill>
              </a:rPr>
              <a:t>Missiyanın ümumi təsviri</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400" b="1" kern="0" dirty="0">
              <a:solidFill>
                <a:srgbClr val="333399"/>
              </a:solidFill>
            </a:endParaRPr>
          </a:p>
        </p:txBody>
      </p:sp>
      <p:sp>
        <p:nvSpPr>
          <p:cNvPr id="8"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2AFB5059-AC4A-4205-9D53-597A1139D2B0}"/>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CC1523D-B044-4D9D-A012-1B5436C2E8B8}"/>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54C03929-3166-4298-A592-76018D2208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76237E2D-6FFC-484C-B8D7-32DE68EF33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3" name="Picture 12">
            <a:extLst>
              <a:ext uri="{FF2B5EF4-FFF2-40B4-BE49-F238E27FC236}">
                <a16:creationId xmlns:a16="http://schemas.microsoft.com/office/drawing/2014/main" id="{184C4BB4-1F01-4B21-AA14-5F3EBBCCC85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914" t="29181" r="12161" b="30719"/>
          <a:stretch/>
        </p:blipFill>
        <p:spPr>
          <a:xfrm>
            <a:off x="129948" y="4437389"/>
            <a:ext cx="1630346" cy="1402411"/>
          </a:xfrm>
          <a:prstGeom prst="rect">
            <a:avLst/>
          </a:prstGeom>
        </p:spPr>
      </p:pic>
      <p:pic>
        <p:nvPicPr>
          <p:cNvPr id="14" name="Picture 13">
            <a:extLst>
              <a:ext uri="{FF2B5EF4-FFF2-40B4-BE49-F238E27FC236}">
                <a16:creationId xmlns:a16="http://schemas.microsoft.com/office/drawing/2014/main" id="{DDDE1EFF-F812-4384-99F5-A909BFF356E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181" t="31179" r="10420" b="30197"/>
          <a:stretch/>
        </p:blipFill>
        <p:spPr>
          <a:xfrm>
            <a:off x="1607986" y="2805368"/>
            <a:ext cx="1630346" cy="1247264"/>
          </a:xfrm>
          <a:prstGeom prst="rect">
            <a:avLst/>
          </a:prstGeom>
        </p:spPr>
      </p:pic>
      <p:pic>
        <p:nvPicPr>
          <p:cNvPr id="15" name="Picture 14">
            <a:extLst>
              <a:ext uri="{FF2B5EF4-FFF2-40B4-BE49-F238E27FC236}">
                <a16:creationId xmlns:a16="http://schemas.microsoft.com/office/drawing/2014/main" id="{1106D3BF-ED0A-4B18-9F7D-734A34858D8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5365" t="23309" r="32252" b="26162"/>
          <a:stretch/>
        </p:blipFill>
        <p:spPr>
          <a:xfrm>
            <a:off x="5588215" y="2510331"/>
            <a:ext cx="1046866" cy="2219367"/>
          </a:xfrm>
          <a:prstGeom prst="rect">
            <a:avLst/>
          </a:prstGeom>
        </p:spPr>
      </p:pic>
      <p:cxnSp>
        <p:nvCxnSpPr>
          <p:cNvPr id="16" name="Straight Arrow Connector 15">
            <a:extLst>
              <a:ext uri="{FF2B5EF4-FFF2-40B4-BE49-F238E27FC236}">
                <a16:creationId xmlns:a16="http://schemas.microsoft.com/office/drawing/2014/main" id="{7DD826B6-6839-481C-9507-50A4E286D940}"/>
              </a:ext>
            </a:extLst>
          </p:cNvPr>
          <p:cNvCxnSpPr>
            <a:cxnSpLocks/>
          </p:cNvCxnSpPr>
          <p:nvPr/>
        </p:nvCxnSpPr>
        <p:spPr>
          <a:xfrm>
            <a:off x="970657" y="4915139"/>
            <a:ext cx="884652" cy="580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6BA2B-D464-4465-AC38-19B567A4CE21}"/>
              </a:ext>
            </a:extLst>
          </p:cNvPr>
          <p:cNvSpPr txBox="1"/>
          <p:nvPr/>
        </p:nvSpPr>
        <p:spPr>
          <a:xfrm>
            <a:off x="1352125" y="5477723"/>
            <a:ext cx="2687786" cy="338554"/>
          </a:xfrm>
          <a:prstGeom prst="rect">
            <a:avLst/>
          </a:prstGeom>
          <a:noFill/>
        </p:spPr>
        <p:txBody>
          <a:bodyPr wrap="square" rtlCol="0">
            <a:spAutoFit/>
          </a:bodyPr>
          <a:lstStyle/>
          <a:p>
            <a:r>
              <a:rPr lang="az-Latn-AZ" sz="1600" dirty="0"/>
              <a:t>Uçuşun başlanğıc nöqtəsi</a:t>
            </a:r>
            <a:endParaRPr lang="en-US" sz="1600" dirty="0"/>
          </a:p>
        </p:txBody>
      </p:sp>
      <p:cxnSp>
        <p:nvCxnSpPr>
          <p:cNvPr id="18" name="Straight Arrow Connector 17">
            <a:extLst>
              <a:ext uri="{FF2B5EF4-FFF2-40B4-BE49-F238E27FC236}">
                <a16:creationId xmlns:a16="http://schemas.microsoft.com/office/drawing/2014/main" id="{C5CFCFFB-F826-44E5-9DA4-80278E5AB0C1}"/>
              </a:ext>
            </a:extLst>
          </p:cNvPr>
          <p:cNvCxnSpPr>
            <a:cxnSpLocks/>
          </p:cNvCxnSpPr>
          <p:nvPr/>
        </p:nvCxnSpPr>
        <p:spPr>
          <a:xfrm flipH="1">
            <a:off x="1370606" y="3204254"/>
            <a:ext cx="751849" cy="25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29A7448-C987-40C6-85EF-EAB655E06868}"/>
              </a:ext>
            </a:extLst>
          </p:cNvPr>
          <p:cNvSpPr txBox="1"/>
          <p:nvPr/>
        </p:nvSpPr>
        <p:spPr>
          <a:xfrm>
            <a:off x="129948" y="3501281"/>
            <a:ext cx="2052898" cy="338554"/>
          </a:xfrm>
          <a:prstGeom prst="rect">
            <a:avLst/>
          </a:prstGeom>
          <a:noFill/>
        </p:spPr>
        <p:txBody>
          <a:bodyPr wrap="square" rtlCol="0">
            <a:spAutoFit/>
          </a:bodyPr>
          <a:lstStyle/>
          <a:p>
            <a:r>
              <a:rPr lang="az-Latn-AZ" sz="1600" dirty="0"/>
              <a:t>CanSat qaldırılması</a:t>
            </a:r>
            <a:endParaRPr lang="en-US" sz="1600" dirty="0"/>
          </a:p>
        </p:txBody>
      </p:sp>
      <p:cxnSp>
        <p:nvCxnSpPr>
          <p:cNvPr id="20" name="Straight Arrow Connector 19">
            <a:extLst>
              <a:ext uri="{FF2B5EF4-FFF2-40B4-BE49-F238E27FC236}">
                <a16:creationId xmlns:a16="http://schemas.microsoft.com/office/drawing/2014/main" id="{6F91C01A-DC9A-4175-8291-C9F2CEFAF601}"/>
              </a:ext>
            </a:extLst>
          </p:cNvPr>
          <p:cNvCxnSpPr>
            <a:cxnSpLocks/>
          </p:cNvCxnSpPr>
          <p:nvPr/>
        </p:nvCxnSpPr>
        <p:spPr>
          <a:xfrm flipH="1">
            <a:off x="2957723" y="1560667"/>
            <a:ext cx="861647" cy="26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01FDD4C-DA7B-4E18-9B0E-48AA05110B1A}"/>
              </a:ext>
            </a:extLst>
          </p:cNvPr>
          <p:cNvSpPr txBox="1"/>
          <p:nvPr/>
        </p:nvSpPr>
        <p:spPr>
          <a:xfrm>
            <a:off x="1428402" y="1817925"/>
            <a:ext cx="2352060" cy="584775"/>
          </a:xfrm>
          <a:prstGeom prst="rect">
            <a:avLst/>
          </a:prstGeom>
          <a:noFill/>
        </p:spPr>
        <p:txBody>
          <a:bodyPr wrap="square" rtlCol="0">
            <a:spAutoFit/>
          </a:bodyPr>
          <a:lstStyle/>
          <a:p>
            <a:pPr algn="ctr"/>
            <a:r>
              <a:rPr lang="az-Latn-AZ" sz="1600" dirty="0"/>
              <a:t>400 metrlik hündürlüyün keçilməsi</a:t>
            </a:r>
            <a:endParaRPr lang="en-US" sz="1600" dirty="0"/>
          </a:p>
        </p:txBody>
      </p:sp>
      <p:cxnSp>
        <p:nvCxnSpPr>
          <p:cNvPr id="22" name="Straight Arrow Connector 21">
            <a:extLst>
              <a:ext uri="{FF2B5EF4-FFF2-40B4-BE49-F238E27FC236}">
                <a16:creationId xmlns:a16="http://schemas.microsoft.com/office/drawing/2014/main" id="{0A541C93-2884-4E6D-9877-69D8735D9919}"/>
              </a:ext>
            </a:extLst>
          </p:cNvPr>
          <p:cNvCxnSpPr>
            <a:cxnSpLocks/>
          </p:cNvCxnSpPr>
          <p:nvPr/>
        </p:nvCxnSpPr>
        <p:spPr>
          <a:xfrm>
            <a:off x="4674382" y="1707184"/>
            <a:ext cx="894774" cy="31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06E527E-3DC4-46F6-8992-6C51DF41B0E0}"/>
              </a:ext>
            </a:extLst>
          </p:cNvPr>
          <p:cNvSpPr txBox="1"/>
          <p:nvPr/>
        </p:nvSpPr>
        <p:spPr>
          <a:xfrm>
            <a:off x="4937220" y="2003764"/>
            <a:ext cx="2142167" cy="338554"/>
          </a:xfrm>
          <a:prstGeom prst="rect">
            <a:avLst/>
          </a:prstGeom>
          <a:noFill/>
        </p:spPr>
        <p:txBody>
          <a:bodyPr wrap="square" rtlCol="0">
            <a:spAutoFit/>
          </a:bodyPr>
          <a:lstStyle/>
          <a:p>
            <a:pPr algn="ctr"/>
            <a:r>
              <a:rPr lang="az-Latn-AZ" sz="1600" dirty="0"/>
              <a:t>400 metrdən buraxılma</a:t>
            </a:r>
            <a:endParaRPr lang="en-US" sz="1600" dirty="0"/>
          </a:p>
        </p:txBody>
      </p:sp>
      <p:cxnSp>
        <p:nvCxnSpPr>
          <p:cNvPr id="24" name="Straight Arrow Connector 23">
            <a:extLst>
              <a:ext uri="{FF2B5EF4-FFF2-40B4-BE49-F238E27FC236}">
                <a16:creationId xmlns:a16="http://schemas.microsoft.com/office/drawing/2014/main" id="{2FB18EE4-3DF1-49D0-A53F-E312DC4CF355}"/>
              </a:ext>
            </a:extLst>
          </p:cNvPr>
          <p:cNvCxnSpPr>
            <a:cxnSpLocks/>
          </p:cNvCxnSpPr>
          <p:nvPr/>
        </p:nvCxnSpPr>
        <p:spPr>
          <a:xfrm flipV="1">
            <a:off x="6417131" y="3833442"/>
            <a:ext cx="757344" cy="38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19E63B43-1E03-4D03-A97C-7BEE942E26A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104" t="24732" r="43273" b="31483"/>
          <a:stretch/>
        </p:blipFill>
        <p:spPr>
          <a:xfrm rot="2407518">
            <a:off x="5001153" y="2938883"/>
            <a:ext cx="451261" cy="711362"/>
          </a:xfrm>
          <a:prstGeom prst="rect">
            <a:avLst/>
          </a:prstGeom>
        </p:spPr>
      </p:pic>
      <p:pic>
        <p:nvPicPr>
          <p:cNvPr id="26" name="Рисунок 10">
            <a:extLst>
              <a:ext uri="{FF2B5EF4-FFF2-40B4-BE49-F238E27FC236}">
                <a16:creationId xmlns:a16="http://schemas.microsoft.com/office/drawing/2014/main" id="{9F0AFC3C-2F6B-47B8-A2AE-574123EB28A0}"/>
              </a:ext>
            </a:extLst>
          </p:cNvPr>
          <p:cNvPicPr>
            <a:picLocks noChangeAspect="1"/>
          </p:cNvPicPr>
          <p:nvPr/>
        </p:nvPicPr>
        <p:blipFill rotWithShape="1">
          <a:blip r:embed="rId8"/>
          <a:srcRect l="20762" t="21168" r="34750" b="11947"/>
          <a:stretch/>
        </p:blipFill>
        <p:spPr>
          <a:xfrm rot="540000">
            <a:off x="6092555" y="4383661"/>
            <a:ext cx="2557201" cy="2166802"/>
          </a:xfrm>
          <a:prstGeom prst="rect">
            <a:avLst/>
          </a:prstGeom>
        </p:spPr>
      </p:pic>
      <p:sp>
        <p:nvSpPr>
          <p:cNvPr id="27" name="TextBox 26">
            <a:extLst>
              <a:ext uri="{FF2B5EF4-FFF2-40B4-BE49-F238E27FC236}">
                <a16:creationId xmlns:a16="http://schemas.microsoft.com/office/drawing/2014/main" id="{48E2DB88-FDF3-4323-BB2D-177AC1509B6B}"/>
              </a:ext>
            </a:extLst>
          </p:cNvPr>
          <p:cNvSpPr txBox="1"/>
          <p:nvPr/>
        </p:nvSpPr>
        <p:spPr>
          <a:xfrm>
            <a:off x="7083894" y="3297065"/>
            <a:ext cx="27432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err="1">
                <a:cs typeface="Calibri"/>
              </a:rPr>
              <a:t>Məlumatlar</a:t>
            </a:r>
            <a:r>
              <a:rPr lang="ru-RU" dirty="0">
                <a:cs typeface="Calibri"/>
              </a:rPr>
              <a:t> </a:t>
            </a:r>
            <a:r>
              <a:rPr lang="ru-RU" dirty="0" err="1">
                <a:cs typeface="Calibri"/>
              </a:rPr>
              <a:t>paketlərinin</a:t>
            </a:r>
            <a:r>
              <a:rPr lang="ru-RU" dirty="0">
                <a:cs typeface="Calibri"/>
              </a:rPr>
              <a:t> YİS-ə </a:t>
            </a:r>
            <a:r>
              <a:rPr lang="ru-RU" dirty="0" err="1">
                <a:cs typeface="Calibri"/>
              </a:rPr>
              <a:t>translyasiyası</a:t>
            </a:r>
            <a:endParaRPr lang="ru-RU" dirty="0" err="1"/>
          </a:p>
        </p:txBody>
      </p:sp>
      <p:pic>
        <p:nvPicPr>
          <p:cNvPr id="28" name="Рисунок 16">
            <a:extLst>
              <a:ext uri="{FF2B5EF4-FFF2-40B4-BE49-F238E27FC236}">
                <a16:creationId xmlns:a16="http://schemas.microsoft.com/office/drawing/2014/main" id="{32F4ADE6-F147-407C-A2A8-9B30F67A32AB}"/>
              </a:ext>
            </a:extLst>
          </p:cNvPr>
          <p:cNvPicPr>
            <a:picLocks noChangeAspect="1"/>
          </p:cNvPicPr>
          <p:nvPr/>
        </p:nvPicPr>
        <p:blipFill rotWithShape="1">
          <a:blip r:embed="rId9"/>
          <a:srcRect l="33154" t="35530" r="37097" b="36818"/>
          <a:stretch/>
        </p:blipFill>
        <p:spPr>
          <a:xfrm>
            <a:off x="3730752" y="1051560"/>
            <a:ext cx="1555122" cy="2040132"/>
          </a:xfrm>
          <a:prstGeom prst="rect">
            <a:avLst/>
          </a:prstGeom>
        </p:spPr>
      </p:pic>
    </p:spTree>
    <p:extLst>
      <p:ext uri="{BB962C8B-B14F-4D97-AF65-F5344CB8AC3E}">
        <p14:creationId xmlns:p14="http://schemas.microsoft.com/office/powerpoint/2010/main" val="22031834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100</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a:t>
            </a:r>
            <a:r>
              <a:rPr lang="en-US" sz="2400" b="1" kern="0" dirty="0">
                <a:solidFill>
                  <a:srgbClr val="333399"/>
                </a:solidFill>
              </a:rPr>
              <a:t> (</a:t>
            </a:r>
            <a:r>
              <a:rPr lang="en-US" sz="2400" b="1" kern="0" dirty="0" err="1">
                <a:solidFill>
                  <a:srgbClr val="333399"/>
                </a:solidFill>
              </a:rPr>
              <a:t>dava</a:t>
            </a:r>
            <a:r>
              <a:rPr lang="az-Latn-AZ" sz="2400" b="1" kern="0" dirty="0">
                <a:solidFill>
                  <a:srgbClr val="333399"/>
                </a:solidFill>
              </a:rPr>
              <a:t>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7" name="TextBox 16">
            <a:extLst>
              <a:ext uri="{FF2B5EF4-FFF2-40B4-BE49-F238E27FC236}">
                <a16:creationId xmlns:a16="http://schemas.microsoft.com/office/drawing/2014/main" id="{8ABB8540-E5DB-4A4D-BB13-830EF13A7AF5}"/>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Akselerometr və g</a:t>
            </a:r>
            <a:r>
              <a:rPr lang="az-Latn-AZ" dirty="0"/>
              <a:t>iroskop</a:t>
            </a:r>
            <a:r>
              <a:rPr lang="az-Latn-AZ" kern="0" dirty="0">
                <a:solidFill>
                  <a:srgbClr val="4472C4"/>
                </a:solidFill>
              </a:rPr>
              <a:t> sensorunun seçiminin əsaslandırılması və xülasə</a:t>
            </a:r>
            <a:r>
              <a:rPr lang="en-US" kern="0" dirty="0">
                <a:solidFill>
                  <a:srgbClr val="4472C4"/>
                </a:solidFill>
              </a:rPr>
              <a:t> (</a:t>
            </a:r>
            <a:r>
              <a:rPr lang="en-US" kern="0" dirty="0" err="1">
                <a:solidFill>
                  <a:srgbClr val="4472C4"/>
                </a:solidFill>
              </a:rPr>
              <a:t>davam</a:t>
            </a:r>
            <a:r>
              <a:rPr lang="az-Latn-AZ" kern="0" dirty="0">
                <a:solidFill>
                  <a:srgbClr val="4472C4"/>
                </a:solidFill>
              </a:rPr>
              <a:t>ı)</a:t>
            </a:r>
            <a:endParaRPr lang="en-US" dirty="0">
              <a:solidFill>
                <a:srgbClr val="4472C4"/>
              </a:solidFill>
            </a:endParaRPr>
          </a:p>
        </p:txBody>
      </p:sp>
      <p:pic>
        <p:nvPicPr>
          <p:cNvPr id="6" name="Picture 5">
            <a:extLst>
              <a:ext uri="{FF2B5EF4-FFF2-40B4-BE49-F238E27FC236}">
                <a16:creationId xmlns:a16="http://schemas.microsoft.com/office/drawing/2014/main" id="{E7F81152-5BF7-42C9-A5FC-CFA81BADA2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50" y="1636776"/>
            <a:ext cx="625811" cy="625811"/>
          </a:xfrm>
          <a:prstGeom prst="rect">
            <a:avLst/>
          </a:prstGeom>
        </p:spPr>
      </p:pic>
      <p:sp>
        <p:nvSpPr>
          <p:cNvPr id="13" name="TextBox 12">
            <a:extLst>
              <a:ext uri="{FF2B5EF4-FFF2-40B4-BE49-F238E27FC236}">
                <a16:creationId xmlns:a16="http://schemas.microsoft.com/office/drawing/2014/main" id="{F42E5FF0-A6A8-4999-BA82-0D73F0057A14}"/>
              </a:ext>
            </a:extLst>
          </p:cNvPr>
          <p:cNvSpPr txBox="1"/>
          <p:nvPr/>
        </p:nvSpPr>
        <p:spPr>
          <a:xfrm>
            <a:off x="959933" y="1677812"/>
            <a:ext cx="7964423" cy="584775"/>
          </a:xfrm>
          <a:prstGeom prst="rect">
            <a:avLst/>
          </a:prstGeom>
          <a:noFill/>
        </p:spPr>
        <p:txBody>
          <a:bodyPr wrap="square" rtlCol="0">
            <a:spAutoFit/>
          </a:bodyPr>
          <a:lstStyle/>
          <a:p>
            <a:r>
              <a:rPr lang="az-Latn-AZ" sz="1600" dirty="0"/>
              <a:t>Bu əlavə tapşırığın reallaşması üçün ikinci Arduino NANO – nun işlədilməsi qərarına gəlinib. Bizi buna vadar edən səbəblər</a:t>
            </a:r>
            <a:r>
              <a:rPr lang="en-US" sz="1600" dirty="0"/>
              <a:t>:</a:t>
            </a:r>
          </a:p>
        </p:txBody>
      </p:sp>
      <p:sp>
        <p:nvSpPr>
          <p:cNvPr id="19" name="TextBox 18">
            <a:extLst>
              <a:ext uri="{FF2B5EF4-FFF2-40B4-BE49-F238E27FC236}">
                <a16:creationId xmlns:a16="http://schemas.microsoft.com/office/drawing/2014/main" id="{7C5EF76E-3173-4777-879E-7FDD356441D1}"/>
              </a:ext>
            </a:extLst>
          </p:cNvPr>
          <p:cNvSpPr txBox="1"/>
          <p:nvPr/>
        </p:nvSpPr>
        <p:spPr>
          <a:xfrm>
            <a:off x="1792224" y="2256042"/>
            <a:ext cx="7132132" cy="1169551"/>
          </a:xfrm>
          <a:prstGeom prst="rect">
            <a:avLst/>
          </a:prstGeom>
          <a:noFill/>
        </p:spPr>
        <p:txBody>
          <a:bodyPr wrap="square" rtlCol="0">
            <a:spAutoFit/>
          </a:bodyPr>
          <a:lstStyle/>
          <a:p>
            <a:pPr marL="285750" indent="-285750">
              <a:buFont typeface="Wingdings" panose="05000000000000000000" pitchFamily="2" charset="2"/>
              <a:buChar char="Ø"/>
            </a:pPr>
            <a:r>
              <a:rPr lang="az-Latn-AZ" sz="1400" dirty="0"/>
              <a:t>      </a:t>
            </a:r>
            <a:r>
              <a:rPr lang="en-US" sz="1400" dirty="0"/>
              <a:t>Arduino NANO – nun yadda</a:t>
            </a:r>
            <a:r>
              <a:rPr lang="az-Latn-AZ" sz="1400" dirty="0"/>
              <a:t>şının az olması. İki arduino NANO ilə bu ədəd 64 kB – a yüksəlir ki, bunu qanayətbaxş saymaq olar.</a:t>
            </a:r>
          </a:p>
          <a:p>
            <a:pPr marL="285750" indent="-285750">
              <a:buFont typeface="Wingdings" panose="05000000000000000000" pitchFamily="2" charset="2"/>
              <a:buChar char="Ø"/>
            </a:pPr>
            <a:r>
              <a:rPr lang="az-Latn-AZ" sz="1400" dirty="0"/>
              <a:t>      Həm </a:t>
            </a:r>
            <a:r>
              <a:rPr lang="az-Latn-AZ" sz="1400" i="1" dirty="0"/>
              <a:t>BME</a:t>
            </a:r>
            <a:r>
              <a:rPr lang="en-US" sz="1400" i="1" dirty="0"/>
              <a:t>/BMP280</a:t>
            </a:r>
            <a:r>
              <a:rPr lang="en-US" sz="1400" dirty="0"/>
              <a:t> </a:t>
            </a:r>
            <a:r>
              <a:rPr lang="az-Latn-AZ" sz="1400" dirty="0"/>
              <a:t>sensoru, həm də bu əlavə tapşırıq üçün lazım olan GY91 sensoru </a:t>
            </a:r>
            <a:r>
              <a:rPr lang="en-US" sz="1400" dirty="0"/>
              <a:t>I2C in</a:t>
            </a:r>
            <a:r>
              <a:rPr lang="az-Latn-AZ" sz="1400" dirty="0"/>
              <a:t>terfeysi ilə işləyir. Arduino NANO da isə </a:t>
            </a:r>
            <a:r>
              <a:rPr lang="en-US" sz="1400" dirty="0"/>
              <a:t>I2C </a:t>
            </a:r>
            <a:r>
              <a:rPr lang="az-Latn-AZ" sz="1400" dirty="0"/>
              <a:t>interfeys sayı birə barabərdir. Amma iki arduino NANO ilə bu ədəd 2 – yə yüksəlir ki, bu əlavə tapşırıq üçün kifayətdir.</a:t>
            </a:r>
            <a:endParaRPr lang="en-US" sz="1400" dirty="0"/>
          </a:p>
        </p:txBody>
      </p:sp>
      <p:sp>
        <p:nvSpPr>
          <p:cNvPr id="22" name="TextBox 21">
            <a:extLst>
              <a:ext uri="{FF2B5EF4-FFF2-40B4-BE49-F238E27FC236}">
                <a16:creationId xmlns:a16="http://schemas.microsoft.com/office/drawing/2014/main" id="{71606271-6085-43D7-ADC9-B6D7E445285E}"/>
              </a:ext>
            </a:extLst>
          </p:cNvPr>
          <p:cNvSpPr txBox="1"/>
          <p:nvPr/>
        </p:nvSpPr>
        <p:spPr>
          <a:xfrm>
            <a:off x="215724" y="3941064"/>
            <a:ext cx="8699675"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YİS – ə model peykin fəzadakı vəziyyətini əks etdirən bölmə əlavə edilmişdir</a:t>
            </a:r>
            <a:endParaRPr lang="en-US" dirty="0">
              <a:solidFill>
                <a:srgbClr val="4472C4"/>
              </a:solidFill>
            </a:endParaRPr>
          </a:p>
        </p:txBody>
      </p:sp>
      <p:pic>
        <p:nvPicPr>
          <p:cNvPr id="24" name="Picture 23" descr="A close up of text on a black background&#10;&#10;Description generated with high confidence">
            <a:extLst>
              <a:ext uri="{FF2B5EF4-FFF2-40B4-BE49-F238E27FC236}">
                <a16:creationId xmlns:a16="http://schemas.microsoft.com/office/drawing/2014/main" id="{3819816F-9FB3-4AF3-AA43-03B68AC390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874" y="4374392"/>
            <a:ext cx="2838509" cy="1943610"/>
          </a:xfrm>
          <a:prstGeom prst="rect">
            <a:avLst/>
          </a:prstGeom>
        </p:spPr>
      </p:pic>
      <p:sp>
        <p:nvSpPr>
          <p:cNvPr id="25" name="TextBox 24">
            <a:extLst>
              <a:ext uri="{FF2B5EF4-FFF2-40B4-BE49-F238E27FC236}">
                <a16:creationId xmlns:a16="http://schemas.microsoft.com/office/drawing/2014/main" id="{77320B11-015D-437F-8467-E1B7B9BF5ADF}"/>
              </a:ext>
            </a:extLst>
          </p:cNvPr>
          <p:cNvSpPr txBox="1"/>
          <p:nvPr/>
        </p:nvSpPr>
        <p:spPr>
          <a:xfrm>
            <a:off x="219456" y="3358298"/>
            <a:ext cx="8704900" cy="584775"/>
          </a:xfrm>
          <a:prstGeom prst="rect">
            <a:avLst/>
          </a:prstGeom>
          <a:noFill/>
        </p:spPr>
        <p:txBody>
          <a:bodyPr wrap="square" rtlCol="0">
            <a:spAutoFit/>
          </a:bodyPr>
          <a:lstStyle/>
          <a:p>
            <a:r>
              <a:rPr lang="en-US" b="1" dirty="0" err="1"/>
              <a:t>Qeyd</a:t>
            </a:r>
            <a:r>
              <a:rPr lang="en-US" b="1" dirty="0"/>
              <a:t>: </a:t>
            </a:r>
            <a:r>
              <a:rPr lang="az-Latn-AZ" sz="1400" dirty="0"/>
              <a:t>bu iki arduino NANO bir-biri ilə UART interfeysi sayəsində naqillər vasitəsi ilə əlaqə saxlayacaq. (Bax</a:t>
            </a:r>
            <a:r>
              <a:rPr lang="en-US" sz="1400" dirty="0"/>
              <a:t>: </a:t>
            </a:r>
            <a:r>
              <a:rPr lang="az-Latn-AZ" sz="1400" dirty="0"/>
              <a:t>KVİ bölməsinə ümumi baxış)</a:t>
            </a:r>
            <a:endParaRPr lang="en-US" dirty="0"/>
          </a:p>
        </p:txBody>
      </p:sp>
      <p:pic>
        <p:nvPicPr>
          <p:cNvPr id="27" name="Picture 26" descr="A picture containing pool table&#10;&#10;Description generated with very high confidence">
            <a:extLst>
              <a:ext uri="{FF2B5EF4-FFF2-40B4-BE49-F238E27FC236}">
                <a16:creationId xmlns:a16="http://schemas.microsoft.com/office/drawing/2014/main" id="{B8036DD9-6E41-4A29-A82C-B4254F32DA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1619" y="4332605"/>
            <a:ext cx="1390359" cy="946379"/>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6DA3C445-D31A-4846-AD46-D99F3AF73A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0428" y="4350927"/>
            <a:ext cx="1379698" cy="941441"/>
          </a:xfrm>
          <a:prstGeom prst="rect">
            <a:avLst/>
          </a:prstGeom>
        </p:spPr>
      </p:pic>
      <p:pic>
        <p:nvPicPr>
          <p:cNvPr id="31" name="Picture 30">
            <a:extLst>
              <a:ext uri="{FF2B5EF4-FFF2-40B4-BE49-F238E27FC236}">
                <a16:creationId xmlns:a16="http://schemas.microsoft.com/office/drawing/2014/main" id="{734F2706-0648-437F-B719-34D2A52AE2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19756" y="5359569"/>
            <a:ext cx="1404600" cy="958433"/>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31196AD5-6B68-4679-A735-65B5A43FABD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71619" y="5365595"/>
            <a:ext cx="1393928" cy="946379"/>
          </a:xfrm>
          <a:prstGeom prst="rect">
            <a:avLst/>
          </a:prstGeom>
        </p:spPr>
      </p:pic>
      <p:sp>
        <p:nvSpPr>
          <p:cNvPr id="34" name="TextBox 33">
            <a:extLst>
              <a:ext uri="{FF2B5EF4-FFF2-40B4-BE49-F238E27FC236}">
                <a16:creationId xmlns:a16="http://schemas.microsoft.com/office/drawing/2014/main" id="{8AEFE573-C98F-4A56-A917-5C450C8D2845}"/>
              </a:ext>
            </a:extLst>
          </p:cNvPr>
          <p:cNvSpPr txBox="1"/>
          <p:nvPr/>
        </p:nvSpPr>
        <p:spPr>
          <a:xfrm>
            <a:off x="3338867" y="5900045"/>
            <a:ext cx="2450592" cy="369332"/>
          </a:xfrm>
          <a:prstGeom prst="rect">
            <a:avLst/>
          </a:prstGeom>
          <a:noFill/>
        </p:spPr>
        <p:txBody>
          <a:bodyPr wrap="square" rtlCol="0">
            <a:spAutoFit/>
          </a:bodyPr>
          <a:lstStyle/>
          <a:p>
            <a:r>
              <a:rPr lang="az-Latn-AZ" b="1" dirty="0"/>
              <a:t>Qeyd</a:t>
            </a:r>
            <a:r>
              <a:rPr lang="en-US" b="1" dirty="0"/>
              <a:t>: </a:t>
            </a:r>
            <a:r>
              <a:rPr lang="az-Latn-AZ" sz="1600" dirty="0"/>
              <a:t>model nümunəvidir.</a:t>
            </a:r>
            <a:endParaRPr lang="en-US" dirty="0"/>
          </a:p>
        </p:txBody>
      </p:sp>
      <p:sp>
        <p:nvSpPr>
          <p:cNvPr id="35" name="TextBox 34">
            <a:extLst>
              <a:ext uri="{FF2B5EF4-FFF2-40B4-BE49-F238E27FC236}">
                <a16:creationId xmlns:a16="http://schemas.microsoft.com/office/drawing/2014/main" id="{18E95FD2-4FF0-469C-BF50-DC5B8B4CC55F}"/>
              </a:ext>
            </a:extLst>
          </p:cNvPr>
          <p:cNvSpPr txBox="1"/>
          <p:nvPr/>
        </p:nvSpPr>
        <p:spPr>
          <a:xfrm>
            <a:off x="3219497" y="4521304"/>
            <a:ext cx="2705007" cy="830997"/>
          </a:xfrm>
          <a:prstGeom prst="rect">
            <a:avLst/>
          </a:prstGeom>
          <a:noFill/>
        </p:spPr>
        <p:txBody>
          <a:bodyPr wrap="square" rtlCol="0" anchor="ctr">
            <a:spAutoFit/>
          </a:bodyPr>
          <a:lstStyle/>
          <a:p>
            <a:r>
              <a:rPr lang="az-Latn-AZ" sz="1600" dirty="0"/>
              <a:t>Bu bölmədə əks edilən model, model peykin fəzadakı vəziyyətini əks etdirir.</a:t>
            </a:r>
            <a:endParaRPr lang="en-US" sz="1600" dirty="0"/>
          </a:p>
        </p:txBody>
      </p:sp>
    </p:spTree>
    <p:extLst>
      <p:ext uri="{BB962C8B-B14F-4D97-AF65-F5344CB8AC3E}">
        <p14:creationId xmlns:p14="http://schemas.microsoft.com/office/powerpoint/2010/main" val="31251716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101</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a:t>
            </a:r>
            <a:r>
              <a:rPr lang="en-US" sz="2400" b="1" kern="0" dirty="0">
                <a:solidFill>
                  <a:srgbClr val="333399"/>
                </a:solidFill>
              </a:rPr>
              <a:t> (</a:t>
            </a:r>
            <a:r>
              <a:rPr lang="en-US" sz="2400" b="1" kern="0" dirty="0" err="1">
                <a:solidFill>
                  <a:srgbClr val="333399"/>
                </a:solidFill>
              </a:rPr>
              <a:t>dava</a:t>
            </a:r>
            <a:r>
              <a:rPr lang="az-Latn-AZ" sz="2400" b="1" kern="0" dirty="0">
                <a:solidFill>
                  <a:srgbClr val="333399"/>
                </a:solidFill>
              </a:rPr>
              <a:t>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6" name="TextBox 15">
            <a:extLst>
              <a:ext uri="{FF2B5EF4-FFF2-40B4-BE49-F238E27FC236}">
                <a16:creationId xmlns:a16="http://schemas.microsoft.com/office/drawing/2014/main" id="{8539E8F4-3D9B-452F-B735-741254CDF3DC}"/>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Verilənlər bazası</a:t>
            </a:r>
            <a:endParaRPr lang="en-US" dirty="0">
              <a:solidFill>
                <a:srgbClr val="4472C4"/>
              </a:solidFill>
            </a:endParaRPr>
          </a:p>
        </p:txBody>
      </p:sp>
      <p:sp>
        <p:nvSpPr>
          <p:cNvPr id="17" name="TextBox 16">
            <a:extLst>
              <a:ext uri="{FF2B5EF4-FFF2-40B4-BE49-F238E27FC236}">
                <a16:creationId xmlns:a16="http://schemas.microsoft.com/office/drawing/2014/main" id="{710E4385-2E77-412B-8A47-E843874637E8}"/>
              </a:ext>
            </a:extLst>
          </p:cNvPr>
          <p:cNvSpPr txBox="1"/>
          <p:nvPr/>
        </p:nvSpPr>
        <p:spPr>
          <a:xfrm>
            <a:off x="241016" y="1600200"/>
            <a:ext cx="8674383" cy="523220"/>
          </a:xfrm>
          <a:prstGeom prst="rect">
            <a:avLst/>
          </a:prstGeom>
          <a:noFill/>
        </p:spPr>
        <p:txBody>
          <a:bodyPr wrap="square" rtlCol="0">
            <a:spAutoFit/>
          </a:bodyPr>
          <a:lstStyle/>
          <a:p>
            <a:r>
              <a:rPr lang="az-Latn-AZ" sz="1400" dirty="0"/>
              <a:t>      Əlavə tapşırıq olaraq YİS proqram təminatında əks edilən bütün telemetriya məlumatlarının Verilənlər Bazasına yazılmağı nəzərdə tutulub.</a:t>
            </a:r>
          </a:p>
        </p:txBody>
      </p:sp>
      <p:sp>
        <p:nvSpPr>
          <p:cNvPr id="19" name="TextBox 18">
            <a:extLst>
              <a:ext uri="{FF2B5EF4-FFF2-40B4-BE49-F238E27FC236}">
                <a16:creationId xmlns:a16="http://schemas.microsoft.com/office/drawing/2014/main" id="{062C96C5-1065-4372-99EC-28E6C84A5356}"/>
              </a:ext>
            </a:extLst>
          </p:cNvPr>
          <p:cNvSpPr txBox="1"/>
          <p:nvPr/>
        </p:nvSpPr>
        <p:spPr>
          <a:xfrm>
            <a:off x="5144429" y="1965960"/>
            <a:ext cx="3758182" cy="2862322"/>
          </a:xfrm>
          <a:prstGeom prst="rect">
            <a:avLst/>
          </a:prstGeom>
          <a:noFill/>
        </p:spPr>
        <p:txBody>
          <a:bodyPr wrap="square" rtlCol="0" anchor="t">
            <a:spAutoFit/>
          </a:bodyPr>
          <a:lstStyle/>
          <a:p>
            <a:r>
              <a:rPr lang="az-Latn-AZ" sz="1200" dirty="0"/>
              <a:t>     YİS proqram təminatında telemetriya qəbul olunur-olunmaz </a:t>
            </a:r>
            <a:r>
              <a:rPr lang="az-Latn-AZ" sz="1200" b="1" dirty="0"/>
              <a:t>verilənlər bazasına</a:t>
            </a:r>
            <a:r>
              <a:rPr lang="az-Latn-AZ" sz="1200" dirty="0"/>
              <a:t> yazılır. Həmçinin proqram təminatında verilənlər bazasını sıfırlamaq üçün də funksiya əlavə edilmişdir.</a:t>
            </a:r>
          </a:p>
          <a:p>
            <a:r>
              <a:rPr lang="az-Latn-AZ" sz="1200" dirty="0"/>
              <a:t>     Verilənlər bazası kimi </a:t>
            </a:r>
            <a:r>
              <a:rPr lang="az-Latn-AZ" sz="1200" b="1" dirty="0">
                <a:effectLst>
                  <a:outerShdw blurRad="38100" dist="38100" dir="2700000" algn="tl">
                    <a:srgbClr val="000000">
                      <a:alpha val="43137"/>
                    </a:srgbClr>
                  </a:outerShdw>
                </a:effectLst>
              </a:rPr>
              <a:t>MySQL</a:t>
            </a:r>
            <a:r>
              <a:rPr lang="az-Latn-AZ" sz="1200" b="1" dirty="0"/>
              <a:t> </a:t>
            </a:r>
            <a:r>
              <a:rPr lang="en-US" sz="1200" b="1" dirty="0"/>
              <a:t>Workbench</a:t>
            </a:r>
          </a:p>
          <a:p>
            <a:r>
              <a:rPr lang="az-Latn-AZ" sz="1200" b="1" dirty="0"/>
              <a:t>lokal hosting</a:t>
            </a:r>
            <a:r>
              <a:rPr lang="az-Latn-AZ" sz="1200" dirty="0"/>
              <a:t> seçilmişdir.</a:t>
            </a:r>
          </a:p>
          <a:p>
            <a:r>
              <a:rPr lang="az-Latn-AZ" sz="1200" dirty="0"/>
              <a:t>     Bu əlavə tapşırığın da bir çox üstünlüyü var. Bu üstünlüklərə nümunə kimi onu göstərə bilərik ki, məsələn</a:t>
            </a:r>
            <a:r>
              <a:rPr lang="en-US" sz="1200" dirty="0"/>
              <a:t>: </a:t>
            </a:r>
            <a:r>
              <a:rPr lang="az-Latn-AZ" sz="1200" dirty="0"/>
              <a:t>uçuş zamanı YİS – də hər hansı bir problem yaranarsa qəbul edilən telemetriya tələf ola bilər. Lakin verilənlər bazası ilə biz həmişə özümüzü sığortalamış olacayıq. Və yaxud da, hansısa səbəbdən YİS – dəki kompyuterləri dəyişəsi olsaq yenə də verilənlər bazası sayəsində telemetriya məlumatlarda heçbir itki olmayacaq.</a:t>
            </a:r>
          </a:p>
        </p:txBody>
      </p:sp>
      <p:grpSp>
        <p:nvGrpSpPr>
          <p:cNvPr id="4" name="Group 3">
            <a:extLst>
              <a:ext uri="{FF2B5EF4-FFF2-40B4-BE49-F238E27FC236}">
                <a16:creationId xmlns:a16="http://schemas.microsoft.com/office/drawing/2014/main" id="{FF5C28C0-20DE-4B7E-9E34-3DD44E56F1A8}"/>
              </a:ext>
            </a:extLst>
          </p:cNvPr>
          <p:cNvGrpSpPr/>
          <p:nvPr/>
        </p:nvGrpSpPr>
        <p:grpSpPr>
          <a:xfrm>
            <a:off x="239151" y="2426279"/>
            <a:ext cx="4774000" cy="3380161"/>
            <a:chOff x="239151" y="2316551"/>
            <a:chExt cx="4774000" cy="3380161"/>
          </a:xfrm>
        </p:grpSpPr>
        <p:pic>
          <p:nvPicPr>
            <p:cNvPr id="18" name="Picture 17" descr="A close up of a logo&#10;&#10;Description generated with high confidence">
              <a:extLst>
                <a:ext uri="{FF2B5EF4-FFF2-40B4-BE49-F238E27FC236}">
                  <a16:creationId xmlns:a16="http://schemas.microsoft.com/office/drawing/2014/main" id="{889E0B64-21D4-47CB-9B63-B8CC9DA60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89" y="2658441"/>
              <a:ext cx="4771762" cy="3038271"/>
            </a:xfrm>
            <a:prstGeom prst="rect">
              <a:avLst/>
            </a:prstGeom>
          </p:spPr>
        </p:pic>
        <p:sp>
          <p:nvSpPr>
            <p:cNvPr id="20" name="TextBox 19">
              <a:extLst>
                <a:ext uri="{FF2B5EF4-FFF2-40B4-BE49-F238E27FC236}">
                  <a16:creationId xmlns:a16="http://schemas.microsoft.com/office/drawing/2014/main" id="{A82B4630-F972-41F8-BF75-A8079FE809D1}"/>
                </a:ext>
              </a:extLst>
            </p:cNvPr>
            <p:cNvSpPr txBox="1"/>
            <p:nvPr/>
          </p:nvSpPr>
          <p:spPr>
            <a:xfrm>
              <a:off x="239151" y="2316551"/>
              <a:ext cx="4771762" cy="30777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kern="0" dirty="0">
                  <a:solidFill>
                    <a:srgbClr val="4472C4"/>
                  </a:solidFill>
                </a:rPr>
                <a:t>Verilənlər bazasının nümunəsi</a:t>
              </a:r>
              <a:r>
                <a:rPr lang="en-US" sz="1400" kern="0" dirty="0">
                  <a:solidFill>
                    <a:srgbClr val="4472C4"/>
                  </a:solidFill>
                </a:rPr>
                <a:t>:</a:t>
              </a:r>
              <a:endParaRPr lang="en-US" sz="1400" dirty="0">
                <a:solidFill>
                  <a:srgbClr val="4472C4"/>
                </a:solidFill>
              </a:endParaRPr>
            </a:p>
          </p:txBody>
        </p:sp>
      </p:grpSp>
      <p:pic>
        <p:nvPicPr>
          <p:cNvPr id="21" name="Picture 20" descr="A picture containing object&#10;&#10;Description generated with high confidence">
            <a:extLst>
              <a:ext uri="{FF2B5EF4-FFF2-40B4-BE49-F238E27FC236}">
                <a16:creationId xmlns:a16="http://schemas.microsoft.com/office/drawing/2014/main" id="{C07420BC-94D3-492F-A26F-35090ADB10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6164" y="4734883"/>
            <a:ext cx="2907749" cy="1504761"/>
          </a:xfrm>
          <a:prstGeom prst="rect">
            <a:avLst/>
          </a:prstGeom>
        </p:spPr>
      </p:pic>
    </p:spTree>
    <p:extLst>
      <p:ext uri="{BB962C8B-B14F-4D97-AF65-F5344CB8AC3E}">
        <p14:creationId xmlns:p14="http://schemas.microsoft.com/office/powerpoint/2010/main" val="40430704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102</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a:t>
            </a:r>
            <a:r>
              <a:rPr lang="en-US" sz="2400" b="1" kern="0" dirty="0">
                <a:solidFill>
                  <a:srgbClr val="333399"/>
                </a:solidFill>
              </a:rPr>
              <a:t> (</a:t>
            </a:r>
            <a:r>
              <a:rPr lang="en-US" sz="2400" b="1" kern="0" dirty="0" err="1">
                <a:solidFill>
                  <a:srgbClr val="333399"/>
                </a:solidFill>
              </a:rPr>
              <a:t>dava</a:t>
            </a:r>
            <a:r>
              <a:rPr lang="az-Latn-AZ" sz="2400" b="1" kern="0" dirty="0">
                <a:solidFill>
                  <a:srgbClr val="333399"/>
                </a:solidFill>
              </a:rPr>
              <a:t>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6" name="TextBox 15">
            <a:extLst>
              <a:ext uri="{FF2B5EF4-FFF2-40B4-BE49-F238E27FC236}">
                <a16:creationId xmlns:a16="http://schemas.microsoft.com/office/drawing/2014/main" id="{8539E8F4-3D9B-452F-B735-741254CDF3DC}"/>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Telemetrik məlumatların yaddaş kartına yazılması</a:t>
            </a:r>
            <a:endParaRPr lang="en-US" dirty="0">
              <a:solidFill>
                <a:srgbClr val="4472C4"/>
              </a:solidFill>
            </a:endParaRPr>
          </a:p>
        </p:txBody>
      </p:sp>
      <p:pic>
        <p:nvPicPr>
          <p:cNvPr id="22" name="Picture 21">
            <a:extLst>
              <a:ext uri="{FF2B5EF4-FFF2-40B4-BE49-F238E27FC236}">
                <a16:creationId xmlns:a16="http://schemas.microsoft.com/office/drawing/2014/main" id="{1D5C6018-178F-4BB1-BD4C-905CCD4AB060}"/>
              </a:ext>
            </a:extLst>
          </p:cNvPr>
          <p:cNvPicPr>
            <a:picLocks noChangeAspect="1"/>
          </p:cNvPicPr>
          <p:nvPr/>
        </p:nvPicPr>
        <p:blipFill rotWithShape="1">
          <a:blip r:embed="rId4">
            <a:extLst>
              <a:ext uri="{28A0092B-C50C-407E-A947-70E740481C1C}">
                <a14:useLocalDpi xmlns:a14="http://schemas.microsoft.com/office/drawing/2010/main" val="0"/>
              </a:ext>
            </a:extLst>
          </a:blip>
          <a:srcRect l="32498" t="9804" r="35502" b="6997"/>
          <a:stretch/>
        </p:blipFill>
        <p:spPr>
          <a:xfrm>
            <a:off x="388906" y="1693123"/>
            <a:ext cx="1725637" cy="2523744"/>
          </a:xfrm>
          <a:prstGeom prst="rect">
            <a:avLst/>
          </a:prstGeom>
        </p:spPr>
      </p:pic>
      <p:sp>
        <p:nvSpPr>
          <p:cNvPr id="5" name="Arrow: Curved Down 4">
            <a:extLst>
              <a:ext uri="{FF2B5EF4-FFF2-40B4-BE49-F238E27FC236}">
                <a16:creationId xmlns:a16="http://schemas.microsoft.com/office/drawing/2014/main" id="{889313B3-D805-401E-BA33-77603FB32575}"/>
              </a:ext>
            </a:extLst>
          </p:cNvPr>
          <p:cNvSpPr/>
          <p:nvPr/>
        </p:nvSpPr>
        <p:spPr>
          <a:xfrm>
            <a:off x="2121634" y="2287806"/>
            <a:ext cx="2148841" cy="798127"/>
          </a:xfrm>
          <a:prstGeom prst="curvedDownArrow">
            <a:avLst>
              <a:gd name="adj1" fmla="val 22910"/>
              <a:gd name="adj2" fmla="val 134618"/>
              <a:gd name="adj3" fmla="val 64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3D450FA3-3008-4663-8ED3-1C763E1054F6}"/>
              </a:ext>
            </a:extLst>
          </p:cNvPr>
          <p:cNvPicPr>
            <a:picLocks noChangeAspect="1"/>
          </p:cNvPicPr>
          <p:nvPr/>
        </p:nvPicPr>
        <p:blipFill rotWithShape="1">
          <a:blip r:embed="rId5">
            <a:extLst>
              <a:ext uri="{28A0092B-C50C-407E-A947-70E740481C1C}">
                <a14:useLocalDpi xmlns:a14="http://schemas.microsoft.com/office/drawing/2010/main" val="0"/>
              </a:ext>
            </a:extLst>
          </a:blip>
          <a:srcRect l="23987" t="16609" r="21509" b="14037"/>
          <a:stretch/>
        </p:blipFill>
        <p:spPr>
          <a:xfrm>
            <a:off x="3392650" y="3144246"/>
            <a:ext cx="877825" cy="828757"/>
          </a:xfrm>
          <a:prstGeom prst="rect">
            <a:avLst/>
          </a:prstGeom>
        </p:spPr>
      </p:pic>
      <p:sp>
        <p:nvSpPr>
          <p:cNvPr id="8" name="TextBox 7">
            <a:extLst>
              <a:ext uri="{FF2B5EF4-FFF2-40B4-BE49-F238E27FC236}">
                <a16:creationId xmlns:a16="http://schemas.microsoft.com/office/drawing/2014/main" id="{66E5FEA1-133D-4489-A8DC-CA1382037F41}"/>
              </a:ext>
            </a:extLst>
          </p:cNvPr>
          <p:cNvSpPr txBox="1"/>
          <p:nvPr/>
        </p:nvSpPr>
        <p:spPr>
          <a:xfrm>
            <a:off x="233876" y="4493052"/>
            <a:ext cx="8676248" cy="1569660"/>
          </a:xfrm>
          <a:prstGeom prst="rect">
            <a:avLst/>
          </a:prstGeom>
          <a:noFill/>
        </p:spPr>
        <p:txBody>
          <a:bodyPr wrap="square" rtlCol="0">
            <a:spAutoFit/>
          </a:bodyPr>
          <a:lstStyle/>
          <a:p>
            <a:r>
              <a:rPr lang="az-Latn-AZ" sz="1600" dirty="0"/>
              <a:t>      Peykdə qəbul edilən bütün telemetrik məlumatlar yaddaş kartına yazılacaq. Bunun səbəbi kimi uçuş sonrasında hansı telemetrik məlumatların ititrilib, hansılarınsa qəbul edildiyini biləcəyimizi göstərə bilərik.</a:t>
            </a:r>
          </a:p>
          <a:p>
            <a:r>
              <a:rPr lang="az-Latn-AZ" sz="1600" dirty="0"/>
              <a:t>      Başqa bir səbəbi isə, komandamızın telemetrik məlumatların göndərilməsi zamanı hər hansısa uğursuzluq zamanı (telemetriyanın 60</a:t>
            </a:r>
            <a:r>
              <a:rPr lang="en-US" sz="1600" dirty="0"/>
              <a:t>% - dan </a:t>
            </a:r>
            <a:r>
              <a:rPr lang="az-Latn-AZ" sz="1600" dirty="0"/>
              <a:t>çoxunun itirilməsi) USHS – də ən azından yaddaş kartına yazılı olan telemetrik məlumatlara sahib olacayıq və USHS – nə yazmalı nəisə olacaq. </a:t>
            </a:r>
          </a:p>
        </p:txBody>
      </p:sp>
      <p:pic>
        <p:nvPicPr>
          <p:cNvPr id="23" name="Picture 22">
            <a:extLst>
              <a:ext uri="{FF2B5EF4-FFF2-40B4-BE49-F238E27FC236}">
                <a16:creationId xmlns:a16="http://schemas.microsoft.com/office/drawing/2014/main" id="{60E08912-FB62-47F8-9DC3-30BA6BB322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119" t="10488" r="6425" b="13108"/>
          <a:stretch/>
        </p:blipFill>
        <p:spPr>
          <a:xfrm>
            <a:off x="4670034" y="2273698"/>
            <a:ext cx="1901952" cy="1624469"/>
          </a:xfrm>
          <a:prstGeom prst="rect">
            <a:avLst/>
          </a:prstGeom>
        </p:spPr>
      </p:pic>
      <p:pic>
        <p:nvPicPr>
          <p:cNvPr id="25" name="Picture 24">
            <a:extLst>
              <a:ext uri="{FF2B5EF4-FFF2-40B4-BE49-F238E27FC236}">
                <a16:creationId xmlns:a16="http://schemas.microsoft.com/office/drawing/2014/main" id="{963E1EEB-A64B-478C-93AA-3FBB8DA806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1082" y="1623104"/>
            <a:ext cx="1901951" cy="2818892"/>
          </a:xfrm>
          <a:prstGeom prst="rect">
            <a:avLst/>
          </a:prstGeom>
        </p:spPr>
      </p:pic>
    </p:spTree>
    <p:extLst>
      <p:ext uri="{BB962C8B-B14F-4D97-AF65-F5344CB8AC3E}">
        <p14:creationId xmlns:p14="http://schemas.microsoft.com/office/powerpoint/2010/main" val="129157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103</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6" name="TextBox 15">
            <a:extLst>
              <a:ext uri="{FF2B5EF4-FFF2-40B4-BE49-F238E27FC236}">
                <a16:creationId xmlns:a16="http://schemas.microsoft.com/office/drawing/2014/main" id="{F3C972EF-B29A-4B6A-900A-70B851248B52}"/>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a:solidFill>
                  <a:srgbClr val="4472C4"/>
                </a:solidFill>
              </a:rPr>
              <a:t> </a:t>
            </a:r>
            <a:r>
              <a:rPr lang="az-Latn-AZ" kern="0" dirty="0">
                <a:solidFill>
                  <a:srgbClr val="4472C4"/>
                </a:solidFill>
              </a:rPr>
              <a:t>Əlavə tapşırığın müsbət və mənfi tərəfləri</a:t>
            </a:r>
          </a:p>
        </p:txBody>
      </p:sp>
      <p:graphicFrame>
        <p:nvGraphicFramePr>
          <p:cNvPr id="4" name="Table 3">
            <a:extLst>
              <a:ext uri="{FF2B5EF4-FFF2-40B4-BE49-F238E27FC236}">
                <a16:creationId xmlns:a16="http://schemas.microsoft.com/office/drawing/2014/main" id="{E87B3685-F13E-44EE-AA4A-5E676697EB4F}"/>
              </a:ext>
            </a:extLst>
          </p:cNvPr>
          <p:cNvGraphicFramePr>
            <a:graphicFrameLocks noGrp="1"/>
          </p:cNvGraphicFramePr>
          <p:nvPr>
            <p:extLst>
              <p:ext uri="{D42A27DB-BD31-4B8C-83A1-F6EECF244321}">
                <p14:modId xmlns:p14="http://schemas.microsoft.com/office/powerpoint/2010/main" val="1824283768"/>
              </p:ext>
            </p:extLst>
          </p:nvPr>
        </p:nvGraphicFramePr>
        <p:xfrm>
          <a:off x="239149" y="1600200"/>
          <a:ext cx="8676249" cy="1112520"/>
        </p:xfrm>
        <a:graphic>
          <a:graphicData uri="http://schemas.openxmlformats.org/drawingml/2006/table">
            <a:tbl>
              <a:tblPr firstRow="1" bandRow="1">
                <a:tableStyleId>{5C22544A-7EE6-4342-B048-85BDC9FD1C3A}</a:tableStyleId>
              </a:tblPr>
              <a:tblGrid>
                <a:gridCol w="8676249">
                  <a:extLst>
                    <a:ext uri="{9D8B030D-6E8A-4147-A177-3AD203B41FA5}">
                      <a16:colId xmlns:a16="http://schemas.microsoft.com/office/drawing/2014/main" val="4147300760"/>
                    </a:ext>
                  </a:extLst>
                </a:gridCol>
              </a:tblGrid>
              <a:tr h="370840">
                <a:tc>
                  <a:txBody>
                    <a:bodyPr/>
                    <a:lstStyle/>
                    <a:p>
                      <a:pPr algn="ctr"/>
                      <a:r>
                        <a:rPr lang="az-Latn-AZ" sz="1600" dirty="0"/>
                        <a:t>Rütubət sensorunun əlavə olunması</a:t>
                      </a:r>
                      <a:endParaRPr lang="en-US" sz="1600" dirty="0"/>
                    </a:p>
                  </a:txBody>
                  <a:tcPr anchor="ctr"/>
                </a:tc>
                <a:extLst>
                  <a:ext uri="{0D108BD9-81ED-4DB2-BD59-A6C34878D82A}">
                    <a16:rowId xmlns:a16="http://schemas.microsoft.com/office/drawing/2014/main" val="3078792269"/>
                  </a:ext>
                </a:extLst>
              </a:tr>
              <a:tr h="370840">
                <a:tc>
                  <a:txBody>
                    <a:bodyPr/>
                    <a:lstStyle/>
                    <a:p>
                      <a:r>
                        <a:rPr lang="az-Latn-AZ" sz="1600" dirty="0">
                          <a:solidFill>
                            <a:srgbClr val="00B050"/>
                          </a:solidFill>
                        </a:rPr>
                        <a:t>Model peykin etrafındakı mühitin cari rütubəti məlumatına sahib olacayıq</a:t>
                      </a:r>
                      <a:endParaRPr lang="en-US" sz="1600" dirty="0">
                        <a:solidFill>
                          <a:srgbClr val="00B050"/>
                        </a:solidFill>
                      </a:endParaRPr>
                    </a:p>
                  </a:txBody>
                  <a:tcPr anchor="ctr"/>
                </a:tc>
                <a:extLst>
                  <a:ext uri="{0D108BD9-81ED-4DB2-BD59-A6C34878D82A}">
                    <a16:rowId xmlns:a16="http://schemas.microsoft.com/office/drawing/2014/main" val="312178352"/>
                  </a:ext>
                </a:extLst>
              </a:tr>
              <a:tr h="370840">
                <a:tc>
                  <a:txBody>
                    <a:bodyPr/>
                    <a:lstStyle/>
                    <a:p>
                      <a:r>
                        <a:rPr lang="az-Latn-AZ" sz="1600" dirty="0">
                          <a:solidFill>
                            <a:srgbClr val="FF0000"/>
                          </a:solidFill>
                        </a:rPr>
                        <a:t>Telemetriya daha da uzandığından göndərmək və qəbul etmək çətinləşəcək</a:t>
                      </a:r>
                      <a:endParaRPr lang="en-US" sz="1600" dirty="0">
                        <a:solidFill>
                          <a:srgbClr val="FF0000"/>
                        </a:solidFill>
                      </a:endParaRPr>
                    </a:p>
                  </a:txBody>
                  <a:tcPr anchor="ctr"/>
                </a:tc>
                <a:extLst>
                  <a:ext uri="{0D108BD9-81ED-4DB2-BD59-A6C34878D82A}">
                    <a16:rowId xmlns:a16="http://schemas.microsoft.com/office/drawing/2014/main" val="2205520975"/>
                  </a:ext>
                </a:extLst>
              </a:tr>
            </a:tbl>
          </a:graphicData>
        </a:graphic>
      </p:graphicFrame>
      <p:graphicFrame>
        <p:nvGraphicFramePr>
          <p:cNvPr id="17" name="Table 16">
            <a:extLst>
              <a:ext uri="{FF2B5EF4-FFF2-40B4-BE49-F238E27FC236}">
                <a16:creationId xmlns:a16="http://schemas.microsoft.com/office/drawing/2014/main" id="{5F827FDC-D34E-4DEE-94BC-B2DBAAAAA0CD}"/>
              </a:ext>
            </a:extLst>
          </p:cNvPr>
          <p:cNvGraphicFramePr>
            <a:graphicFrameLocks noGrp="1"/>
          </p:cNvGraphicFramePr>
          <p:nvPr>
            <p:extLst>
              <p:ext uri="{D42A27DB-BD31-4B8C-83A1-F6EECF244321}">
                <p14:modId xmlns:p14="http://schemas.microsoft.com/office/powerpoint/2010/main" val="1061002824"/>
              </p:ext>
            </p:extLst>
          </p:nvPr>
        </p:nvGraphicFramePr>
        <p:xfrm>
          <a:off x="239149" y="2770632"/>
          <a:ext cx="8695941" cy="1697810"/>
        </p:xfrm>
        <a:graphic>
          <a:graphicData uri="http://schemas.openxmlformats.org/drawingml/2006/table">
            <a:tbl>
              <a:tblPr firstRow="1" bandRow="1">
                <a:tableStyleId>{5C22544A-7EE6-4342-B048-85BDC9FD1C3A}</a:tableStyleId>
              </a:tblPr>
              <a:tblGrid>
                <a:gridCol w="8695941">
                  <a:extLst>
                    <a:ext uri="{9D8B030D-6E8A-4147-A177-3AD203B41FA5}">
                      <a16:colId xmlns:a16="http://schemas.microsoft.com/office/drawing/2014/main" val="4147300760"/>
                    </a:ext>
                  </a:extLst>
                </a:gridCol>
              </a:tblGrid>
              <a:tr h="339562">
                <a:tc>
                  <a:txBody>
                    <a:bodyPr/>
                    <a:lstStyle/>
                    <a:p>
                      <a:pPr algn="ctr"/>
                      <a:r>
                        <a:rPr lang="az-Latn-AZ" sz="1600" dirty="0"/>
                        <a:t>Akselerometr və giroskop sensorunun əlavə olunması</a:t>
                      </a:r>
                      <a:endParaRPr lang="en-US" sz="1600" dirty="0"/>
                    </a:p>
                  </a:txBody>
                  <a:tcPr anchor="ctr"/>
                </a:tc>
                <a:extLst>
                  <a:ext uri="{0D108BD9-81ED-4DB2-BD59-A6C34878D82A}">
                    <a16:rowId xmlns:a16="http://schemas.microsoft.com/office/drawing/2014/main" val="3078792269"/>
                  </a:ext>
                </a:extLst>
              </a:tr>
              <a:tr h="339562">
                <a:tc>
                  <a:txBody>
                    <a:bodyPr/>
                    <a:lstStyle/>
                    <a:p>
                      <a:r>
                        <a:rPr lang="az-Latn-AZ" sz="1600" dirty="0">
                          <a:solidFill>
                            <a:srgbClr val="00B050"/>
                          </a:solidFill>
                        </a:rPr>
                        <a:t>Model peykin fəzadakı vəziyyəti məlumatlarına sahib olacayıq</a:t>
                      </a:r>
                      <a:endParaRPr lang="en-US" sz="1600" dirty="0">
                        <a:solidFill>
                          <a:srgbClr val="00B050"/>
                        </a:solidFill>
                      </a:endParaRPr>
                    </a:p>
                  </a:txBody>
                  <a:tcPr anchor="ctr"/>
                </a:tc>
                <a:extLst>
                  <a:ext uri="{0D108BD9-81ED-4DB2-BD59-A6C34878D82A}">
                    <a16:rowId xmlns:a16="http://schemas.microsoft.com/office/drawing/2014/main" val="312178352"/>
                  </a:ext>
                </a:extLst>
              </a:tr>
              <a:tr h="339562">
                <a:tc>
                  <a:txBody>
                    <a:bodyPr/>
                    <a:lstStyle/>
                    <a:p>
                      <a:r>
                        <a:rPr lang="az-Latn-AZ" sz="1600" dirty="0">
                          <a:solidFill>
                            <a:srgbClr val="00B050"/>
                          </a:solidFill>
                        </a:rPr>
                        <a:t>Uçuş zamanı baş verə biləcək bir çox halın səbəbini açıqlamamıza yardımçı olacaq</a:t>
                      </a:r>
                      <a:endParaRPr lang="en-US" sz="1600" dirty="0">
                        <a:solidFill>
                          <a:srgbClr val="00B050"/>
                        </a:solidFill>
                      </a:endParaRPr>
                    </a:p>
                  </a:txBody>
                  <a:tcPr anchor="ctr"/>
                </a:tc>
                <a:extLst>
                  <a:ext uri="{0D108BD9-81ED-4DB2-BD59-A6C34878D82A}">
                    <a16:rowId xmlns:a16="http://schemas.microsoft.com/office/drawing/2014/main" val="3306198162"/>
                  </a:ext>
                </a:extLst>
              </a:tr>
              <a:tr h="339562">
                <a:tc>
                  <a:txBody>
                    <a:bodyPr/>
                    <a:lstStyle/>
                    <a:p>
                      <a:r>
                        <a:rPr lang="az-Latn-AZ" sz="1600" dirty="0">
                          <a:solidFill>
                            <a:srgbClr val="FF0000"/>
                          </a:solidFill>
                        </a:rPr>
                        <a:t>Batareyanın enerji sərfiyyatına təsir edəcək (modul 5V gərginlik tələb edir</a:t>
                      </a:r>
                      <a:r>
                        <a:rPr lang="en-US" sz="1600" dirty="0">
                          <a:solidFill>
                            <a:srgbClr val="FF0000"/>
                          </a:solidFill>
                        </a:rPr>
                        <a:t>)</a:t>
                      </a:r>
                    </a:p>
                  </a:txBody>
                  <a:tcPr anchor="ctr"/>
                </a:tc>
                <a:extLst>
                  <a:ext uri="{0D108BD9-81ED-4DB2-BD59-A6C34878D82A}">
                    <a16:rowId xmlns:a16="http://schemas.microsoft.com/office/drawing/2014/main" val="3212929496"/>
                  </a:ext>
                </a:extLst>
              </a:tr>
              <a:tr h="339562">
                <a:tc>
                  <a:txBody>
                    <a:bodyPr/>
                    <a:lstStyle/>
                    <a:p>
                      <a:r>
                        <a:rPr lang="az-Latn-AZ" sz="1600" dirty="0">
                          <a:solidFill>
                            <a:srgbClr val="FF0000"/>
                          </a:solidFill>
                        </a:rPr>
                        <a:t>Telemetriya daha da uzandığından göndərmək və qəbul etmək çətinləşəcək</a:t>
                      </a:r>
                      <a:endParaRPr lang="en-US" sz="1600" dirty="0">
                        <a:solidFill>
                          <a:srgbClr val="FF0000"/>
                        </a:solidFill>
                      </a:endParaRPr>
                    </a:p>
                  </a:txBody>
                  <a:tcPr anchor="ctr"/>
                </a:tc>
                <a:extLst>
                  <a:ext uri="{0D108BD9-81ED-4DB2-BD59-A6C34878D82A}">
                    <a16:rowId xmlns:a16="http://schemas.microsoft.com/office/drawing/2014/main" val="2205520975"/>
                  </a:ext>
                </a:extLst>
              </a:tr>
            </a:tbl>
          </a:graphicData>
        </a:graphic>
      </p:graphicFrame>
      <p:graphicFrame>
        <p:nvGraphicFramePr>
          <p:cNvPr id="18" name="Table 17">
            <a:extLst>
              <a:ext uri="{FF2B5EF4-FFF2-40B4-BE49-F238E27FC236}">
                <a16:creationId xmlns:a16="http://schemas.microsoft.com/office/drawing/2014/main" id="{D17CD6BE-C16A-457A-A87F-7F45561985F9}"/>
              </a:ext>
            </a:extLst>
          </p:cNvPr>
          <p:cNvGraphicFramePr>
            <a:graphicFrameLocks noGrp="1"/>
          </p:cNvGraphicFramePr>
          <p:nvPr>
            <p:extLst>
              <p:ext uri="{D42A27DB-BD31-4B8C-83A1-F6EECF244321}">
                <p14:modId xmlns:p14="http://schemas.microsoft.com/office/powerpoint/2010/main" val="3448474066"/>
              </p:ext>
            </p:extLst>
          </p:nvPr>
        </p:nvGraphicFramePr>
        <p:xfrm>
          <a:off x="239149" y="4526280"/>
          <a:ext cx="8676249" cy="1005840"/>
        </p:xfrm>
        <a:graphic>
          <a:graphicData uri="http://schemas.openxmlformats.org/drawingml/2006/table">
            <a:tbl>
              <a:tblPr firstRow="1" bandRow="1">
                <a:tableStyleId>{5C22544A-7EE6-4342-B048-85BDC9FD1C3A}</a:tableStyleId>
              </a:tblPr>
              <a:tblGrid>
                <a:gridCol w="8676249">
                  <a:extLst>
                    <a:ext uri="{9D8B030D-6E8A-4147-A177-3AD203B41FA5}">
                      <a16:colId xmlns:a16="http://schemas.microsoft.com/office/drawing/2014/main" val="4147300760"/>
                    </a:ext>
                  </a:extLst>
                </a:gridCol>
              </a:tblGrid>
              <a:tr h="316992">
                <a:tc>
                  <a:txBody>
                    <a:bodyPr/>
                    <a:lstStyle/>
                    <a:p>
                      <a:pPr algn="ctr"/>
                      <a:r>
                        <a:rPr lang="az-Latn-AZ" sz="1600" dirty="0"/>
                        <a:t>Verilənlər bazasının əlavə olunması</a:t>
                      </a:r>
                      <a:endParaRPr lang="en-US" sz="1600" dirty="0"/>
                    </a:p>
                  </a:txBody>
                  <a:tcPr anchor="ctr"/>
                </a:tc>
                <a:extLst>
                  <a:ext uri="{0D108BD9-81ED-4DB2-BD59-A6C34878D82A}">
                    <a16:rowId xmlns:a16="http://schemas.microsoft.com/office/drawing/2014/main" val="3078792269"/>
                  </a:ext>
                </a:extLst>
              </a:tr>
              <a:tr h="316992">
                <a:tc>
                  <a:txBody>
                    <a:bodyPr/>
                    <a:lstStyle/>
                    <a:p>
                      <a:r>
                        <a:rPr lang="az-Latn-AZ" sz="1600" dirty="0">
                          <a:solidFill>
                            <a:srgbClr val="00B050"/>
                          </a:solidFill>
                        </a:rPr>
                        <a:t>YİS – də yarana biləcəl hər hansı məlumat itkisindən sığortalanmış olacayıq</a:t>
                      </a:r>
                      <a:endParaRPr lang="en-US" sz="1600" dirty="0">
                        <a:solidFill>
                          <a:srgbClr val="00B050"/>
                        </a:solidFill>
                      </a:endParaRPr>
                    </a:p>
                  </a:txBody>
                  <a:tcPr anchor="ctr"/>
                </a:tc>
                <a:extLst>
                  <a:ext uri="{0D108BD9-81ED-4DB2-BD59-A6C34878D82A}">
                    <a16:rowId xmlns:a16="http://schemas.microsoft.com/office/drawing/2014/main" val="312178352"/>
                  </a:ext>
                </a:extLst>
              </a:tr>
              <a:tr h="316992">
                <a:tc>
                  <a:txBody>
                    <a:bodyPr/>
                    <a:lstStyle/>
                    <a:p>
                      <a:r>
                        <a:rPr lang="az-Latn-AZ" sz="1600" dirty="0">
                          <a:solidFill>
                            <a:srgbClr val="00B050"/>
                          </a:solidFill>
                        </a:rPr>
                        <a:t>Uçuş zamanı kompyuterin dəyişdirilməsi məlumatların itkisinə səbəb olmayacaq</a:t>
                      </a:r>
                      <a:endParaRPr lang="en-US" sz="1600" dirty="0">
                        <a:solidFill>
                          <a:srgbClr val="00B050"/>
                        </a:solidFill>
                      </a:endParaRPr>
                    </a:p>
                  </a:txBody>
                  <a:tcPr anchor="ctr"/>
                </a:tc>
                <a:extLst>
                  <a:ext uri="{0D108BD9-81ED-4DB2-BD59-A6C34878D82A}">
                    <a16:rowId xmlns:a16="http://schemas.microsoft.com/office/drawing/2014/main" val="2205520975"/>
                  </a:ext>
                </a:extLst>
              </a:tr>
            </a:tbl>
          </a:graphicData>
        </a:graphic>
      </p:graphicFrame>
      <p:graphicFrame>
        <p:nvGraphicFramePr>
          <p:cNvPr id="5" name="Table 4">
            <a:extLst>
              <a:ext uri="{FF2B5EF4-FFF2-40B4-BE49-F238E27FC236}">
                <a16:creationId xmlns:a16="http://schemas.microsoft.com/office/drawing/2014/main" id="{5ECE7A94-E24A-4A89-B757-27F704E17293}"/>
              </a:ext>
            </a:extLst>
          </p:cNvPr>
          <p:cNvGraphicFramePr>
            <a:graphicFrameLocks noGrp="1"/>
          </p:cNvGraphicFramePr>
          <p:nvPr>
            <p:extLst>
              <p:ext uri="{D42A27DB-BD31-4B8C-83A1-F6EECF244321}">
                <p14:modId xmlns:p14="http://schemas.microsoft.com/office/powerpoint/2010/main" val="2581013428"/>
              </p:ext>
            </p:extLst>
          </p:nvPr>
        </p:nvGraphicFramePr>
        <p:xfrm>
          <a:off x="219457" y="5589958"/>
          <a:ext cx="8676248" cy="741680"/>
        </p:xfrm>
        <a:graphic>
          <a:graphicData uri="http://schemas.openxmlformats.org/drawingml/2006/table">
            <a:tbl>
              <a:tblPr firstRow="1" bandRow="1">
                <a:tableStyleId>{5C22544A-7EE6-4342-B048-85BDC9FD1C3A}</a:tableStyleId>
              </a:tblPr>
              <a:tblGrid>
                <a:gridCol w="8676248">
                  <a:extLst>
                    <a:ext uri="{9D8B030D-6E8A-4147-A177-3AD203B41FA5}">
                      <a16:colId xmlns:a16="http://schemas.microsoft.com/office/drawing/2014/main" val="1851100918"/>
                    </a:ext>
                  </a:extLst>
                </a:gridCol>
              </a:tblGrid>
              <a:tr h="370840">
                <a:tc>
                  <a:txBody>
                    <a:bodyPr/>
                    <a:lstStyle/>
                    <a:p>
                      <a:pPr algn="ctr"/>
                      <a:r>
                        <a:rPr lang="az-Latn-AZ" sz="1600" dirty="0"/>
                        <a:t>Telemetrik məlumatların yaddaşa yazılması</a:t>
                      </a:r>
                      <a:endParaRPr lang="en-US" sz="1600" dirty="0"/>
                    </a:p>
                  </a:txBody>
                  <a:tcPr anchor="ctr"/>
                </a:tc>
                <a:extLst>
                  <a:ext uri="{0D108BD9-81ED-4DB2-BD59-A6C34878D82A}">
                    <a16:rowId xmlns:a16="http://schemas.microsoft.com/office/drawing/2014/main" val="281294538"/>
                  </a:ext>
                </a:extLst>
              </a:tr>
              <a:tr h="370840">
                <a:tc>
                  <a:txBody>
                    <a:bodyPr/>
                    <a:lstStyle/>
                    <a:p>
                      <a:pPr algn="l"/>
                      <a:r>
                        <a:rPr lang="az-Latn-AZ" sz="1600" dirty="0">
                          <a:solidFill>
                            <a:srgbClr val="00B050"/>
                          </a:solidFill>
                        </a:rPr>
                        <a:t>Telemetriyanın analizi və saxlanılması baxımından faydalıdır</a:t>
                      </a:r>
                      <a:endParaRPr lang="en-US" sz="1600" dirty="0">
                        <a:solidFill>
                          <a:srgbClr val="00B050"/>
                        </a:solidFill>
                      </a:endParaRPr>
                    </a:p>
                  </a:txBody>
                  <a:tcPr anchor="ctr"/>
                </a:tc>
                <a:extLst>
                  <a:ext uri="{0D108BD9-81ED-4DB2-BD59-A6C34878D82A}">
                    <a16:rowId xmlns:a16="http://schemas.microsoft.com/office/drawing/2014/main" val="3557513833"/>
                  </a:ext>
                </a:extLst>
              </a:tr>
            </a:tbl>
          </a:graphicData>
        </a:graphic>
      </p:graphicFrame>
    </p:spTree>
    <p:extLst>
      <p:ext uri="{BB962C8B-B14F-4D97-AF65-F5344CB8AC3E}">
        <p14:creationId xmlns:p14="http://schemas.microsoft.com/office/powerpoint/2010/main" val="33156569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73"/>
          <p:cNvSpPr txBox="1">
            <a:spLocks/>
          </p:cNvSpPr>
          <p:nvPr/>
        </p:nvSpPr>
        <p:spPr>
          <a:xfrm>
            <a:off x="1638299" y="2514600"/>
            <a:ext cx="5829300" cy="1102517"/>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a:solidFill>
                  <a:srgbClr val="333399"/>
                </a:solidFill>
              </a:rPr>
              <a:t>Testlər və Alınmış Nəticələr</a:t>
            </a:r>
          </a:p>
        </p:txBody>
      </p:sp>
      <p:sp>
        <p:nvSpPr>
          <p:cNvPr id="13" name="Shape 174"/>
          <p:cNvSpPr txBox="1">
            <a:spLocks/>
          </p:cNvSpPr>
          <p:nvPr/>
        </p:nvSpPr>
        <p:spPr>
          <a:xfrm>
            <a:off x="2152650" y="3733789"/>
            <a:ext cx="4800599" cy="971550"/>
          </a:xfrm>
          <a:prstGeom prst="rect">
            <a:avLst/>
          </a:prstGeom>
          <a:noFill/>
          <a:ln>
            <a:noFill/>
          </a:ln>
        </p:spPr>
        <p:txBody>
          <a:bodyPr wrap="square" lIns="68569" tIns="34275" rIns="68569" bIns="34275"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Əsgərov Kamran</a:t>
            </a:r>
            <a:endParaRPr lang="en-US" kern="0" dirty="0">
              <a:solidFill>
                <a:srgbClr val="000000"/>
              </a:solidFil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104</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grpSp>
        <p:nvGrpSpPr>
          <p:cNvPr id="7" name="Group 6">
            <a:extLst>
              <a:ext uri="{FF2B5EF4-FFF2-40B4-BE49-F238E27FC236}">
                <a16:creationId xmlns:a16="http://schemas.microsoft.com/office/drawing/2014/main" id="{B31B52FC-97E9-4DDC-9F0F-6C823CD3A50B}"/>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F0CA1BE8-A772-4391-8160-F9A16DD0B0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FD07ECE2-B7BA-4EBE-8BA6-B36CD9A777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Footer Placeholder 4">
            <a:extLst>
              <a:ext uri="{FF2B5EF4-FFF2-40B4-BE49-F238E27FC236}">
                <a16:creationId xmlns:a16="http://schemas.microsoft.com/office/drawing/2014/main" id="{1C474B23-5AD5-456C-BC1B-1F064E07B9F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spTree>
    <p:extLst>
      <p:ext uri="{BB962C8B-B14F-4D97-AF65-F5344CB8AC3E}">
        <p14:creationId xmlns:p14="http://schemas.microsoft.com/office/powerpoint/2010/main" val="15204072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105</a:t>
            </a:fld>
            <a:endParaRPr lang="en-US"/>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Testlərin həyata keçirilməsi (davamı)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grpSp>
        <p:nvGrpSpPr>
          <p:cNvPr id="9" name="Group 8">
            <a:extLst>
              <a:ext uri="{FF2B5EF4-FFF2-40B4-BE49-F238E27FC236}">
                <a16:creationId xmlns:a16="http://schemas.microsoft.com/office/drawing/2014/main" id="{68223BE8-02A5-4646-ACD2-3944EF8CA9B7}"/>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BDCBD1AD-E783-4104-958F-3A922FD77C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80F5298-50A8-4596-9FD4-F11185DF5E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2" name="Footer Placeholder 4">
            <a:extLst>
              <a:ext uri="{FF2B5EF4-FFF2-40B4-BE49-F238E27FC236}">
                <a16:creationId xmlns:a16="http://schemas.microsoft.com/office/drawing/2014/main" id="{CB155837-6628-409E-89D7-3AE0A25FBAE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aphicFrame>
        <p:nvGraphicFramePr>
          <p:cNvPr id="6" name="Table 5">
            <a:extLst>
              <a:ext uri="{FF2B5EF4-FFF2-40B4-BE49-F238E27FC236}">
                <a16:creationId xmlns:a16="http://schemas.microsoft.com/office/drawing/2014/main" id="{5458EE22-3673-40C2-9768-75BBE67086FE}"/>
              </a:ext>
            </a:extLst>
          </p:cNvPr>
          <p:cNvGraphicFramePr>
            <a:graphicFrameLocks noGrp="1"/>
          </p:cNvGraphicFramePr>
          <p:nvPr>
            <p:extLst>
              <p:ext uri="{D42A27DB-BD31-4B8C-83A1-F6EECF244321}">
                <p14:modId xmlns:p14="http://schemas.microsoft.com/office/powerpoint/2010/main" val="2840243826"/>
              </p:ext>
            </p:extLst>
          </p:nvPr>
        </p:nvGraphicFramePr>
        <p:xfrm>
          <a:off x="239523" y="1205680"/>
          <a:ext cx="8700453" cy="5076248"/>
        </p:xfrm>
        <a:graphic>
          <a:graphicData uri="http://schemas.openxmlformats.org/drawingml/2006/table">
            <a:tbl>
              <a:tblPr firstRow="1" bandRow="1">
                <a:tableStyleId>{5C22544A-7EE6-4342-B048-85BDC9FD1C3A}</a:tableStyleId>
              </a:tblPr>
              <a:tblGrid>
                <a:gridCol w="514794">
                  <a:extLst>
                    <a:ext uri="{9D8B030D-6E8A-4147-A177-3AD203B41FA5}">
                      <a16:colId xmlns:a16="http://schemas.microsoft.com/office/drawing/2014/main" val="2050317030"/>
                    </a:ext>
                  </a:extLst>
                </a:gridCol>
                <a:gridCol w="5742432">
                  <a:extLst>
                    <a:ext uri="{9D8B030D-6E8A-4147-A177-3AD203B41FA5}">
                      <a16:colId xmlns:a16="http://schemas.microsoft.com/office/drawing/2014/main" val="4252342251"/>
                    </a:ext>
                  </a:extLst>
                </a:gridCol>
                <a:gridCol w="1318515">
                  <a:extLst>
                    <a:ext uri="{9D8B030D-6E8A-4147-A177-3AD203B41FA5}">
                      <a16:colId xmlns:a16="http://schemas.microsoft.com/office/drawing/2014/main" val="3775399969"/>
                    </a:ext>
                  </a:extLst>
                </a:gridCol>
                <a:gridCol w="1124712">
                  <a:extLst>
                    <a:ext uri="{9D8B030D-6E8A-4147-A177-3AD203B41FA5}">
                      <a16:colId xmlns:a16="http://schemas.microsoft.com/office/drawing/2014/main" val="3549980255"/>
                    </a:ext>
                  </a:extLst>
                </a:gridCol>
              </a:tblGrid>
              <a:tr h="443674">
                <a:tc>
                  <a:txBody>
                    <a:bodyPr/>
                    <a:lstStyle/>
                    <a:p>
                      <a:pPr algn="ctr"/>
                      <a:r>
                        <a:rPr lang="az-Latn-AZ" sz="1400" dirty="0"/>
                        <a:t>Test</a:t>
                      </a:r>
                      <a:endParaRPr lang="en-US" sz="1400" dirty="0"/>
                    </a:p>
                  </a:txBody>
                  <a:tcPr anchor="ctr"/>
                </a:tc>
                <a:tc>
                  <a:txBody>
                    <a:bodyPr/>
                    <a:lstStyle/>
                    <a:p>
                      <a:pPr algn="ctr"/>
                      <a:r>
                        <a:rPr lang="en-US" sz="1400" dirty="0" err="1"/>
                        <a:t>Testin</a:t>
                      </a:r>
                      <a:r>
                        <a:rPr lang="en-US" sz="1400" dirty="0"/>
                        <a:t> T</a:t>
                      </a:r>
                      <a:r>
                        <a:rPr lang="az-Latn-AZ" sz="1400" dirty="0"/>
                        <a:t>əs</a:t>
                      </a:r>
                      <a:r>
                        <a:rPr lang="en-US" sz="1400" dirty="0" err="1"/>
                        <a:t>viri</a:t>
                      </a:r>
                      <a:endParaRPr lang="en-US" sz="1400" dirty="0"/>
                    </a:p>
                  </a:txBody>
                  <a:tcPr anchor="ctr"/>
                </a:tc>
                <a:tc>
                  <a:txBody>
                    <a:bodyPr/>
                    <a:lstStyle/>
                    <a:p>
                      <a:pPr algn="ctr"/>
                      <a:r>
                        <a:rPr lang="az-Latn-AZ" sz="1400" dirty="0"/>
                        <a:t>Tələb </a:t>
                      </a:r>
                      <a:r>
                        <a:rPr lang="en-US" sz="1400" dirty="0"/>
                        <a:t>ID</a:t>
                      </a:r>
                      <a:r>
                        <a:rPr lang="az-Latn-AZ" sz="1400" dirty="0"/>
                        <a:t>(lər)</a:t>
                      </a:r>
                      <a:endParaRPr lang="en-US" sz="1400" dirty="0"/>
                    </a:p>
                  </a:txBody>
                  <a:tcPr anchor="ctr"/>
                </a:tc>
                <a:tc>
                  <a:txBody>
                    <a:bodyPr/>
                    <a:lstStyle/>
                    <a:p>
                      <a:pPr algn="ctr"/>
                      <a:r>
                        <a:rPr lang="az-Latn-AZ" sz="1400" dirty="0"/>
                        <a:t>Nəticə</a:t>
                      </a:r>
                      <a:endParaRPr lang="en-US" sz="1400" dirty="0"/>
                    </a:p>
                  </a:txBody>
                  <a:tcPr anchor="ctr"/>
                </a:tc>
                <a:extLst>
                  <a:ext uri="{0D108BD9-81ED-4DB2-BD59-A6C34878D82A}">
                    <a16:rowId xmlns:a16="http://schemas.microsoft.com/office/drawing/2014/main" val="4221366837"/>
                  </a:ext>
                </a:extLst>
              </a:tr>
              <a:tr h="2316287">
                <a:tc>
                  <a:txBody>
                    <a:bodyPr/>
                    <a:lstStyle/>
                    <a:p>
                      <a:pPr algn="ctr"/>
                      <a:r>
                        <a:rPr lang="az-Latn-AZ" sz="1400" dirty="0"/>
                        <a:t>1</a:t>
                      </a:r>
                      <a:endParaRPr lang="en-US" sz="1400" dirty="0"/>
                    </a:p>
                  </a:txBody>
                  <a:tcPr anchor="ctr"/>
                </a:tc>
                <a:tc>
                  <a:txBody>
                    <a:bodyPr/>
                    <a:lstStyle/>
                    <a:p>
                      <a:pPr algn="l"/>
                      <a:r>
                        <a:rPr lang="en-US" sz="1200" dirty="0"/>
                        <a:t>Para</a:t>
                      </a:r>
                      <a:r>
                        <a:rPr lang="az-Latn-AZ" sz="1200" dirty="0"/>
                        <a:t>şütün enmə sürəti testləri.</a:t>
                      </a:r>
                    </a:p>
                    <a:p>
                      <a:pPr algn="l"/>
                      <a:r>
                        <a:rPr lang="az-Latn-AZ" sz="1100" dirty="0"/>
                        <a:t>Paraşütün yüksək hündürlükdən buraxılıb enmə zamanı və sürətinin hesablanması.</a:t>
                      </a:r>
                      <a:endParaRPr lang="en-US" sz="1100" dirty="0"/>
                    </a:p>
                  </a:txBody>
                  <a:tcPr marL="137160" marR="137160" marT="137160" marB="137160"/>
                </a:tc>
                <a:tc>
                  <a:txBody>
                    <a:bodyPr/>
                    <a:lstStyle/>
                    <a:p>
                      <a:pPr algn="ctr"/>
                      <a:r>
                        <a:rPr lang="az-Latn-AZ" sz="1400" dirty="0"/>
                        <a:t>1, 21</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5606778"/>
                  </a:ext>
                </a:extLst>
              </a:tr>
              <a:tr h="2316287">
                <a:tc>
                  <a:txBody>
                    <a:bodyPr/>
                    <a:lstStyle/>
                    <a:p>
                      <a:pPr algn="ctr"/>
                      <a:r>
                        <a:rPr lang="az-Latn-AZ" sz="1400" dirty="0"/>
                        <a:t>2</a:t>
                      </a:r>
                      <a:endParaRPr lang="en-US" sz="1400" dirty="0"/>
                    </a:p>
                  </a:txBody>
                  <a:tcPr anchor="ctr"/>
                </a:tc>
                <a:tc>
                  <a:txBody>
                    <a:bodyPr/>
                    <a:lstStyle/>
                    <a:p>
                      <a:pPr algn="l"/>
                      <a:r>
                        <a:rPr lang="az-Latn-AZ" sz="1100" dirty="0"/>
                        <a:t>Kamera modulunun testi. Ölçmə həssaslığı və şekillərin keyfiyyət testi.</a:t>
                      </a:r>
                      <a:endParaRPr lang="en-US" sz="1100" dirty="0"/>
                    </a:p>
                  </a:txBody>
                  <a:tcPr marL="137160" marR="137160" marT="137160" marB="137160"/>
                </a:tc>
                <a:tc>
                  <a:txBody>
                    <a:bodyPr/>
                    <a:lstStyle/>
                    <a:p>
                      <a:pPr algn="ctr"/>
                      <a:r>
                        <a:rPr lang="az-Latn-AZ" sz="1400" dirty="0"/>
                        <a:t>17</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3835510109"/>
                  </a:ext>
                </a:extLst>
              </a:tr>
            </a:tbl>
          </a:graphicData>
        </a:graphic>
      </p:graphicFrame>
      <p:grpSp>
        <p:nvGrpSpPr>
          <p:cNvPr id="13" name="Group 12">
            <a:extLst>
              <a:ext uri="{FF2B5EF4-FFF2-40B4-BE49-F238E27FC236}">
                <a16:creationId xmlns:a16="http://schemas.microsoft.com/office/drawing/2014/main" id="{D7BB78EE-14CD-4AA9-B298-5A41FE14845A}"/>
              </a:ext>
            </a:extLst>
          </p:cNvPr>
          <p:cNvGrpSpPr/>
          <p:nvPr/>
        </p:nvGrpSpPr>
        <p:grpSpPr>
          <a:xfrm>
            <a:off x="850194" y="2382506"/>
            <a:ext cx="1301096" cy="1521982"/>
            <a:chOff x="228700" y="3852616"/>
            <a:chExt cx="2023372" cy="2451678"/>
          </a:xfrm>
        </p:grpSpPr>
        <p:pic>
          <p:nvPicPr>
            <p:cNvPr id="14" name="Picture 13">
              <a:extLst>
                <a:ext uri="{FF2B5EF4-FFF2-40B4-BE49-F238E27FC236}">
                  <a16:creationId xmlns:a16="http://schemas.microsoft.com/office/drawing/2014/main" id="{E9E51260-D67D-44D5-B114-2E7BC0F4EF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700" y="3852616"/>
              <a:ext cx="2023372" cy="2451678"/>
            </a:xfrm>
            <a:prstGeom prst="rect">
              <a:avLst/>
            </a:prstGeom>
          </p:spPr>
        </p:pic>
        <p:sp>
          <p:nvSpPr>
            <p:cNvPr id="16" name="Oval 15">
              <a:extLst>
                <a:ext uri="{FF2B5EF4-FFF2-40B4-BE49-F238E27FC236}">
                  <a16:creationId xmlns:a16="http://schemas.microsoft.com/office/drawing/2014/main" id="{6290A62F-B424-4F36-BBBE-6F985D35151C}"/>
                </a:ext>
              </a:extLst>
            </p:cNvPr>
            <p:cNvSpPr/>
            <p:nvPr/>
          </p:nvSpPr>
          <p:spPr>
            <a:xfrm>
              <a:off x="658368" y="3904488"/>
              <a:ext cx="365760" cy="390612"/>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7CD9005-1FB2-423D-8153-79696E968D48}"/>
              </a:ext>
            </a:extLst>
          </p:cNvPr>
          <p:cNvGrpSpPr/>
          <p:nvPr/>
        </p:nvGrpSpPr>
        <p:grpSpPr>
          <a:xfrm>
            <a:off x="2253278" y="2379183"/>
            <a:ext cx="1301096" cy="1521982"/>
            <a:chOff x="2487168" y="3852616"/>
            <a:chExt cx="2023372" cy="2451678"/>
          </a:xfrm>
        </p:grpSpPr>
        <p:pic>
          <p:nvPicPr>
            <p:cNvPr id="18" name="Picture 17">
              <a:extLst>
                <a:ext uri="{FF2B5EF4-FFF2-40B4-BE49-F238E27FC236}">
                  <a16:creationId xmlns:a16="http://schemas.microsoft.com/office/drawing/2014/main" id="{2864D7CC-EB53-4B88-BC70-14A3D2401F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87168" y="3852616"/>
              <a:ext cx="2023372" cy="2451678"/>
            </a:xfrm>
            <a:prstGeom prst="rect">
              <a:avLst/>
            </a:prstGeom>
          </p:spPr>
        </p:pic>
        <p:sp>
          <p:nvSpPr>
            <p:cNvPr id="19" name="Oval 18">
              <a:extLst>
                <a:ext uri="{FF2B5EF4-FFF2-40B4-BE49-F238E27FC236}">
                  <a16:creationId xmlns:a16="http://schemas.microsoft.com/office/drawing/2014/main" id="{F881BE8F-32D9-44E6-AAF7-734122DFF084}"/>
                </a:ext>
              </a:extLst>
            </p:cNvPr>
            <p:cNvSpPr/>
            <p:nvPr/>
          </p:nvSpPr>
          <p:spPr>
            <a:xfrm>
              <a:off x="2949034" y="4116108"/>
              <a:ext cx="342806" cy="43096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00A5F0EA-540F-467F-B623-8EAEC7CFB4CC}"/>
              </a:ext>
            </a:extLst>
          </p:cNvPr>
          <p:cNvGrpSpPr/>
          <p:nvPr/>
        </p:nvGrpSpPr>
        <p:grpSpPr>
          <a:xfrm>
            <a:off x="3656362" y="2370917"/>
            <a:ext cx="1304456" cy="1527822"/>
            <a:chOff x="4692243" y="3847912"/>
            <a:chExt cx="2028597" cy="2461085"/>
          </a:xfrm>
        </p:grpSpPr>
        <p:pic>
          <p:nvPicPr>
            <p:cNvPr id="21" name="Picture 20">
              <a:extLst>
                <a:ext uri="{FF2B5EF4-FFF2-40B4-BE49-F238E27FC236}">
                  <a16:creationId xmlns:a16="http://schemas.microsoft.com/office/drawing/2014/main" id="{AE94DAE4-1453-42EC-B6DB-C6C4168557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92243" y="3847912"/>
              <a:ext cx="2028597" cy="2461085"/>
            </a:xfrm>
            <a:prstGeom prst="rect">
              <a:avLst/>
            </a:prstGeom>
          </p:spPr>
        </p:pic>
        <p:sp>
          <p:nvSpPr>
            <p:cNvPr id="22" name="Oval 21">
              <a:extLst>
                <a:ext uri="{FF2B5EF4-FFF2-40B4-BE49-F238E27FC236}">
                  <a16:creationId xmlns:a16="http://schemas.microsoft.com/office/drawing/2014/main" id="{FF3A24AA-E27C-403C-A790-BFC268705FDC}"/>
                </a:ext>
              </a:extLst>
            </p:cNvPr>
            <p:cNvSpPr/>
            <p:nvPr/>
          </p:nvSpPr>
          <p:spPr>
            <a:xfrm>
              <a:off x="5340096" y="4547076"/>
              <a:ext cx="331365" cy="41811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318EDD7-837B-4F45-A619-45508F766F06}"/>
              </a:ext>
            </a:extLst>
          </p:cNvPr>
          <p:cNvGrpSpPr/>
          <p:nvPr/>
        </p:nvGrpSpPr>
        <p:grpSpPr>
          <a:xfrm>
            <a:off x="5059446" y="2359328"/>
            <a:ext cx="1301096" cy="1539411"/>
            <a:chOff x="6890161" y="3838647"/>
            <a:chExt cx="2023372" cy="2479753"/>
          </a:xfrm>
        </p:grpSpPr>
        <p:pic>
          <p:nvPicPr>
            <p:cNvPr id="24" name="Picture 23">
              <a:extLst>
                <a:ext uri="{FF2B5EF4-FFF2-40B4-BE49-F238E27FC236}">
                  <a16:creationId xmlns:a16="http://schemas.microsoft.com/office/drawing/2014/main" id="{33A69E16-4C5A-458C-B1AF-62559E3260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0161" y="3838647"/>
              <a:ext cx="2023372" cy="2479753"/>
            </a:xfrm>
            <a:prstGeom prst="rect">
              <a:avLst/>
            </a:prstGeom>
          </p:spPr>
        </p:pic>
        <p:sp>
          <p:nvSpPr>
            <p:cNvPr id="25" name="Oval 24">
              <a:extLst>
                <a:ext uri="{FF2B5EF4-FFF2-40B4-BE49-F238E27FC236}">
                  <a16:creationId xmlns:a16="http://schemas.microsoft.com/office/drawing/2014/main" id="{8029611F-99BF-43C5-B17D-3B566C8E6CFF}"/>
                </a:ext>
              </a:extLst>
            </p:cNvPr>
            <p:cNvSpPr/>
            <p:nvPr/>
          </p:nvSpPr>
          <p:spPr>
            <a:xfrm>
              <a:off x="8001000" y="5111496"/>
              <a:ext cx="484632" cy="73152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pic>
        <p:nvPicPr>
          <p:cNvPr id="26" name="Picture 25" descr="A black camera lens&#10;&#10;Description generated with high confidence">
            <a:extLst>
              <a:ext uri="{FF2B5EF4-FFF2-40B4-BE49-F238E27FC236}">
                <a16:creationId xmlns:a16="http://schemas.microsoft.com/office/drawing/2014/main" id="{6002DCCA-51B4-44F5-83D4-2B877973FE1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267" t="15797" r="4133" b="14800"/>
          <a:stretch/>
        </p:blipFill>
        <p:spPr>
          <a:xfrm>
            <a:off x="850194" y="4826331"/>
            <a:ext cx="1162292" cy="900304"/>
          </a:xfrm>
          <a:prstGeom prst="rect">
            <a:avLst/>
          </a:prstGeom>
        </p:spPr>
      </p:pic>
      <p:pic>
        <p:nvPicPr>
          <p:cNvPr id="27" name="Picture 26">
            <a:extLst>
              <a:ext uri="{FF2B5EF4-FFF2-40B4-BE49-F238E27FC236}">
                <a16:creationId xmlns:a16="http://schemas.microsoft.com/office/drawing/2014/main" id="{1033DDA9-025C-4DF2-9676-61ACC85EA54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5999" b="6836"/>
          <a:stretch/>
        </p:blipFill>
        <p:spPr>
          <a:xfrm>
            <a:off x="3334153" y="4434188"/>
            <a:ext cx="1477600" cy="823741"/>
          </a:xfrm>
          <a:prstGeom prst="rect">
            <a:avLst/>
          </a:prstGeom>
        </p:spPr>
      </p:pic>
      <p:pic>
        <p:nvPicPr>
          <p:cNvPr id="28" name="Picture 27" descr="A view of a city&#10;&#10;Description generated with very high confidence">
            <a:extLst>
              <a:ext uri="{FF2B5EF4-FFF2-40B4-BE49-F238E27FC236}">
                <a16:creationId xmlns:a16="http://schemas.microsoft.com/office/drawing/2014/main" id="{077CD916-612B-4A28-A72F-ACC9F8A96DA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4421" b="6751"/>
          <a:stretch/>
        </p:blipFill>
        <p:spPr>
          <a:xfrm>
            <a:off x="4882942" y="4441642"/>
            <a:ext cx="1477600" cy="823741"/>
          </a:xfrm>
          <a:prstGeom prst="rect">
            <a:avLst/>
          </a:prstGeom>
        </p:spPr>
      </p:pic>
      <p:pic>
        <p:nvPicPr>
          <p:cNvPr id="29" name="Picture 28" descr="A sandy beach next to a body of water&#10;&#10;Description generated with very high confidence">
            <a:extLst>
              <a:ext uri="{FF2B5EF4-FFF2-40B4-BE49-F238E27FC236}">
                <a16:creationId xmlns:a16="http://schemas.microsoft.com/office/drawing/2014/main" id="{593612BD-86F9-42B2-8387-1FC9900DF72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9600" b="8756"/>
          <a:stretch/>
        </p:blipFill>
        <p:spPr>
          <a:xfrm>
            <a:off x="3334154" y="5359733"/>
            <a:ext cx="1477599" cy="829245"/>
          </a:xfrm>
          <a:prstGeom prst="rect">
            <a:avLst/>
          </a:prstGeom>
        </p:spPr>
      </p:pic>
      <p:sp>
        <p:nvSpPr>
          <p:cNvPr id="30" name="Arrow: Right 29">
            <a:extLst>
              <a:ext uri="{FF2B5EF4-FFF2-40B4-BE49-F238E27FC236}">
                <a16:creationId xmlns:a16="http://schemas.microsoft.com/office/drawing/2014/main" id="{6862207B-8D41-41DB-A5CC-63FAD725DA14}"/>
              </a:ext>
            </a:extLst>
          </p:cNvPr>
          <p:cNvSpPr/>
          <p:nvPr/>
        </p:nvSpPr>
        <p:spPr>
          <a:xfrm>
            <a:off x="2369016" y="5089415"/>
            <a:ext cx="672475" cy="388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view of a large crowd of people&#10;&#10;Description generated with very high confidence">
            <a:extLst>
              <a:ext uri="{FF2B5EF4-FFF2-40B4-BE49-F238E27FC236}">
                <a16:creationId xmlns:a16="http://schemas.microsoft.com/office/drawing/2014/main" id="{4B52ADA5-A524-4934-80DB-1CFE1108B1F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466" r="11984" b="6877"/>
          <a:stretch/>
        </p:blipFill>
        <p:spPr>
          <a:xfrm>
            <a:off x="4869132" y="5357538"/>
            <a:ext cx="1491410" cy="831440"/>
          </a:xfrm>
          <a:prstGeom prst="rect">
            <a:avLst/>
          </a:prstGeom>
        </p:spPr>
      </p:pic>
    </p:spTree>
    <p:extLst>
      <p:ext uri="{BB962C8B-B14F-4D97-AF65-F5344CB8AC3E}">
        <p14:creationId xmlns:p14="http://schemas.microsoft.com/office/powerpoint/2010/main" val="17169900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106</a:t>
            </a:fld>
            <a:endParaRPr lang="en-US"/>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Testlərin həyata keçirilməsi (davamı)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grpSp>
        <p:nvGrpSpPr>
          <p:cNvPr id="9" name="Group 8">
            <a:extLst>
              <a:ext uri="{FF2B5EF4-FFF2-40B4-BE49-F238E27FC236}">
                <a16:creationId xmlns:a16="http://schemas.microsoft.com/office/drawing/2014/main" id="{68223BE8-02A5-4646-ACD2-3944EF8CA9B7}"/>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BDCBD1AD-E783-4104-958F-3A922FD77C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80F5298-50A8-4596-9FD4-F11185DF5E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2" name="Footer Placeholder 4">
            <a:extLst>
              <a:ext uri="{FF2B5EF4-FFF2-40B4-BE49-F238E27FC236}">
                <a16:creationId xmlns:a16="http://schemas.microsoft.com/office/drawing/2014/main" id="{CB155837-6628-409E-89D7-3AE0A25FBAE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aphicFrame>
        <p:nvGraphicFramePr>
          <p:cNvPr id="6" name="Table 5">
            <a:extLst>
              <a:ext uri="{FF2B5EF4-FFF2-40B4-BE49-F238E27FC236}">
                <a16:creationId xmlns:a16="http://schemas.microsoft.com/office/drawing/2014/main" id="{5458EE22-3673-40C2-9768-75BBE67086FE}"/>
              </a:ext>
            </a:extLst>
          </p:cNvPr>
          <p:cNvGraphicFramePr>
            <a:graphicFrameLocks noGrp="1"/>
          </p:cNvGraphicFramePr>
          <p:nvPr>
            <p:extLst>
              <p:ext uri="{D42A27DB-BD31-4B8C-83A1-F6EECF244321}">
                <p14:modId xmlns:p14="http://schemas.microsoft.com/office/powerpoint/2010/main" val="523620892"/>
              </p:ext>
            </p:extLst>
          </p:nvPr>
        </p:nvGraphicFramePr>
        <p:xfrm>
          <a:off x="239523" y="1205680"/>
          <a:ext cx="8700453" cy="5076248"/>
        </p:xfrm>
        <a:graphic>
          <a:graphicData uri="http://schemas.openxmlformats.org/drawingml/2006/table">
            <a:tbl>
              <a:tblPr firstRow="1" bandRow="1">
                <a:tableStyleId>{5C22544A-7EE6-4342-B048-85BDC9FD1C3A}</a:tableStyleId>
              </a:tblPr>
              <a:tblGrid>
                <a:gridCol w="514794">
                  <a:extLst>
                    <a:ext uri="{9D8B030D-6E8A-4147-A177-3AD203B41FA5}">
                      <a16:colId xmlns:a16="http://schemas.microsoft.com/office/drawing/2014/main" val="2050317030"/>
                    </a:ext>
                  </a:extLst>
                </a:gridCol>
                <a:gridCol w="5742432">
                  <a:extLst>
                    <a:ext uri="{9D8B030D-6E8A-4147-A177-3AD203B41FA5}">
                      <a16:colId xmlns:a16="http://schemas.microsoft.com/office/drawing/2014/main" val="4252342251"/>
                    </a:ext>
                  </a:extLst>
                </a:gridCol>
                <a:gridCol w="1318515">
                  <a:extLst>
                    <a:ext uri="{9D8B030D-6E8A-4147-A177-3AD203B41FA5}">
                      <a16:colId xmlns:a16="http://schemas.microsoft.com/office/drawing/2014/main" val="3775399969"/>
                    </a:ext>
                  </a:extLst>
                </a:gridCol>
                <a:gridCol w="1124712">
                  <a:extLst>
                    <a:ext uri="{9D8B030D-6E8A-4147-A177-3AD203B41FA5}">
                      <a16:colId xmlns:a16="http://schemas.microsoft.com/office/drawing/2014/main" val="3549980255"/>
                    </a:ext>
                  </a:extLst>
                </a:gridCol>
              </a:tblGrid>
              <a:tr h="443674">
                <a:tc>
                  <a:txBody>
                    <a:bodyPr/>
                    <a:lstStyle/>
                    <a:p>
                      <a:pPr algn="ctr"/>
                      <a:r>
                        <a:rPr lang="az-Latn-AZ" sz="1400" dirty="0"/>
                        <a:t>Test</a:t>
                      </a:r>
                      <a:endParaRPr lang="en-US" sz="1400" dirty="0"/>
                    </a:p>
                  </a:txBody>
                  <a:tcPr anchor="ctr"/>
                </a:tc>
                <a:tc>
                  <a:txBody>
                    <a:bodyPr/>
                    <a:lstStyle/>
                    <a:p>
                      <a:pPr algn="ctr"/>
                      <a:r>
                        <a:rPr lang="en-US" sz="1400" dirty="0" err="1"/>
                        <a:t>Testin</a:t>
                      </a:r>
                      <a:r>
                        <a:rPr lang="en-US" sz="1400" dirty="0"/>
                        <a:t> T</a:t>
                      </a:r>
                      <a:r>
                        <a:rPr lang="az-Latn-AZ" sz="1400" dirty="0"/>
                        <a:t>əs</a:t>
                      </a:r>
                      <a:r>
                        <a:rPr lang="en-US" sz="1400" dirty="0" err="1"/>
                        <a:t>viri</a:t>
                      </a:r>
                      <a:endParaRPr lang="en-US" sz="1400" dirty="0"/>
                    </a:p>
                  </a:txBody>
                  <a:tcPr anchor="ctr"/>
                </a:tc>
                <a:tc>
                  <a:txBody>
                    <a:bodyPr/>
                    <a:lstStyle/>
                    <a:p>
                      <a:pPr algn="ctr"/>
                      <a:r>
                        <a:rPr lang="az-Latn-AZ" sz="1400" dirty="0"/>
                        <a:t>Tələb </a:t>
                      </a:r>
                      <a:r>
                        <a:rPr lang="en-US" sz="1400" dirty="0"/>
                        <a:t>ID</a:t>
                      </a:r>
                      <a:r>
                        <a:rPr lang="az-Latn-AZ" sz="1400" dirty="0"/>
                        <a:t>(lər)</a:t>
                      </a:r>
                      <a:endParaRPr lang="en-US" sz="1400" dirty="0"/>
                    </a:p>
                  </a:txBody>
                  <a:tcPr anchor="ctr"/>
                </a:tc>
                <a:tc>
                  <a:txBody>
                    <a:bodyPr/>
                    <a:lstStyle/>
                    <a:p>
                      <a:pPr algn="ctr"/>
                      <a:r>
                        <a:rPr lang="az-Latn-AZ" sz="1400" dirty="0"/>
                        <a:t>Nəticə</a:t>
                      </a:r>
                      <a:endParaRPr lang="en-US" sz="1400" dirty="0"/>
                    </a:p>
                  </a:txBody>
                  <a:tcPr anchor="ctr"/>
                </a:tc>
                <a:extLst>
                  <a:ext uri="{0D108BD9-81ED-4DB2-BD59-A6C34878D82A}">
                    <a16:rowId xmlns:a16="http://schemas.microsoft.com/office/drawing/2014/main" val="4221366837"/>
                  </a:ext>
                </a:extLst>
              </a:tr>
              <a:tr h="2316287">
                <a:tc>
                  <a:txBody>
                    <a:bodyPr/>
                    <a:lstStyle/>
                    <a:p>
                      <a:pPr algn="ctr"/>
                      <a:r>
                        <a:rPr lang="az-Latn-AZ" sz="1400" dirty="0"/>
                        <a:t>3</a:t>
                      </a:r>
                      <a:endParaRPr lang="en-US" sz="1400" dirty="0"/>
                    </a:p>
                  </a:txBody>
                  <a:tcPr anchor="ctr"/>
                </a:tc>
                <a:tc>
                  <a:txBody>
                    <a:bodyPr/>
                    <a:lstStyle/>
                    <a:p>
                      <a:pPr algn="l"/>
                      <a:r>
                        <a:rPr lang="az-Latn-AZ" sz="1100" dirty="0"/>
                        <a:t>Xbee radiomudulların qısa məsafəli ötürmə testi.</a:t>
                      </a:r>
                    </a:p>
                    <a:p>
                      <a:pPr algn="l"/>
                      <a:r>
                        <a:rPr lang="az-Latn-AZ" sz="1100" dirty="0"/>
                        <a:t>Hər iki Xbee – də </a:t>
                      </a:r>
                      <a:r>
                        <a:rPr lang="en-US" sz="1100" dirty="0"/>
                        <a:t>whip antenna </a:t>
                      </a:r>
                      <a:r>
                        <a:rPr lang="az-Latn-AZ" sz="1100" dirty="0"/>
                        <a:t>ilə testlər.</a:t>
                      </a:r>
                      <a:endParaRPr lang="en-US" sz="1100" dirty="0"/>
                    </a:p>
                    <a:p>
                      <a:pPr algn="l"/>
                      <a:endParaRPr lang="en-US" sz="1100" dirty="0"/>
                    </a:p>
                  </a:txBody>
                  <a:tcPr marL="137160" marR="137160" marT="137160" marB="1371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7, 8, 9, 10, 11</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5606778"/>
                  </a:ext>
                </a:extLst>
              </a:tr>
              <a:tr h="2316287">
                <a:tc>
                  <a:txBody>
                    <a:bodyPr/>
                    <a:lstStyle/>
                    <a:p>
                      <a:pPr algn="ctr"/>
                      <a:r>
                        <a:rPr lang="az-Latn-AZ" sz="1400" dirty="0"/>
                        <a:t>4</a:t>
                      </a:r>
                      <a:endParaRPr lang="en-US" sz="1400" dirty="0"/>
                    </a:p>
                  </a:txBody>
                  <a:tcPr anchor="ctr"/>
                </a:tc>
                <a:tc>
                  <a:txBody>
                    <a:bodyPr/>
                    <a:lstStyle/>
                    <a:p>
                      <a:pPr algn="l"/>
                      <a:r>
                        <a:rPr lang="az-Latn-AZ" sz="1100" dirty="0"/>
                        <a:t>BME</a:t>
                      </a:r>
                      <a:r>
                        <a:rPr lang="en-US" sz="1100" dirty="0"/>
                        <a:t>/BMP280 </a:t>
                      </a:r>
                      <a:r>
                        <a:rPr lang="en-US" sz="1100" dirty="0" err="1"/>
                        <a:t>sen</a:t>
                      </a:r>
                      <a:r>
                        <a:rPr lang="az-Latn-AZ" sz="1100" dirty="0"/>
                        <a:t>sorunun testi.</a:t>
                      </a:r>
                      <a:endParaRPr lang="en-US" sz="1100" dirty="0"/>
                    </a:p>
                  </a:txBody>
                  <a:tcPr marL="137160" marR="137160" marT="137160" marB="137160"/>
                </a:tc>
                <a:tc>
                  <a:txBody>
                    <a:bodyPr/>
                    <a:lstStyle/>
                    <a:p>
                      <a:pPr algn="ctr"/>
                      <a:r>
                        <a:rPr lang="az-Latn-AZ" sz="1400" dirty="0"/>
                        <a:t>13, 22</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3835510109"/>
                  </a:ext>
                </a:extLst>
              </a:tr>
            </a:tbl>
          </a:graphicData>
        </a:graphic>
      </p:graphicFrame>
      <p:pic>
        <p:nvPicPr>
          <p:cNvPr id="32" name="Picture 3">
            <a:extLst>
              <a:ext uri="{FF2B5EF4-FFF2-40B4-BE49-F238E27FC236}">
                <a16:creationId xmlns:a16="http://schemas.microsoft.com/office/drawing/2014/main" id="{B821A9C2-E52B-494A-9E2D-F1C1F703B0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61" t="2338" r="12631" b="7621"/>
          <a:stretch/>
        </p:blipFill>
        <p:spPr bwMode="auto">
          <a:xfrm>
            <a:off x="787250" y="2397466"/>
            <a:ext cx="1016500" cy="1287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9446CA37-4F1C-4382-BF61-7F1B6B6AFBD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230" t="12133" r="20625" b="13847"/>
          <a:stretch/>
        </p:blipFill>
        <p:spPr>
          <a:xfrm>
            <a:off x="2293656" y="2397466"/>
            <a:ext cx="1107912" cy="1287566"/>
          </a:xfrm>
          <a:prstGeom prst="rect">
            <a:avLst/>
          </a:prstGeom>
        </p:spPr>
      </p:pic>
      <p:pic>
        <p:nvPicPr>
          <p:cNvPr id="8" name="Picture 7" descr="A screenshot of a social media post&#10;&#10;Description generated with very high confidence">
            <a:extLst>
              <a:ext uri="{FF2B5EF4-FFF2-40B4-BE49-F238E27FC236}">
                <a16:creationId xmlns:a16="http://schemas.microsoft.com/office/drawing/2014/main" id="{3D3C5B8A-38F2-4C12-A1DE-7F30D253C0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74720" y="2381188"/>
            <a:ext cx="2967894" cy="1383206"/>
          </a:xfrm>
          <a:prstGeom prst="rect">
            <a:avLst/>
          </a:prstGeom>
        </p:spPr>
      </p:pic>
      <p:sp>
        <p:nvSpPr>
          <p:cNvPr id="33" name="Arrow: Left-Right 32">
            <a:extLst>
              <a:ext uri="{FF2B5EF4-FFF2-40B4-BE49-F238E27FC236}">
                <a16:creationId xmlns:a16="http://schemas.microsoft.com/office/drawing/2014/main" id="{056B22E4-FD09-4600-8AF6-BE35012BAD27}"/>
              </a:ext>
            </a:extLst>
          </p:cNvPr>
          <p:cNvSpPr/>
          <p:nvPr/>
        </p:nvSpPr>
        <p:spPr>
          <a:xfrm>
            <a:off x="1881007" y="2931521"/>
            <a:ext cx="359349" cy="2194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C9D17CC-08CB-4863-B731-85A9727430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5262" b="21939"/>
          <a:stretch/>
        </p:blipFill>
        <p:spPr>
          <a:xfrm>
            <a:off x="828977" y="4843461"/>
            <a:ext cx="1161803" cy="972816"/>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EDA36CB5-ED84-467F-B120-32AC53834D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14197" y="4161869"/>
            <a:ext cx="1460315" cy="931280"/>
          </a:xfrm>
          <a:prstGeom prst="rect">
            <a:avLst/>
          </a:prstGeom>
        </p:spPr>
      </p:pic>
      <p:pic>
        <p:nvPicPr>
          <p:cNvPr id="36" name="Picture 35" descr="A screenshot of a cell phone&#10;&#10;Description generated with very high confidence">
            <a:extLst>
              <a:ext uri="{FF2B5EF4-FFF2-40B4-BE49-F238E27FC236}">
                <a16:creationId xmlns:a16="http://schemas.microsoft.com/office/drawing/2014/main" id="{924BD456-BC73-4EEA-AFDD-578A196B3D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1438" y="5183350"/>
            <a:ext cx="1499738" cy="936202"/>
          </a:xfrm>
          <a:prstGeom prst="rect">
            <a:avLst/>
          </a:prstGeom>
        </p:spPr>
      </p:pic>
      <p:pic>
        <p:nvPicPr>
          <p:cNvPr id="37" name="Picture 36" descr="A screenshot of a cell phone&#10;&#10;Description generated with very high confidence">
            <a:extLst>
              <a:ext uri="{FF2B5EF4-FFF2-40B4-BE49-F238E27FC236}">
                <a16:creationId xmlns:a16="http://schemas.microsoft.com/office/drawing/2014/main" id="{A3A60AC2-0EC5-492D-B9BA-A407212FB8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89204" y="5183351"/>
            <a:ext cx="1476978" cy="936202"/>
          </a:xfrm>
          <a:prstGeom prst="rect">
            <a:avLst/>
          </a:prstGeom>
        </p:spPr>
      </p:pic>
      <p:sp>
        <p:nvSpPr>
          <p:cNvPr id="38" name="Arrow: Right 37">
            <a:extLst>
              <a:ext uri="{FF2B5EF4-FFF2-40B4-BE49-F238E27FC236}">
                <a16:creationId xmlns:a16="http://schemas.microsoft.com/office/drawing/2014/main" id="{03038949-BCF1-440C-90C9-EDD001A9ADCC}"/>
              </a:ext>
            </a:extLst>
          </p:cNvPr>
          <p:cNvSpPr/>
          <p:nvPr/>
        </p:nvSpPr>
        <p:spPr>
          <a:xfrm>
            <a:off x="2206600" y="5130236"/>
            <a:ext cx="641012" cy="396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A screenshot of a cell phone&#10;&#10;Description generated with very high confidence">
            <a:extLst>
              <a:ext uri="{FF2B5EF4-FFF2-40B4-BE49-F238E27FC236}">
                <a16:creationId xmlns:a16="http://schemas.microsoft.com/office/drawing/2014/main" id="{9863B826-796A-43CC-ABC3-F732C67FF6C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89204" y="4169320"/>
            <a:ext cx="1476978" cy="936202"/>
          </a:xfrm>
          <a:prstGeom prst="rect">
            <a:avLst/>
          </a:prstGeom>
        </p:spPr>
      </p:pic>
    </p:spTree>
    <p:extLst>
      <p:ext uri="{BB962C8B-B14F-4D97-AF65-F5344CB8AC3E}">
        <p14:creationId xmlns:p14="http://schemas.microsoft.com/office/powerpoint/2010/main" val="2936263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107</a:t>
            </a:fld>
            <a:endParaRPr lang="en-US"/>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Testlərin həyata keçirilməsi (davamı)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grpSp>
        <p:nvGrpSpPr>
          <p:cNvPr id="9" name="Group 8">
            <a:extLst>
              <a:ext uri="{FF2B5EF4-FFF2-40B4-BE49-F238E27FC236}">
                <a16:creationId xmlns:a16="http://schemas.microsoft.com/office/drawing/2014/main" id="{68223BE8-02A5-4646-ACD2-3944EF8CA9B7}"/>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BDCBD1AD-E783-4104-958F-3A922FD77C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80F5298-50A8-4596-9FD4-F11185DF5E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2" name="Footer Placeholder 4">
            <a:extLst>
              <a:ext uri="{FF2B5EF4-FFF2-40B4-BE49-F238E27FC236}">
                <a16:creationId xmlns:a16="http://schemas.microsoft.com/office/drawing/2014/main" id="{CB155837-6628-409E-89D7-3AE0A25FBAE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aphicFrame>
        <p:nvGraphicFramePr>
          <p:cNvPr id="6" name="Table 5">
            <a:extLst>
              <a:ext uri="{FF2B5EF4-FFF2-40B4-BE49-F238E27FC236}">
                <a16:creationId xmlns:a16="http://schemas.microsoft.com/office/drawing/2014/main" id="{5458EE22-3673-40C2-9768-75BBE67086FE}"/>
              </a:ext>
            </a:extLst>
          </p:cNvPr>
          <p:cNvGraphicFramePr>
            <a:graphicFrameLocks noGrp="1"/>
          </p:cNvGraphicFramePr>
          <p:nvPr>
            <p:extLst>
              <p:ext uri="{D42A27DB-BD31-4B8C-83A1-F6EECF244321}">
                <p14:modId xmlns:p14="http://schemas.microsoft.com/office/powerpoint/2010/main" val="4255336073"/>
              </p:ext>
            </p:extLst>
          </p:nvPr>
        </p:nvGraphicFramePr>
        <p:xfrm>
          <a:off x="239523" y="1205680"/>
          <a:ext cx="8700453" cy="5076248"/>
        </p:xfrm>
        <a:graphic>
          <a:graphicData uri="http://schemas.openxmlformats.org/drawingml/2006/table">
            <a:tbl>
              <a:tblPr firstRow="1" bandRow="1">
                <a:tableStyleId>{5C22544A-7EE6-4342-B048-85BDC9FD1C3A}</a:tableStyleId>
              </a:tblPr>
              <a:tblGrid>
                <a:gridCol w="514794">
                  <a:extLst>
                    <a:ext uri="{9D8B030D-6E8A-4147-A177-3AD203B41FA5}">
                      <a16:colId xmlns:a16="http://schemas.microsoft.com/office/drawing/2014/main" val="2050317030"/>
                    </a:ext>
                  </a:extLst>
                </a:gridCol>
                <a:gridCol w="6012243">
                  <a:extLst>
                    <a:ext uri="{9D8B030D-6E8A-4147-A177-3AD203B41FA5}">
                      <a16:colId xmlns:a16="http://schemas.microsoft.com/office/drawing/2014/main" val="4252342251"/>
                    </a:ext>
                  </a:extLst>
                </a:gridCol>
                <a:gridCol w="1048704">
                  <a:extLst>
                    <a:ext uri="{9D8B030D-6E8A-4147-A177-3AD203B41FA5}">
                      <a16:colId xmlns:a16="http://schemas.microsoft.com/office/drawing/2014/main" val="3775399969"/>
                    </a:ext>
                  </a:extLst>
                </a:gridCol>
                <a:gridCol w="1124712">
                  <a:extLst>
                    <a:ext uri="{9D8B030D-6E8A-4147-A177-3AD203B41FA5}">
                      <a16:colId xmlns:a16="http://schemas.microsoft.com/office/drawing/2014/main" val="3549980255"/>
                    </a:ext>
                  </a:extLst>
                </a:gridCol>
              </a:tblGrid>
              <a:tr h="371050">
                <a:tc>
                  <a:txBody>
                    <a:bodyPr/>
                    <a:lstStyle/>
                    <a:p>
                      <a:pPr algn="ctr"/>
                      <a:r>
                        <a:rPr lang="az-Latn-AZ" sz="1400" dirty="0"/>
                        <a:t>Test</a:t>
                      </a:r>
                      <a:endParaRPr lang="en-US" sz="1400" dirty="0"/>
                    </a:p>
                  </a:txBody>
                  <a:tcPr anchor="ctr"/>
                </a:tc>
                <a:tc>
                  <a:txBody>
                    <a:bodyPr/>
                    <a:lstStyle/>
                    <a:p>
                      <a:pPr algn="ctr"/>
                      <a:r>
                        <a:rPr lang="en-US" sz="1400" dirty="0" err="1"/>
                        <a:t>Testin</a:t>
                      </a:r>
                      <a:r>
                        <a:rPr lang="en-US" sz="1400" dirty="0"/>
                        <a:t> T</a:t>
                      </a:r>
                      <a:r>
                        <a:rPr lang="az-Latn-AZ" sz="1400" dirty="0"/>
                        <a:t>əs</a:t>
                      </a:r>
                      <a:r>
                        <a:rPr lang="en-US" sz="1400" dirty="0" err="1"/>
                        <a:t>viri</a:t>
                      </a:r>
                      <a:endParaRPr lang="en-US" sz="1400" dirty="0"/>
                    </a:p>
                  </a:txBody>
                  <a:tcPr anchor="ctr"/>
                </a:tc>
                <a:tc>
                  <a:txBody>
                    <a:bodyPr/>
                    <a:lstStyle/>
                    <a:p>
                      <a:pPr algn="ctr"/>
                      <a:r>
                        <a:rPr lang="az-Latn-AZ" sz="1200" dirty="0"/>
                        <a:t>Tələb </a:t>
                      </a:r>
                      <a:r>
                        <a:rPr lang="en-US" sz="1200" dirty="0"/>
                        <a:t>ID</a:t>
                      </a:r>
                      <a:r>
                        <a:rPr lang="az-Latn-AZ" sz="1200" dirty="0"/>
                        <a:t>(lər)</a:t>
                      </a:r>
                      <a:endParaRPr lang="en-US" sz="1200" dirty="0"/>
                    </a:p>
                  </a:txBody>
                  <a:tcPr anchor="ctr"/>
                </a:tc>
                <a:tc>
                  <a:txBody>
                    <a:bodyPr/>
                    <a:lstStyle/>
                    <a:p>
                      <a:pPr algn="ctr"/>
                      <a:r>
                        <a:rPr lang="az-Latn-AZ" sz="1400" dirty="0"/>
                        <a:t>Nəticə</a:t>
                      </a:r>
                      <a:endParaRPr lang="en-US" sz="1400" dirty="0"/>
                    </a:p>
                  </a:txBody>
                  <a:tcPr anchor="ctr"/>
                </a:tc>
                <a:extLst>
                  <a:ext uri="{0D108BD9-81ED-4DB2-BD59-A6C34878D82A}">
                    <a16:rowId xmlns:a16="http://schemas.microsoft.com/office/drawing/2014/main" val="4221366837"/>
                  </a:ext>
                </a:extLst>
              </a:tr>
              <a:tr h="4705198">
                <a:tc>
                  <a:txBody>
                    <a:bodyPr/>
                    <a:lstStyle/>
                    <a:p>
                      <a:pPr algn="ctr"/>
                      <a:r>
                        <a:rPr lang="az-Latn-AZ" sz="1400" dirty="0"/>
                        <a:t>5</a:t>
                      </a:r>
                      <a:endParaRPr lang="en-US" sz="1400" dirty="0"/>
                    </a:p>
                  </a:txBody>
                  <a:tcPr anchor="ctr"/>
                </a:tc>
                <a:tc>
                  <a:txBody>
                    <a:bodyPr/>
                    <a:lstStyle/>
                    <a:p>
                      <a:pPr algn="l"/>
                      <a:r>
                        <a:rPr lang="az-Latn-AZ" sz="1200" dirty="0"/>
                        <a:t>Ölçü və çəki testləri.</a:t>
                      </a:r>
                    </a:p>
                    <a:p>
                      <a:pPr algn="l"/>
                      <a:r>
                        <a:rPr lang="az-Latn-AZ" sz="1100" dirty="0"/>
                        <a:t>Hərbir sensorun dəqiq tərəzi tərəfindən çəkilmiş çəkisi və müsabiqənin şərtlərinə uyğunluğu.</a:t>
                      </a:r>
                      <a:endParaRPr lang="en-US" sz="1200" dirty="0"/>
                    </a:p>
                  </a:txBody>
                  <a:tcPr marL="137160" marR="137160" marT="137160" marB="137160"/>
                </a:tc>
                <a:tc>
                  <a:txBody>
                    <a:bodyPr/>
                    <a:lstStyle/>
                    <a:p>
                      <a:pPr algn="ctr"/>
                      <a:r>
                        <a:rPr lang="az-Latn-AZ" sz="1400" dirty="0"/>
                        <a:t>2, 3</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5606778"/>
                  </a:ext>
                </a:extLst>
              </a:tr>
            </a:tbl>
          </a:graphicData>
        </a:graphic>
      </p:graphicFrame>
    </p:spTree>
    <p:extLst>
      <p:ext uri="{BB962C8B-B14F-4D97-AF65-F5344CB8AC3E}">
        <p14:creationId xmlns:p14="http://schemas.microsoft.com/office/powerpoint/2010/main" val="17025863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108</a:t>
            </a:fld>
            <a:endParaRPr lang="en-US"/>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Testlərin həyata keçirilməsi (davamı)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grpSp>
        <p:nvGrpSpPr>
          <p:cNvPr id="9" name="Group 8">
            <a:extLst>
              <a:ext uri="{FF2B5EF4-FFF2-40B4-BE49-F238E27FC236}">
                <a16:creationId xmlns:a16="http://schemas.microsoft.com/office/drawing/2014/main" id="{68223BE8-02A5-4646-ACD2-3944EF8CA9B7}"/>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BDCBD1AD-E783-4104-958F-3A922FD77C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80F5298-50A8-4596-9FD4-F11185DF5E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2" name="Footer Placeholder 4">
            <a:extLst>
              <a:ext uri="{FF2B5EF4-FFF2-40B4-BE49-F238E27FC236}">
                <a16:creationId xmlns:a16="http://schemas.microsoft.com/office/drawing/2014/main" id="{CB155837-6628-409E-89D7-3AE0A25FBAE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aphicFrame>
        <p:nvGraphicFramePr>
          <p:cNvPr id="32" name="Table 31">
            <a:extLst>
              <a:ext uri="{FF2B5EF4-FFF2-40B4-BE49-F238E27FC236}">
                <a16:creationId xmlns:a16="http://schemas.microsoft.com/office/drawing/2014/main" id="{64858E91-C535-4CAE-ADF1-C55A5C63ECE9}"/>
              </a:ext>
            </a:extLst>
          </p:cNvPr>
          <p:cNvGraphicFramePr>
            <a:graphicFrameLocks noGrp="1"/>
          </p:cNvGraphicFramePr>
          <p:nvPr>
            <p:extLst>
              <p:ext uri="{D42A27DB-BD31-4B8C-83A1-F6EECF244321}">
                <p14:modId xmlns:p14="http://schemas.microsoft.com/office/powerpoint/2010/main" val="2613695102"/>
              </p:ext>
            </p:extLst>
          </p:nvPr>
        </p:nvGraphicFramePr>
        <p:xfrm>
          <a:off x="239523" y="1205680"/>
          <a:ext cx="8700453" cy="5076248"/>
        </p:xfrm>
        <a:graphic>
          <a:graphicData uri="http://schemas.openxmlformats.org/drawingml/2006/table">
            <a:tbl>
              <a:tblPr firstRow="1" bandRow="1">
                <a:tableStyleId>{5C22544A-7EE6-4342-B048-85BDC9FD1C3A}</a:tableStyleId>
              </a:tblPr>
              <a:tblGrid>
                <a:gridCol w="514794">
                  <a:extLst>
                    <a:ext uri="{9D8B030D-6E8A-4147-A177-3AD203B41FA5}">
                      <a16:colId xmlns:a16="http://schemas.microsoft.com/office/drawing/2014/main" val="2050317030"/>
                    </a:ext>
                  </a:extLst>
                </a:gridCol>
                <a:gridCol w="6012243">
                  <a:extLst>
                    <a:ext uri="{9D8B030D-6E8A-4147-A177-3AD203B41FA5}">
                      <a16:colId xmlns:a16="http://schemas.microsoft.com/office/drawing/2014/main" val="4252342251"/>
                    </a:ext>
                  </a:extLst>
                </a:gridCol>
                <a:gridCol w="1048704">
                  <a:extLst>
                    <a:ext uri="{9D8B030D-6E8A-4147-A177-3AD203B41FA5}">
                      <a16:colId xmlns:a16="http://schemas.microsoft.com/office/drawing/2014/main" val="3775399969"/>
                    </a:ext>
                  </a:extLst>
                </a:gridCol>
                <a:gridCol w="1124712">
                  <a:extLst>
                    <a:ext uri="{9D8B030D-6E8A-4147-A177-3AD203B41FA5}">
                      <a16:colId xmlns:a16="http://schemas.microsoft.com/office/drawing/2014/main" val="3549980255"/>
                    </a:ext>
                  </a:extLst>
                </a:gridCol>
              </a:tblGrid>
              <a:tr h="371050">
                <a:tc>
                  <a:txBody>
                    <a:bodyPr/>
                    <a:lstStyle/>
                    <a:p>
                      <a:pPr algn="ctr"/>
                      <a:r>
                        <a:rPr lang="az-Latn-AZ" sz="1400" dirty="0"/>
                        <a:t>Test</a:t>
                      </a:r>
                      <a:endParaRPr lang="en-US" sz="1400" dirty="0"/>
                    </a:p>
                  </a:txBody>
                  <a:tcPr anchor="ctr"/>
                </a:tc>
                <a:tc>
                  <a:txBody>
                    <a:bodyPr/>
                    <a:lstStyle/>
                    <a:p>
                      <a:pPr algn="ctr"/>
                      <a:r>
                        <a:rPr lang="en-US" sz="1400" dirty="0" err="1"/>
                        <a:t>Testin</a:t>
                      </a:r>
                      <a:r>
                        <a:rPr lang="en-US" sz="1400" dirty="0"/>
                        <a:t> T</a:t>
                      </a:r>
                      <a:r>
                        <a:rPr lang="az-Latn-AZ" sz="1400" dirty="0"/>
                        <a:t>əs</a:t>
                      </a:r>
                      <a:r>
                        <a:rPr lang="en-US" sz="1400" dirty="0" err="1"/>
                        <a:t>viri</a:t>
                      </a:r>
                      <a:endParaRPr lang="en-US" sz="1400" dirty="0"/>
                    </a:p>
                  </a:txBody>
                  <a:tcPr anchor="ctr"/>
                </a:tc>
                <a:tc>
                  <a:txBody>
                    <a:bodyPr/>
                    <a:lstStyle/>
                    <a:p>
                      <a:pPr algn="ctr"/>
                      <a:r>
                        <a:rPr lang="az-Latn-AZ" sz="1200" dirty="0"/>
                        <a:t>Tələb </a:t>
                      </a:r>
                      <a:r>
                        <a:rPr lang="en-US" sz="1200" dirty="0"/>
                        <a:t>ID</a:t>
                      </a:r>
                      <a:r>
                        <a:rPr lang="az-Latn-AZ" sz="1200" dirty="0"/>
                        <a:t>(lər)</a:t>
                      </a:r>
                      <a:endParaRPr lang="en-US" sz="1200" dirty="0"/>
                    </a:p>
                  </a:txBody>
                  <a:tcPr anchor="ctr"/>
                </a:tc>
                <a:tc>
                  <a:txBody>
                    <a:bodyPr/>
                    <a:lstStyle/>
                    <a:p>
                      <a:pPr algn="ctr"/>
                      <a:r>
                        <a:rPr lang="az-Latn-AZ" sz="1400" dirty="0"/>
                        <a:t>Nəticə</a:t>
                      </a:r>
                      <a:endParaRPr lang="en-US" sz="1400" dirty="0"/>
                    </a:p>
                  </a:txBody>
                  <a:tcPr anchor="ctr"/>
                </a:tc>
                <a:extLst>
                  <a:ext uri="{0D108BD9-81ED-4DB2-BD59-A6C34878D82A}">
                    <a16:rowId xmlns:a16="http://schemas.microsoft.com/office/drawing/2014/main" val="4221366837"/>
                  </a:ext>
                </a:extLst>
              </a:tr>
              <a:tr h="4705198">
                <a:tc>
                  <a:txBody>
                    <a:bodyPr/>
                    <a:lstStyle/>
                    <a:p>
                      <a:pPr algn="ctr"/>
                      <a:r>
                        <a:rPr lang="az-Latn-AZ" sz="1400" dirty="0"/>
                        <a:t>6</a:t>
                      </a:r>
                      <a:endParaRPr lang="en-US" sz="1400" dirty="0"/>
                    </a:p>
                  </a:txBody>
                  <a:tcPr anchor="ctr"/>
                </a:tc>
                <a:tc>
                  <a:txBody>
                    <a:bodyPr/>
                    <a:lstStyle/>
                    <a:p>
                      <a:pPr algn="l"/>
                      <a:r>
                        <a:rPr lang="az-Latn-AZ" sz="1400" dirty="0"/>
                        <a:t>YİS testləri.</a:t>
                      </a:r>
                    </a:p>
                    <a:p>
                      <a:pPr algn="l"/>
                      <a:r>
                        <a:rPr lang="az-Latn-AZ" sz="1200" dirty="0"/>
                        <a:t>Radio modul tərəfindən məlumatlar qəbul edildikdən sonra həmən məlumatların YİS – də  təsviri.</a:t>
                      </a:r>
                      <a:endParaRPr lang="en-US" sz="1200" dirty="0"/>
                    </a:p>
                  </a:txBody>
                  <a:tcPr marL="137160" marR="137160" marT="137160" marB="137160"/>
                </a:tc>
                <a:tc>
                  <a:txBody>
                    <a:bodyPr/>
                    <a:lstStyle/>
                    <a:p>
                      <a:pPr algn="ctr"/>
                      <a:r>
                        <a:rPr lang="az-Latn-AZ" sz="1400" dirty="0"/>
                        <a:t>4, 6, 13, 18, 19</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5606778"/>
                  </a:ext>
                </a:extLst>
              </a:tr>
            </a:tbl>
          </a:graphicData>
        </a:graphic>
      </p:graphicFrame>
      <p:pic>
        <p:nvPicPr>
          <p:cNvPr id="33" name="Picture 32">
            <a:extLst>
              <a:ext uri="{FF2B5EF4-FFF2-40B4-BE49-F238E27FC236}">
                <a16:creationId xmlns:a16="http://schemas.microsoft.com/office/drawing/2014/main" id="{FD8F7E2E-CD14-42C9-9077-F0A1F2064B8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5853"/>
          <a:stretch/>
        </p:blipFill>
        <p:spPr>
          <a:xfrm>
            <a:off x="877824" y="4892040"/>
            <a:ext cx="2648619" cy="1274249"/>
          </a:xfrm>
          <a:prstGeom prst="rect">
            <a:avLst/>
          </a:prstGeom>
        </p:spPr>
      </p:pic>
      <p:pic>
        <p:nvPicPr>
          <p:cNvPr id="34" name="Picture 33">
            <a:extLst>
              <a:ext uri="{FF2B5EF4-FFF2-40B4-BE49-F238E27FC236}">
                <a16:creationId xmlns:a16="http://schemas.microsoft.com/office/drawing/2014/main" id="{460DFE8E-C9DD-447F-91CC-615BFF8B55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7824" y="2343973"/>
            <a:ext cx="1824320" cy="2432427"/>
          </a:xfrm>
          <a:prstGeom prst="rect">
            <a:avLst/>
          </a:prstGeom>
        </p:spPr>
      </p:pic>
      <p:pic>
        <p:nvPicPr>
          <p:cNvPr id="35" name="Picture 34" descr="A screen shot of a video game&#10;&#10;Description generated with high confidence">
            <a:extLst>
              <a:ext uri="{FF2B5EF4-FFF2-40B4-BE49-F238E27FC236}">
                <a16:creationId xmlns:a16="http://schemas.microsoft.com/office/drawing/2014/main" id="{51A757D2-8FF8-4126-8D83-703E4841BA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93701" y="2402518"/>
            <a:ext cx="3869565" cy="1996725"/>
          </a:xfrm>
          <a:prstGeom prst="rect">
            <a:avLst/>
          </a:prstGeom>
        </p:spPr>
      </p:pic>
      <p:pic>
        <p:nvPicPr>
          <p:cNvPr id="36" name="Picture 35" descr="A screenshot of a cell phone&#10;&#10;Description generated with high confidence">
            <a:extLst>
              <a:ext uri="{FF2B5EF4-FFF2-40B4-BE49-F238E27FC236}">
                <a16:creationId xmlns:a16="http://schemas.microsoft.com/office/drawing/2014/main" id="{440F3D5C-803F-4E99-953D-118EE65BCF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5397" y="4548824"/>
            <a:ext cx="2558314" cy="1705296"/>
          </a:xfrm>
          <a:prstGeom prst="rect">
            <a:avLst/>
          </a:prstGeom>
        </p:spPr>
      </p:pic>
    </p:spTree>
    <p:extLst>
      <p:ext uri="{BB962C8B-B14F-4D97-AF65-F5344CB8AC3E}">
        <p14:creationId xmlns:p14="http://schemas.microsoft.com/office/powerpoint/2010/main" val="32126400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109</a:t>
            </a:fld>
            <a:endParaRPr lang="en-US"/>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Testlərin həyata keçirilməsi (davamı)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grpSp>
        <p:nvGrpSpPr>
          <p:cNvPr id="9" name="Group 8">
            <a:extLst>
              <a:ext uri="{FF2B5EF4-FFF2-40B4-BE49-F238E27FC236}">
                <a16:creationId xmlns:a16="http://schemas.microsoft.com/office/drawing/2014/main" id="{68223BE8-02A5-4646-ACD2-3944EF8CA9B7}"/>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BDCBD1AD-E783-4104-958F-3A922FD77C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80F5298-50A8-4596-9FD4-F11185DF5E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2" name="Footer Placeholder 4">
            <a:extLst>
              <a:ext uri="{FF2B5EF4-FFF2-40B4-BE49-F238E27FC236}">
                <a16:creationId xmlns:a16="http://schemas.microsoft.com/office/drawing/2014/main" id="{CB155837-6628-409E-89D7-3AE0A25FBAE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aphicFrame>
        <p:nvGraphicFramePr>
          <p:cNvPr id="6" name="Table 5">
            <a:extLst>
              <a:ext uri="{FF2B5EF4-FFF2-40B4-BE49-F238E27FC236}">
                <a16:creationId xmlns:a16="http://schemas.microsoft.com/office/drawing/2014/main" id="{5458EE22-3673-40C2-9768-75BBE67086FE}"/>
              </a:ext>
            </a:extLst>
          </p:cNvPr>
          <p:cNvGraphicFramePr>
            <a:graphicFrameLocks noGrp="1"/>
          </p:cNvGraphicFramePr>
          <p:nvPr>
            <p:extLst>
              <p:ext uri="{D42A27DB-BD31-4B8C-83A1-F6EECF244321}">
                <p14:modId xmlns:p14="http://schemas.microsoft.com/office/powerpoint/2010/main" val="3802903621"/>
              </p:ext>
            </p:extLst>
          </p:nvPr>
        </p:nvGraphicFramePr>
        <p:xfrm>
          <a:off x="239523" y="1205680"/>
          <a:ext cx="8700453" cy="5076248"/>
        </p:xfrm>
        <a:graphic>
          <a:graphicData uri="http://schemas.openxmlformats.org/drawingml/2006/table">
            <a:tbl>
              <a:tblPr firstRow="1" bandRow="1">
                <a:tableStyleId>{5C22544A-7EE6-4342-B048-85BDC9FD1C3A}</a:tableStyleId>
              </a:tblPr>
              <a:tblGrid>
                <a:gridCol w="514794">
                  <a:extLst>
                    <a:ext uri="{9D8B030D-6E8A-4147-A177-3AD203B41FA5}">
                      <a16:colId xmlns:a16="http://schemas.microsoft.com/office/drawing/2014/main" val="2050317030"/>
                    </a:ext>
                  </a:extLst>
                </a:gridCol>
                <a:gridCol w="5742432">
                  <a:extLst>
                    <a:ext uri="{9D8B030D-6E8A-4147-A177-3AD203B41FA5}">
                      <a16:colId xmlns:a16="http://schemas.microsoft.com/office/drawing/2014/main" val="4252342251"/>
                    </a:ext>
                  </a:extLst>
                </a:gridCol>
                <a:gridCol w="1318515">
                  <a:extLst>
                    <a:ext uri="{9D8B030D-6E8A-4147-A177-3AD203B41FA5}">
                      <a16:colId xmlns:a16="http://schemas.microsoft.com/office/drawing/2014/main" val="3775399969"/>
                    </a:ext>
                  </a:extLst>
                </a:gridCol>
                <a:gridCol w="1124712">
                  <a:extLst>
                    <a:ext uri="{9D8B030D-6E8A-4147-A177-3AD203B41FA5}">
                      <a16:colId xmlns:a16="http://schemas.microsoft.com/office/drawing/2014/main" val="3549980255"/>
                    </a:ext>
                  </a:extLst>
                </a:gridCol>
              </a:tblGrid>
              <a:tr h="443674">
                <a:tc>
                  <a:txBody>
                    <a:bodyPr/>
                    <a:lstStyle/>
                    <a:p>
                      <a:pPr algn="ctr"/>
                      <a:r>
                        <a:rPr lang="az-Latn-AZ" sz="1400" dirty="0"/>
                        <a:t>Test</a:t>
                      </a:r>
                      <a:endParaRPr lang="en-US" sz="1400" dirty="0"/>
                    </a:p>
                  </a:txBody>
                  <a:tcPr anchor="ctr"/>
                </a:tc>
                <a:tc>
                  <a:txBody>
                    <a:bodyPr/>
                    <a:lstStyle/>
                    <a:p>
                      <a:pPr algn="ctr"/>
                      <a:r>
                        <a:rPr lang="en-US" sz="1400" dirty="0" err="1"/>
                        <a:t>Testin</a:t>
                      </a:r>
                      <a:r>
                        <a:rPr lang="en-US" sz="1400" dirty="0"/>
                        <a:t> T</a:t>
                      </a:r>
                      <a:r>
                        <a:rPr lang="az-Latn-AZ" sz="1400" dirty="0"/>
                        <a:t>əs</a:t>
                      </a:r>
                      <a:r>
                        <a:rPr lang="en-US" sz="1400" dirty="0" err="1"/>
                        <a:t>viri</a:t>
                      </a:r>
                      <a:endParaRPr lang="en-US" sz="1400" dirty="0"/>
                    </a:p>
                  </a:txBody>
                  <a:tcPr anchor="ctr"/>
                </a:tc>
                <a:tc>
                  <a:txBody>
                    <a:bodyPr/>
                    <a:lstStyle/>
                    <a:p>
                      <a:pPr algn="ctr"/>
                      <a:r>
                        <a:rPr lang="az-Latn-AZ" sz="1400" dirty="0"/>
                        <a:t>Tələb </a:t>
                      </a:r>
                      <a:r>
                        <a:rPr lang="en-US" sz="1400" dirty="0"/>
                        <a:t>ID</a:t>
                      </a:r>
                      <a:r>
                        <a:rPr lang="az-Latn-AZ" sz="1400" dirty="0"/>
                        <a:t>(lər)</a:t>
                      </a:r>
                      <a:endParaRPr lang="en-US" sz="1400" dirty="0"/>
                    </a:p>
                  </a:txBody>
                  <a:tcPr anchor="ctr"/>
                </a:tc>
                <a:tc>
                  <a:txBody>
                    <a:bodyPr/>
                    <a:lstStyle/>
                    <a:p>
                      <a:pPr algn="ctr"/>
                      <a:r>
                        <a:rPr lang="az-Latn-AZ" sz="1400" dirty="0"/>
                        <a:t>Nəticə</a:t>
                      </a:r>
                      <a:endParaRPr lang="en-US" sz="1400" dirty="0"/>
                    </a:p>
                  </a:txBody>
                  <a:tcPr anchor="ctr"/>
                </a:tc>
                <a:extLst>
                  <a:ext uri="{0D108BD9-81ED-4DB2-BD59-A6C34878D82A}">
                    <a16:rowId xmlns:a16="http://schemas.microsoft.com/office/drawing/2014/main" val="4221366837"/>
                  </a:ext>
                </a:extLst>
              </a:tr>
              <a:tr h="2316287">
                <a:tc>
                  <a:txBody>
                    <a:bodyPr/>
                    <a:lstStyle/>
                    <a:p>
                      <a:pPr algn="ctr"/>
                      <a:r>
                        <a:rPr lang="az-Latn-AZ" sz="1400" dirty="0"/>
                        <a:t>7</a:t>
                      </a:r>
                      <a:endParaRPr lang="en-US" sz="1400" dirty="0"/>
                    </a:p>
                  </a:txBody>
                  <a:tcPr anchor="ctr"/>
                </a:tc>
                <a:tc>
                  <a:txBody>
                    <a:bodyPr/>
                    <a:lstStyle/>
                    <a:p>
                      <a:pPr algn="l"/>
                      <a:r>
                        <a:rPr lang="az-Latn-AZ" sz="1200" dirty="0"/>
                        <a:t>Gərginlik sensorunun testi.</a:t>
                      </a:r>
                      <a:endParaRPr lang="en-US" sz="1100" dirty="0"/>
                    </a:p>
                  </a:txBody>
                  <a:tcPr marL="137160" marR="137160" marT="137160" marB="137160"/>
                </a:tc>
                <a:tc>
                  <a:txBody>
                    <a:bodyPr/>
                    <a:lstStyle/>
                    <a:p>
                      <a:pPr algn="ctr"/>
                      <a:r>
                        <a:rPr lang="az-Latn-AZ" sz="1400" dirty="0"/>
                        <a:t>13, 22</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5606778"/>
                  </a:ext>
                </a:extLst>
              </a:tr>
              <a:tr h="2316287">
                <a:tc>
                  <a:txBody>
                    <a:bodyPr/>
                    <a:lstStyle/>
                    <a:p>
                      <a:pPr algn="ctr"/>
                      <a:r>
                        <a:rPr lang="az-Latn-AZ" sz="1400" dirty="0"/>
                        <a:t>8</a:t>
                      </a:r>
                      <a:endParaRPr lang="en-US" sz="1400" dirty="0"/>
                    </a:p>
                  </a:txBody>
                  <a:tcPr anchor="ctr"/>
                </a:tc>
                <a:tc>
                  <a:txBody>
                    <a:bodyPr/>
                    <a:lstStyle/>
                    <a:p>
                      <a:pPr algn="l"/>
                      <a:r>
                        <a:rPr lang="az-Latn-AZ" sz="1100" dirty="0"/>
                        <a:t>GPS modulunun testi. Ölçmə dəqiqliyinin testləri.</a:t>
                      </a:r>
                      <a:endParaRPr lang="en-US" sz="1100" dirty="0"/>
                    </a:p>
                  </a:txBody>
                  <a:tcPr marL="137160" marR="137160" marT="137160" marB="137160"/>
                </a:tc>
                <a:tc>
                  <a:txBody>
                    <a:bodyPr/>
                    <a:lstStyle/>
                    <a:p>
                      <a:pPr algn="ctr"/>
                      <a:r>
                        <a:rPr lang="az-Latn-AZ" sz="1400" dirty="0"/>
                        <a:t>13, 22</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3835510109"/>
                  </a:ext>
                </a:extLst>
              </a:tr>
            </a:tbl>
          </a:graphicData>
        </a:graphic>
      </p:graphicFrame>
      <p:pic>
        <p:nvPicPr>
          <p:cNvPr id="41" name="Picture 40">
            <a:extLst>
              <a:ext uri="{FF2B5EF4-FFF2-40B4-BE49-F238E27FC236}">
                <a16:creationId xmlns:a16="http://schemas.microsoft.com/office/drawing/2014/main" id="{8932735C-937B-4440-A2BA-A6097B3173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413" t="1691" r="3599" b="23333"/>
          <a:stretch/>
        </p:blipFill>
        <p:spPr>
          <a:xfrm>
            <a:off x="901151" y="2404872"/>
            <a:ext cx="2191515" cy="1339663"/>
          </a:xfrm>
          <a:prstGeom prst="rect">
            <a:avLst/>
          </a:prstGeom>
        </p:spPr>
      </p:pic>
      <p:pic>
        <p:nvPicPr>
          <p:cNvPr id="42" name="Picture 41" descr="A screenshot of a cell phone&#10;&#10;Description generated with very high confidence">
            <a:extLst>
              <a:ext uri="{FF2B5EF4-FFF2-40B4-BE49-F238E27FC236}">
                <a16:creationId xmlns:a16="http://schemas.microsoft.com/office/drawing/2014/main" id="{03210D39-491D-4625-8319-01FE749962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51722" y="2404872"/>
            <a:ext cx="1912502" cy="1339663"/>
          </a:xfrm>
          <a:prstGeom prst="rect">
            <a:avLst/>
          </a:prstGeom>
        </p:spPr>
      </p:pic>
      <p:sp>
        <p:nvSpPr>
          <p:cNvPr id="43" name="Arrow: Right 42">
            <a:extLst>
              <a:ext uri="{FF2B5EF4-FFF2-40B4-BE49-F238E27FC236}">
                <a16:creationId xmlns:a16="http://schemas.microsoft.com/office/drawing/2014/main" id="{ED115C59-260A-4F71-8E7A-9AF68786ABB5}"/>
              </a:ext>
            </a:extLst>
          </p:cNvPr>
          <p:cNvSpPr/>
          <p:nvPr/>
        </p:nvSpPr>
        <p:spPr>
          <a:xfrm>
            <a:off x="3380711" y="2846764"/>
            <a:ext cx="782966" cy="455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F6F5ED35-CFE7-4FF6-8E00-89075D25C69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781" t="10198" r="9119" b="29500"/>
          <a:stretch/>
        </p:blipFill>
        <p:spPr>
          <a:xfrm>
            <a:off x="1133095" y="4489704"/>
            <a:ext cx="1715370" cy="1601865"/>
          </a:xfrm>
          <a:prstGeom prst="rect">
            <a:avLst/>
          </a:prstGeom>
        </p:spPr>
      </p:pic>
      <p:pic>
        <p:nvPicPr>
          <p:cNvPr id="45" name="Picture 44" descr="A screenshot of a cell phone&#10;&#10;Description generated with very high confidence">
            <a:extLst>
              <a:ext uri="{FF2B5EF4-FFF2-40B4-BE49-F238E27FC236}">
                <a16:creationId xmlns:a16="http://schemas.microsoft.com/office/drawing/2014/main" id="{87D48499-F8B4-40E6-B3BA-4460046D0E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40954" y="4433778"/>
            <a:ext cx="2434889" cy="1713715"/>
          </a:xfrm>
          <a:prstGeom prst="rect">
            <a:avLst/>
          </a:prstGeom>
        </p:spPr>
      </p:pic>
      <p:sp>
        <p:nvSpPr>
          <p:cNvPr id="46" name="Arrow: Right 45">
            <a:extLst>
              <a:ext uri="{FF2B5EF4-FFF2-40B4-BE49-F238E27FC236}">
                <a16:creationId xmlns:a16="http://schemas.microsoft.com/office/drawing/2014/main" id="{5EBDBDA5-67DD-41DA-93AD-F4FE38D1A056}"/>
              </a:ext>
            </a:extLst>
          </p:cNvPr>
          <p:cNvSpPr/>
          <p:nvPr/>
        </p:nvSpPr>
        <p:spPr>
          <a:xfrm>
            <a:off x="3028744" y="5038344"/>
            <a:ext cx="782967" cy="455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3245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11</a:t>
            </a:fld>
            <a:endParaRPr lang="en-US"/>
          </a:p>
        </p:txBody>
      </p:sp>
      <p:sp>
        <p:nvSpPr>
          <p:cNvPr id="8"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Dizayn</a:t>
            </a:r>
            <a:r>
              <a:rPr lang="en-US" sz="2400" kern="0" dirty="0">
                <a:solidFill>
                  <a:srgbClr val="333399"/>
                </a:solidFill>
              </a:rPr>
              <a:t> &amp; </a:t>
            </a:r>
            <a:r>
              <a:rPr lang="az-Latn-AZ" sz="2400" kern="0" dirty="0">
                <a:solidFill>
                  <a:srgbClr val="333399"/>
                </a:solidFill>
              </a:rPr>
              <a:t>Tərtibat</a:t>
            </a:r>
          </a:p>
        </p:txBody>
      </p:sp>
      <p:sp>
        <p:nvSpPr>
          <p:cNvPr id="10"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Footer Placeholder 4">
            <a:extLst>
              <a:ext uri="{FF2B5EF4-FFF2-40B4-BE49-F238E27FC236}">
                <a16:creationId xmlns:a16="http://schemas.microsoft.com/office/drawing/2014/main" id="{2BBDCAC2-8950-4CD6-BC1E-5F4157127FB1}"/>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2" name="Group 11">
            <a:extLst>
              <a:ext uri="{FF2B5EF4-FFF2-40B4-BE49-F238E27FC236}">
                <a16:creationId xmlns:a16="http://schemas.microsoft.com/office/drawing/2014/main" id="{B637C1B3-7C4E-4FD7-A52F-10365E202EB2}"/>
              </a:ext>
            </a:extLst>
          </p:cNvPr>
          <p:cNvGrpSpPr/>
          <p:nvPr/>
        </p:nvGrpSpPr>
        <p:grpSpPr>
          <a:xfrm>
            <a:off x="219457" y="0"/>
            <a:ext cx="1771323" cy="1097280"/>
            <a:chOff x="219457" y="0"/>
            <a:chExt cx="1771323" cy="1097280"/>
          </a:xfrm>
        </p:grpSpPr>
        <p:pic>
          <p:nvPicPr>
            <p:cNvPr id="13" name="Picture 12" descr="A close up of a device&#10;&#10;Description generated with high confidence">
              <a:extLst>
                <a:ext uri="{FF2B5EF4-FFF2-40B4-BE49-F238E27FC236}">
                  <a16:creationId xmlns:a16="http://schemas.microsoft.com/office/drawing/2014/main" id="{07C301CD-C8B5-4094-9182-9824464245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9E593ABA-1439-44C2-862A-2D49F70147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pSp>
        <p:nvGrpSpPr>
          <p:cNvPr id="15" name="Group 14">
            <a:extLst>
              <a:ext uri="{FF2B5EF4-FFF2-40B4-BE49-F238E27FC236}">
                <a16:creationId xmlns:a16="http://schemas.microsoft.com/office/drawing/2014/main" id="{94BB0A71-0275-4371-83E9-9A0746252F0E}"/>
              </a:ext>
            </a:extLst>
          </p:cNvPr>
          <p:cNvGrpSpPr/>
          <p:nvPr/>
        </p:nvGrpSpPr>
        <p:grpSpPr>
          <a:xfrm>
            <a:off x="3046895" y="2039112"/>
            <a:ext cx="3269854" cy="3905561"/>
            <a:chOff x="211619" y="1673352"/>
            <a:chExt cx="3467147" cy="4666119"/>
          </a:xfrm>
        </p:grpSpPr>
        <p:pic>
          <p:nvPicPr>
            <p:cNvPr id="16" name="Picture 15">
              <a:extLst>
                <a:ext uri="{FF2B5EF4-FFF2-40B4-BE49-F238E27FC236}">
                  <a16:creationId xmlns:a16="http://schemas.microsoft.com/office/drawing/2014/main" id="{1DF398AC-EB4A-4D4A-88AE-016713F1211C}"/>
                </a:ext>
              </a:extLst>
            </p:cNvPr>
            <p:cNvPicPr>
              <a:picLocks noChangeAspect="1"/>
            </p:cNvPicPr>
            <p:nvPr/>
          </p:nvPicPr>
          <p:blipFill rotWithShape="1">
            <a:blip r:embed="rId4">
              <a:extLst>
                <a:ext uri="{28A0092B-C50C-407E-A947-70E740481C1C}">
                  <a14:useLocalDpi xmlns:a14="http://schemas.microsoft.com/office/drawing/2010/main" val="0"/>
                </a:ext>
              </a:extLst>
            </a:blip>
            <a:srcRect l="35200" t="8755" r="30800" b="5200"/>
            <a:stretch/>
          </p:blipFill>
          <p:spPr>
            <a:xfrm>
              <a:off x="211619" y="1673352"/>
              <a:ext cx="3108960" cy="4425696"/>
            </a:xfrm>
            <a:prstGeom prst="rect">
              <a:avLst/>
            </a:prstGeom>
          </p:spPr>
        </p:pic>
        <p:cxnSp>
          <p:nvCxnSpPr>
            <p:cNvPr id="17" name="Straight Arrow Connector 16">
              <a:extLst>
                <a:ext uri="{FF2B5EF4-FFF2-40B4-BE49-F238E27FC236}">
                  <a16:creationId xmlns:a16="http://schemas.microsoft.com/office/drawing/2014/main" id="{0FA0A0A8-BC70-4F2A-A259-AEDDC6DC35FE}"/>
                </a:ext>
              </a:extLst>
            </p:cNvPr>
            <p:cNvCxnSpPr>
              <a:cxnSpLocks/>
            </p:cNvCxnSpPr>
            <p:nvPr/>
          </p:nvCxnSpPr>
          <p:spPr>
            <a:xfrm>
              <a:off x="804672" y="6062472"/>
              <a:ext cx="1975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73AF774C-99CC-4A12-AFDA-61083911F55B}"/>
                </a:ext>
              </a:extLst>
            </p:cNvPr>
            <p:cNvSpPr txBox="1"/>
            <p:nvPr/>
          </p:nvSpPr>
          <p:spPr>
            <a:xfrm>
              <a:off x="1389888" y="6062472"/>
              <a:ext cx="914400" cy="276999"/>
            </a:xfrm>
            <a:prstGeom prst="rect">
              <a:avLst/>
            </a:prstGeom>
            <a:noFill/>
          </p:spPr>
          <p:txBody>
            <a:bodyPr wrap="square" rtlCol="0" anchor="ctr">
              <a:spAutoFit/>
            </a:bodyPr>
            <a:lstStyle/>
            <a:p>
              <a:pPr algn="ctr"/>
              <a:r>
                <a:rPr lang="az-Latn-AZ" sz="1200" dirty="0"/>
                <a:t>80 mm</a:t>
              </a:r>
              <a:endParaRPr lang="en-US" sz="1200" dirty="0"/>
            </a:p>
          </p:txBody>
        </p:sp>
        <p:cxnSp>
          <p:nvCxnSpPr>
            <p:cNvPr id="19" name="Straight Arrow Connector 18">
              <a:extLst>
                <a:ext uri="{FF2B5EF4-FFF2-40B4-BE49-F238E27FC236}">
                  <a16:creationId xmlns:a16="http://schemas.microsoft.com/office/drawing/2014/main" id="{03D76028-8E48-4E9C-A289-D13FD5E6F0B0}"/>
                </a:ext>
              </a:extLst>
            </p:cNvPr>
            <p:cNvCxnSpPr>
              <a:cxnSpLocks/>
            </p:cNvCxnSpPr>
            <p:nvPr/>
          </p:nvCxnSpPr>
          <p:spPr>
            <a:xfrm>
              <a:off x="3401568" y="2697480"/>
              <a:ext cx="0" cy="318211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A1951B57-5812-4822-9EE7-8D636F459777}"/>
                </a:ext>
              </a:extLst>
            </p:cNvPr>
            <p:cNvSpPr txBox="1"/>
            <p:nvPr/>
          </p:nvSpPr>
          <p:spPr>
            <a:xfrm rot="16200000">
              <a:off x="3041184" y="4034991"/>
              <a:ext cx="997770" cy="277395"/>
            </a:xfrm>
            <a:prstGeom prst="rect">
              <a:avLst/>
            </a:prstGeom>
            <a:noFill/>
          </p:spPr>
          <p:txBody>
            <a:bodyPr wrap="square" rtlCol="0" anchor="ctr">
              <a:spAutoFit/>
            </a:bodyPr>
            <a:lstStyle/>
            <a:p>
              <a:pPr algn="ctr"/>
              <a:r>
                <a:rPr lang="az-Latn-AZ" sz="1100" dirty="0"/>
                <a:t>150 mm</a:t>
              </a:r>
              <a:endParaRPr lang="en-US" sz="1100" dirty="0"/>
            </a:p>
          </p:txBody>
        </p:sp>
      </p:grpSp>
      <p:sp>
        <p:nvSpPr>
          <p:cNvPr id="3" name="Oval 2">
            <a:extLst>
              <a:ext uri="{FF2B5EF4-FFF2-40B4-BE49-F238E27FC236}">
                <a16:creationId xmlns:a16="http://schemas.microsoft.com/office/drawing/2014/main" id="{91D4CC76-7023-42E4-9BD8-0C42113A7A12}"/>
              </a:ext>
            </a:extLst>
          </p:cNvPr>
          <p:cNvSpPr/>
          <p:nvPr/>
        </p:nvSpPr>
        <p:spPr>
          <a:xfrm>
            <a:off x="3512964" y="3911161"/>
            <a:ext cx="2118071" cy="794167"/>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D58DC34-C97B-42B2-980D-7BC5BBD826BA}"/>
              </a:ext>
            </a:extLst>
          </p:cNvPr>
          <p:cNvCxnSpPr>
            <a:cxnSpLocks/>
            <a:stCxn id="3" idx="2"/>
            <a:endCxn id="9" idx="3"/>
          </p:cNvCxnSpPr>
          <p:nvPr/>
        </p:nvCxnSpPr>
        <p:spPr>
          <a:xfrm flipH="1" flipV="1">
            <a:off x="2622606" y="4308244"/>
            <a:ext cx="890358" cy="1"/>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nvGrpSpPr>
          <p:cNvPr id="30" name="Group 29">
            <a:extLst>
              <a:ext uri="{FF2B5EF4-FFF2-40B4-BE49-F238E27FC236}">
                <a16:creationId xmlns:a16="http://schemas.microsoft.com/office/drawing/2014/main" id="{40C9F3FD-D721-4688-8390-67DA7CCC6CA6}"/>
              </a:ext>
            </a:extLst>
          </p:cNvPr>
          <p:cNvGrpSpPr/>
          <p:nvPr/>
        </p:nvGrpSpPr>
        <p:grpSpPr>
          <a:xfrm>
            <a:off x="219457" y="3759609"/>
            <a:ext cx="2403149" cy="1097269"/>
            <a:chOff x="219457" y="3627181"/>
            <a:chExt cx="2403149" cy="1097269"/>
          </a:xfrm>
        </p:grpSpPr>
        <p:pic>
          <p:nvPicPr>
            <p:cNvPr id="22" name="Picture 21" descr="A picture containing sky, black&#10;&#10;Description generated with high confidence">
              <a:extLst>
                <a:ext uri="{FF2B5EF4-FFF2-40B4-BE49-F238E27FC236}">
                  <a16:creationId xmlns:a16="http://schemas.microsoft.com/office/drawing/2014/main" id="{EA049073-8779-43CF-AC9D-057D714F11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000" t="21733" r="5733" b="22266"/>
            <a:stretch/>
          </p:blipFill>
          <p:spPr>
            <a:xfrm>
              <a:off x="1273493" y="3741584"/>
              <a:ext cx="347908" cy="231205"/>
            </a:xfrm>
            <a:prstGeom prst="rect">
              <a:avLst/>
            </a:prstGeom>
          </p:spPr>
        </p:pic>
        <p:pic>
          <p:nvPicPr>
            <p:cNvPr id="23" name="Picture 22">
              <a:extLst>
                <a:ext uri="{FF2B5EF4-FFF2-40B4-BE49-F238E27FC236}">
                  <a16:creationId xmlns:a16="http://schemas.microsoft.com/office/drawing/2014/main" id="{44F2C03C-8576-47A6-82E8-F1458A7A730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235" r="4022"/>
            <a:stretch/>
          </p:blipFill>
          <p:spPr>
            <a:xfrm>
              <a:off x="336187" y="3708695"/>
              <a:ext cx="785407" cy="528187"/>
            </a:xfrm>
            <a:prstGeom prst="rect">
              <a:avLst/>
            </a:prstGeom>
          </p:spPr>
        </p:pic>
        <p:pic>
          <p:nvPicPr>
            <p:cNvPr id="25" name="Picture 24" descr="A close up of electronics&#10;&#10;Description generated with high confidence">
              <a:extLst>
                <a:ext uri="{FF2B5EF4-FFF2-40B4-BE49-F238E27FC236}">
                  <a16:creationId xmlns:a16="http://schemas.microsoft.com/office/drawing/2014/main" id="{AE16C654-93DE-4FFB-895E-BABFA99F505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 t="9066" b="7578"/>
            <a:stretch/>
          </p:blipFill>
          <p:spPr>
            <a:xfrm>
              <a:off x="1151988" y="4236882"/>
              <a:ext cx="539242" cy="449578"/>
            </a:xfrm>
            <a:prstGeom prst="rect">
              <a:avLst/>
            </a:prstGeom>
          </p:spPr>
        </p:pic>
        <p:pic>
          <p:nvPicPr>
            <p:cNvPr id="27" name="Picture 26">
              <a:extLst>
                <a:ext uri="{FF2B5EF4-FFF2-40B4-BE49-F238E27FC236}">
                  <a16:creationId xmlns:a16="http://schemas.microsoft.com/office/drawing/2014/main" id="{5CB505C1-00FD-41C6-A89F-9CFFC22CECF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235" r="4022"/>
            <a:stretch/>
          </p:blipFill>
          <p:spPr>
            <a:xfrm>
              <a:off x="1716886" y="3741990"/>
              <a:ext cx="785407" cy="528187"/>
            </a:xfrm>
            <a:prstGeom prst="rect">
              <a:avLst/>
            </a:prstGeom>
          </p:spPr>
        </p:pic>
        <p:pic>
          <p:nvPicPr>
            <p:cNvPr id="28" name="Picture 27">
              <a:extLst>
                <a:ext uri="{FF2B5EF4-FFF2-40B4-BE49-F238E27FC236}">
                  <a16:creationId xmlns:a16="http://schemas.microsoft.com/office/drawing/2014/main" id="{CC19E7AB-89FC-4AB5-8D4D-FF42DCB375E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975" t="8819" r="9623" b="6537"/>
            <a:stretch/>
          </p:blipFill>
          <p:spPr>
            <a:xfrm>
              <a:off x="495158" y="4203228"/>
              <a:ext cx="561447" cy="418303"/>
            </a:xfrm>
            <a:prstGeom prst="rect">
              <a:avLst/>
            </a:prstGeom>
          </p:spPr>
        </p:pic>
        <p:sp>
          <p:nvSpPr>
            <p:cNvPr id="9" name="Rectangle 8">
              <a:extLst>
                <a:ext uri="{FF2B5EF4-FFF2-40B4-BE49-F238E27FC236}">
                  <a16:creationId xmlns:a16="http://schemas.microsoft.com/office/drawing/2014/main" id="{FC1EEED6-421B-42E4-A463-49512962D534}"/>
                </a:ext>
              </a:extLst>
            </p:cNvPr>
            <p:cNvSpPr/>
            <p:nvPr/>
          </p:nvSpPr>
          <p:spPr>
            <a:xfrm>
              <a:off x="219457" y="3627181"/>
              <a:ext cx="2403149" cy="109726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31" name="Oval 30">
            <a:extLst>
              <a:ext uri="{FF2B5EF4-FFF2-40B4-BE49-F238E27FC236}">
                <a16:creationId xmlns:a16="http://schemas.microsoft.com/office/drawing/2014/main" id="{036071E9-B546-4AB2-9360-9F10D0F658FF}"/>
              </a:ext>
            </a:extLst>
          </p:cNvPr>
          <p:cNvSpPr/>
          <p:nvPr/>
        </p:nvSpPr>
        <p:spPr>
          <a:xfrm>
            <a:off x="3512963" y="3388625"/>
            <a:ext cx="2101214" cy="694944"/>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0EB836F0-63DA-42E5-BE81-28D42BBE2EB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9722" t="22134" r="18666" b="21199"/>
          <a:stretch/>
        </p:blipFill>
        <p:spPr>
          <a:xfrm>
            <a:off x="6647735" y="3324522"/>
            <a:ext cx="423828" cy="389814"/>
          </a:xfrm>
          <a:prstGeom prst="rect">
            <a:avLst/>
          </a:prstGeom>
        </p:spPr>
      </p:pic>
      <p:pic>
        <p:nvPicPr>
          <p:cNvPr id="33" name="Picture 32" descr="A circuit board&#10;&#10;Description generated with very high confidence">
            <a:extLst>
              <a:ext uri="{FF2B5EF4-FFF2-40B4-BE49-F238E27FC236}">
                <a16:creationId xmlns:a16="http://schemas.microsoft.com/office/drawing/2014/main" id="{E0617D9C-5677-4970-B71C-1AFC4BF89B8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8987" t="9450" r="9685" b="11202"/>
          <a:stretch/>
        </p:blipFill>
        <p:spPr>
          <a:xfrm>
            <a:off x="7542710" y="3281000"/>
            <a:ext cx="444146" cy="433336"/>
          </a:xfrm>
          <a:prstGeom prst="rect">
            <a:avLst/>
          </a:prstGeom>
        </p:spPr>
      </p:pic>
      <p:pic>
        <p:nvPicPr>
          <p:cNvPr id="35" name="Picture 34" descr="A circuit board&#10;&#10;Description generated with very high confidence">
            <a:extLst>
              <a:ext uri="{FF2B5EF4-FFF2-40B4-BE49-F238E27FC236}">
                <a16:creationId xmlns:a16="http://schemas.microsoft.com/office/drawing/2014/main" id="{2BC05E42-8F4B-4A91-8BC6-FC0E5C353F7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71563" y="2957852"/>
            <a:ext cx="471147" cy="471147"/>
          </a:xfrm>
          <a:prstGeom prst="rect">
            <a:avLst/>
          </a:prstGeom>
        </p:spPr>
      </p:pic>
      <p:pic>
        <p:nvPicPr>
          <p:cNvPr id="37" name="Picture 36">
            <a:extLst>
              <a:ext uri="{FF2B5EF4-FFF2-40B4-BE49-F238E27FC236}">
                <a16:creationId xmlns:a16="http://schemas.microsoft.com/office/drawing/2014/main" id="{17D9CBBE-132D-46DE-B651-70A0C9D7B66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2585"/>
          <a:stretch/>
        </p:blipFill>
        <p:spPr>
          <a:xfrm>
            <a:off x="7966538" y="2973469"/>
            <a:ext cx="382520" cy="372633"/>
          </a:xfrm>
          <a:prstGeom prst="rect">
            <a:avLst/>
          </a:prstGeom>
        </p:spPr>
      </p:pic>
      <p:pic>
        <p:nvPicPr>
          <p:cNvPr id="38" name="Picture 37">
            <a:extLst>
              <a:ext uri="{FF2B5EF4-FFF2-40B4-BE49-F238E27FC236}">
                <a16:creationId xmlns:a16="http://schemas.microsoft.com/office/drawing/2014/main" id="{57994D44-5B41-4D5F-A221-E474B20548A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6055" t="6565" r="34811" b="4776"/>
          <a:stretch/>
        </p:blipFill>
        <p:spPr>
          <a:xfrm>
            <a:off x="1989136" y="4409541"/>
            <a:ext cx="183509" cy="418303"/>
          </a:xfrm>
          <a:prstGeom prst="rect">
            <a:avLst/>
          </a:prstGeom>
        </p:spPr>
      </p:pic>
      <p:sp>
        <p:nvSpPr>
          <p:cNvPr id="39" name="Rectangle 38">
            <a:extLst>
              <a:ext uri="{FF2B5EF4-FFF2-40B4-BE49-F238E27FC236}">
                <a16:creationId xmlns:a16="http://schemas.microsoft.com/office/drawing/2014/main" id="{D3157A2B-624E-4D26-83C7-BAB36323DF4C}"/>
              </a:ext>
            </a:extLst>
          </p:cNvPr>
          <p:cNvSpPr/>
          <p:nvPr/>
        </p:nvSpPr>
        <p:spPr>
          <a:xfrm>
            <a:off x="6547104" y="2879195"/>
            <a:ext cx="2066808" cy="83513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BC9A7F90-373F-4F55-9BB9-DAC08D6F579C}"/>
              </a:ext>
            </a:extLst>
          </p:cNvPr>
          <p:cNvCxnSpPr>
            <a:cxnSpLocks/>
            <a:stCxn id="31" idx="6"/>
            <a:endCxn id="39" idx="1"/>
          </p:cNvCxnSpPr>
          <p:nvPr/>
        </p:nvCxnSpPr>
        <p:spPr>
          <a:xfrm flipV="1">
            <a:off x="5614177" y="3296765"/>
            <a:ext cx="932927" cy="439332"/>
          </a:xfrm>
          <a:prstGeom prst="bentConnector3">
            <a:avLst>
              <a:gd name="adj1" fmla="val 66336"/>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44" name="Oval 43">
            <a:extLst>
              <a:ext uri="{FF2B5EF4-FFF2-40B4-BE49-F238E27FC236}">
                <a16:creationId xmlns:a16="http://schemas.microsoft.com/office/drawing/2014/main" id="{1E52589F-C3D3-464B-B019-A434A57F888A}"/>
              </a:ext>
            </a:extLst>
          </p:cNvPr>
          <p:cNvSpPr/>
          <p:nvPr/>
        </p:nvSpPr>
        <p:spPr>
          <a:xfrm>
            <a:off x="3504534" y="4698964"/>
            <a:ext cx="2059013" cy="87115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45" name="Picture 44">
            <a:extLst>
              <a:ext uri="{FF2B5EF4-FFF2-40B4-BE49-F238E27FC236}">
                <a16:creationId xmlns:a16="http://schemas.microsoft.com/office/drawing/2014/main" id="{8D3093BA-4C6B-42CB-9676-0B673D572FF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975" t="8819" r="9623" b="6537"/>
          <a:stretch/>
        </p:blipFill>
        <p:spPr>
          <a:xfrm>
            <a:off x="6616869" y="4846701"/>
            <a:ext cx="561447" cy="418303"/>
          </a:xfrm>
          <a:prstGeom prst="rect">
            <a:avLst/>
          </a:prstGeom>
        </p:spPr>
      </p:pic>
      <p:pic>
        <p:nvPicPr>
          <p:cNvPr id="46" name="Picture 45" descr="A close up of electronics&#10;&#10;Description generated with very high confidence">
            <a:extLst>
              <a:ext uri="{FF2B5EF4-FFF2-40B4-BE49-F238E27FC236}">
                <a16:creationId xmlns:a16="http://schemas.microsoft.com/office/drawing/2014/main" id="{51236430-4CA7-49DB-AF5E-DC58E4B6EAFE}"/>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0723" t="16000" r="10877" b="14475"/>
          <a:stretch/>
        </p:blipFill>
        <p:spPr>
          <a:xfrm>
            <a:off x="7896644" y="4892294"/>
            <a:ext cx="591371" cy="524424"/>
          </a:xfrm>
          <a:prstGeom prst="rect">
            <a:avLst/>
          </a:prstGeom>
        </p:spPr>
      </p:pic>
      <p:pic>
        <p:nvPicPr>
          <p:cNvPr id="47" name="Picture 46" descr="A black camera lens&#10;&#10;Description generated with high confidence">
            <a:extLst>
              <a:ext uri="{FF2B5EF4-FFF2-40B4-BE49-F238E27FC236}">
                <a16:creationId xmlns:a16="http://schemas.microsoft.com/office/drawing/2014/main" id="{8A42AACD-F274-431B-939D-737757F983D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7349" t="15797" r="6306" b="15334"/>
          <a:stretch/>
        </p:blipFill>
        <p:spPr>
          <a:xfrm>
            <a:off x="6860564" y="5361255"/>
            <a:ext cx="479160" cy="382183"/>
          </a:xfrm>
          <a:prstGeom prst="rect">
            <a:avLst/>
          </a:prstGeom>
        </p:spPr>
      </p:pic>
      <p:pic>
        <p:nvPicPr>
          <p:cNvPr id="49" name="Picture 3" descr="Изображение выглядит как электроника&#10;&#10;Описание создано с высокой степенью достоверности">
            <a:extLst>
              <a:ext uri="{FF2B5EF4-FFF2-40B4-BE49-F238E27FC236}">
                <a16:creationId xmlns:a16="http://schemas.microsoft.com/office/drawing/2014/main" id="{C611F7B6-F83E-4DE8-9849-9964E20E9CCF}"/>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5965" t="2792" r="11196" b="7466"/>
          <a:stretch/>
        </p:blipFill>
        <p:spPr bwMode="auto">
          <a:xfrm>
            <a:off x="7256761" y="4753959"/>
            <a:ext cx="561438" cy="662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Rectangle 50">
            <a:extLst>
              <a:ext uri="{FF2B5EF4-FFF2-40B4-BE49-F238E27FC236}">
                <a16:creationId xmlns:a16="http://schemas.microsoft.com/office/drawing/2014/main" id="{9E1BFB7B-DF47-416D-93E3-35111AEC866F}"/>
              </a:ext>
            </a:extLst>
          </p:cNvPr>
          <p:cNvSpPr/>
          <p:nvPr/>
        </p:nvSpPr>
        <p:spPr>
          <a:xfrm>
            <a:off x="6547104" y="4705328"/>
            <a:ext cx="2019355" cy="113227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53" name="Connector: Elbow 52">
            <a:extLst>
              <a:ext uri="{FF2B5EF4-FFF2-40B4-BE49-F238E27FC236}">
                <a16:creationId xmlns:a16="http://schemas.microsoft.com/office/drawing/2014/main" id="{1C12EB4E-5E02-4D7C-81B5-0B5720200669}"/>
              </a:ext>
            </a:extLst>
          </p:cNvPr>
          <p:cNvCxnSpPr>
            <a:cxnSpLocks/>
            <a:stCxn id="44" idx="6"/>
            <a:endCxn id="51" idx="1"/>
          </p:cNvCxnSpPr>
          <p:nvPr/>
        </p:nvCxnSpPr>
        <p:spPr>
          <a:xfrm>
            <a:off x="5563547" y="5134540"/>
            <a:ext cx="983557" cy="136923"/>
          </a:xfrm>
          <a:prstGeom prst="bentConnector3">
            <a:avLst>
              <a:gd name="adj1" fmla="val 66463"/>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56" name="Oval 55">
            <a:extLst>
              <a:ext uri="{FF2B5EF4-FFF2-40B4-BE49-F238E27FC236}">
                <a16:creationId xmlns:a16="http://schemas.microsoft.com/office/drawing/2014/main" id="{A8E9F6D1-EE56-43B9-8895-85AC605EE053}"/>
              </a:ext>
            </a:extLst>
          </p:cNvPr>
          <p:cNvSpPr/>
          <p:nvPr/>
        </p:nvSpPr>
        <p:spPr>
          <a:xfrm>
            <a:off x="3806018" y="2727808"/>
            <a:ext cx="1562270" cy="602754"/>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60" name="Рисунок 7" descr="Изображение выглядит как транспорт, воздушный шар, воздушное судно&#10;&#10;Описание создано с очень высокой степенью достоверности">
            <a:extLst>
              <a:ext uri="{FF2B5EF4-FFF2-40B4-BE49-F238E27FC236}">
                <a16:creationId xmlns:a16="http://schemas.microsoft.com/office/drawing/2014/main" id="{C485B179-6F90-4AE9-835A-A09B1CF972B5}"/>
              </a:ext>
            </a:extLst>
          </p:cNvPr>
          <p:cNvPicPr>
            <a:picLocks noChangeAspect="1"/>
          </p:cNvPicPr>
          <p:nvPr/>
        </p:nvPicPr>
        <p:blipFill>
          <a:blip r:embed="rId17"/>
          <a:stretch>
            <a:fillRect/>
          </a:stretch>
        </p:blipFill>
        <p:spPr>
          <a:xfrm rot="18684205">
            <a:off x="1010588" y="2460437"/>
            <a:ext cx="1010462" cy="1011544"/>
          </a:xfrm>
          <a:prstGeom prst="rect">
            <a:avLst/>
          </a:prstGeom>
        </p:spPr>
      </p:pic>
      <p:sp>
        <p:nvSpPr>
          <p:cNvPr id="61" name="Rectangle 60">
            <a:extLst>
              <a:ext uri="{FF2B5EF4-FFF2-40B4-BE49-F238E27FC236}">
                <a16:creationId xmlns:a16="http://schemas.microsoft.com/office/drawing/2014/main" id="{4DCC58FA-2ADB-4A62-A523-9B756545C8BA}"/>
              </a:ext>
            </a:extLst>
          </p:cNvPr>
          <p:cNvSpPr/>
          <p:nvPr/>
        </p:nvSpPr>
        <p:spPr>
          <a:xfrm>
            <a:off x="628432" y="2331730"/>
            <a:ext cx="1807807" cy="109726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63" name="Connector: Elbow 62">
            <a:extLst>
              <a:ext uri="{FF2B5EF4-FFF2-40B4-BE49-F238E27FC236}">
                <a16:creationId xmlns:a16="http://schemas.microsoft.com/office/drawing/2014/main" id="{BA916286-CA40-43B3-8824-F8FD190AA881}"/>
              </a:ext>
            </a:extLst>
          </p:cNvPr>
          <p:cNvCxnSpPr>
            <a:cxnSpLocks/>
            <a:stCxn id="56" idx="2"/>
            <a:endCxn id="61" idx="3"/>
          </p:cNvCxnSpPr>
          <p:nvPr/>
        </p:nvCxnSpPr>
        <p:spPr>
          <a:xfrm rot="10800000">
            <a:off x="2436240" y="2880365"/>
            <a:ext cx="1369779" cy="148820"/>
          </a:xfrm>
          <a:prstGeom prst="bentConnector3">
            <a:avLst>
              <a:gd name="adj1" fmla="val 63907"/>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80808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110</a:t>
            </a:fld>
            <a:endParaRPr lang="en-US"/>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Testlərin həyata keçirilməsi (davamı)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grpSp>
        <p:nvGrpSpPr>
          <p:cNvPr id="9" name="Group 8">
            <a:extLst>
              <a:ext uri="{FF2B5EF4-FFF2-40B4-BE49-F238E27FC236}">
                <a16:creationId xmlns:a16="http://schemas.microsoft.com/office/drawing/2014/main" id="{68223BE8-02A5-4646-ACD2-3944EF8CA9B7}"/>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BDCBD1AD-E783-4104-958F-3A922FD77C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80F5298-50A8-4596-9FD4-F11185DF5E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2" name="Footer Placeholder 4">
            <a:extLst>
              <a:ext uri="{FF2B5EF4-FFF2-40B4-BE49-F238E27FC236}">
                <a16:creationId xmlns:a16="http://schemas.microsoft.com/office/drawing/2014/main" id="{CB155837-6628-409E-89D7-3AE0A25FBAE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aphicFrame>
        <p:nvGraphicFramePr>
          <p:cNvPr id="6" name="Table 5">
            <a:extLst>
              <a:ext uri="{FF2B5EF4-FFF2-40B4-BE49-F238E27FC236}">
                <a16:creationId xmlns:a16="http://schemas.microsoft.com/office/drawing/2014/main" id="{5458EE22-3673-40C2-9768-75BBE67086FE}"/>
              </a:ext>
            </a:extLst>
          </p:cNvPr>
          <p:cNvGraphicFramePr>
            <a:graphicFrameLocks noGrp="1"/>
          </p:cNvGraphicFramePr>
          <p:nvPr>
            <p:extLst>
              <p:ext uri="{D42A27DB-BD31-4B8C-83A1-F6EECF244321}">
                <p14:modId xmlns:p14="http://schemas.microsoft.com/office/powerpoint/2010/main" val="451712363"/>
              </p:ext>
            </p:extLst>
          </p:nvPr>
        </p:nvGraphicFramePr>
        <p:xfrm>
          <a:off x="239523" y="1205680"/>
          <a:ext cx="8700453" cy="5076248"/>
        </p:xfrm>
        <a:graphic>
          <a:graphicData uri="http://schemas.openxmlformats.org/drawingml/2006/table">
            <a:tbl>
              <a:tblPr firstRow="1" bandRow="1">
                <a:tableStyleId>{5C22544A-7EE6-4342-B048-85BDC9FD1C3A}</a:tableStyleId>
              </a:tblPr>
              <a:tblGrid>
                <a:gridCol w="514794">
                  <a:extLst>
                    <a:ext uri="{9D8B030D-6E8A-4147-A177-3AD203B41FA5}">
                      <a16:colId xmlns:a16="http://schemas.microsoft.com/office/drawing/2014/main" val="2050317030"/>
                    </a:ext>
                  </a:extLst>
                </a:gridCol>
                <a:gridCol w="5742432">
                  <a:extLst>
                    <a:ext uri="{9D8B030D-6E8A-4147-A177-3AD203B41FA5}">
                      <a16:colId xmlns:a16="http://schemas.microsoft.com/office/drawing/2014/main" val="4252342251"/>
                    </a:ext>
                  </a:extLst>
                </a:gridCol>
                <a:gridCol w="1318515">
                  <a:extLst>
                    <a:ext uri="{9D8B030D-6E8A-4147-A177-3AD203B41FA5}">
                      <a16:colId xmlns:a16="http://schemas.microsoft.com/office/drawing/2014/main" val="3775399969"/>
                    </a:ext>
                  </a:extLst>
                </a:gridCol>
                <a:gridCol w="1124712">
                  <a:extLst>
                    <a:ext uri="{9D8B030D-6E8A-4147-A177-3AD203B41FA5}">
                      <a16:colId xmlns:a16="http://schemas.microsoft.com/office/drawing/2014/main" val="3549980255"/>
                    </a:ext>
                  </a:extLst>
                </a:gridCol>
              </a:tblGrid>
              <a:tr h="443674">
                <a:tc>
                  <a:txBody>
                    <a:bodyPr/>
                    <a:lstStyle/>
                    <a:p>
                      <a:pPr algn="ctr"/>
                      <a:r>
                        <a:rPr lang="az-Latn-AZ" sz="1400" dirty="0"/>
                        <a:t>Test</a:t>
                      </a:r>
                      <a:endParaRPr lang="en-US" sz="1400" dirty="0"/>
                    </a:p>
                  </a:txBody>
                  <a:tcPr anchor="ctr"/>
                </a:tc>
                <a:tc>
                  <a:txBody>
                    <a:bodyPr/>
                    <a:lstStyle/>
                    <a:p>
                      <a:pPr algn="ctr"/>
                      <a:r>
                        <a:rPr lang="en-US" sz="1400" dirty="0" err="1"/>
                        <a:t>Testin</a:t>
                      </a:r>
                      <a:r>
                        <a:rPr lang="en-US" sz="1400" dirty="0"/>
                        <a:t> T</a:t>
                      </a:r>
                      <a:r>
                        <a:rPr lang="az-Latn-AZ" sz="1400" dirty="0"/>
                        <a:t>əs</a:t>
                      </a:r>
                      <a:r>
                        <a:rPr lang="en-US" sz="1400" dirty="0" err="1"/>
                        <a:t>viri</a:t>
                      </a:r>
                      <a:endParaRPr lang="en-US" sz="1400" dirty="0"/>
                    </a:p>
                  </a:txBody>
                  <a:tcPr anchor="ctr"/>
                </a:tc>
                <a:tc>
                  <a:txBody>
                    <a:bodyPr/>
                    <a:lstStyle/>
                    <a:p>
                      <a:pPr algn="ctr"/>
                      <a:r>
                        <a:rPr lang="az-Latn-AZ" sz="1400" dirty="0"/>
                        <a:t>Tələb </a:t>
                      </a:r>
                      <a:r>
                        <a:rPr lang="en-US" sz="1400" dirty="0"/>
                        <a:t>ID</a:t>
                      </a:r>
                      <a:r>
                        <a:rPr lang="az-Latn-AZ" sz="1400" dirty="0"/>
                        <a:t>(lər)</a:t>
                      </a:r>
                      <a:endParaRPr lang="en-US" sz="1400" dirty="0"/>
                    </a:p>
                  </a:txBody>
                  <a:tcPr anchor="ctr"/>
                </a:tc>
                <a:tc>
                  <a:txBody>
                    <a:bodyPr/>
                    <a:lstStyle/>
                    <a:p>
                      <a:pPr algn="ctr"/>
                      <a:r>
                        <a:rPr lang="az-Latn-AZ" sz="1400" dirty="0"/>
                        <a:t>Nəticə</a:t>
                      </a:r>
                      <a:endParaRPr lang="en-US" sz="1400" dirty="0"/>
                    </a:p>
                  </a:txBody>
                  <a:tcPr anchor="ctr"/>
                </a:tc>
                <a:extLst>
                  <a:ext uri="{0D108BD9-81ED-4DB2-BD59-A6C34878D82A}">
                    <a16:rowId xmlns:a16="http://schemas.microsoft.com/office/drawing/2014/main" val="4221366837"/>
                  </a:ext>
                </a:extLst>
              </a:tr>
              <a:tr h="2316287">
                <a:tc>
                  <a:txBody>
                    <a:bodyPr/>
                    <a:lstStyle/>
                    <a:p>
                      <a:pPr algn="ctr"/>
                      <a:r>
                        <a:rPr lang="az-Latn-AZ" sz="1400" dirty="0"/>
                        <a:t>7</a:t>
                      </a:r>
                      <a:endParaRPr lang="en-US" sz="1400" dirty="0"/>
                    </a:p>
                  </a:txBody>
                  <a:tcPr anchor="ctr"/>
                </a:tc>
                <a:tc>
                  <a:txBody>
                    <a:bodyPr/>
                    <a:lstStyle/>
                    <a:p>
                      <a:pPr algn="l"/>
                      <a:r>
                        <a:rPr lang="az-Latn-AZ" sz="1200" dirty="0"/>
                        <a:t>SD kart modulunun testi. (Əlavə tapşırıq)</a:t>
                      </a:r>
                      <a:endParaRPr lang="en-US" sz="1100" dirty="0"/>
                    </a:p>
                  </a:txBody>
                  <a:tcPr marL="137160" marR="137160" marT="137160" marB="137160"/>
                </a:tc>
                <a:tc>
                  <a:txBody>
                    <a:bodyPr/>
                    <a:lstStyle/>
                    <a:p>
                      <a:pPr algn="ct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5606778"/>
                  </a:ext>
                </a:extLst>
              </a:tr>
              <a:tr h="2316287">
                <a:tc>
                  <a:txBody>
                    <a:bodyPr/>
                    <a:lstStyle/>
                    <a:p>
                      <a:pPr algn="ctr"/>
                      <a:r>
                        <a:rPr lang="az-Latn-AZ" sz="1400" dirty="0"/>
                        <a:t>8</a:t>
                      </a:r>
                      <a:endParaRPr lang="en-US" sz="1400" dirty="0"/>
                    </a:p>
                  </a:txBody>
                  <a:tcPr anchor="ctr"/>
                </a:tc>
                <a:tc>
                  <a:txBody>
                    <a:bodyPr/>
                    <a:lstStyle/>
                    <a:p>
                      <a:pPr algn="l"/>
                      <a:r>
                        <a:rPr lang="az-Latn-AZ" sz="1100" dirty="0"/>
                        <a:t>GY-91 modulunun testləri. (Əlavə tapşırıq)</a:t>
                      </a:r>
                      <a:endParaRPr lang="en-US" sz="1100" dirty="0"/>
                    </a:p>
                  </a:txBody>
                  <a:tcPr marL="137160" marR="137160" marT="137160" marB="137160"/>
                </a:tc>
                <a:tc>
                  <a:txBody>
                    <a:bodyPr/>
                    <a:lstStyle/>
                    <a:p>
                      <a:pPr algn="ct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3835510109"/>
                  </a:ext>
                </a:extLst>
              </a:tr>
            </a:tbl>
          </a:graphicData>
        </a:graphic>
      </p:graphicFrame>
      <p:pic>
        <p:nvPicPr>
          <p:cNvPr id="5" name="Picture 4">
            <a:extLst>
              <a:ext uri="{FF2B5EF4-FFF2-40B4-BE49-F238E27FC236}">
                <a16:creationId xmlns:a16="http://schemas.microsoft.com/office/drawing/2014/main" id="{9DC0C3B9-5709-40EE-ABA5-FB44191070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755" t="6376" r="2721" b="30353"/>
          <a:stretch/>
        </p:blipFill>
        <p:spPr>
          <a:xfrm>
            <a:off x="1058092" y="2112264"/>
            <a:ext cx="1865376" cy="1700784"/>
          </a:xfrm>
          <a:prstGeom prst="rect">
            <a:avLst/>
          </a:prstGeom>
        </p:spPr>
      </p:pic>
      <p:pic>
        <p:nvPicPr>
          <p:cNvPr id="8" name="Picture 7">
            <a:extLst>
              <a:ext uri="{FF2B5EF4-FFF2-40B4-BE49-F238E27FC236}">
                <a16:creationId xmlns:a16="http://schemas.microsoft.com/office/drawing/2014/main" id="{482AADD2-2C32-4CEA-A434-0F98C38DDB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9392" y="2075688"/>
            <a:ext cx="1221892" cy="1819995"/>
          </a:xfrm>
          <a:prstGeom prst="rect">
            <a:avLst/>
          </a:prstGeom>
        </p:spPr>
      </p:pic>
      <p:sp>
        <p:nvSpPr>
          <p:cNvPr id="20" name="Arrow: Right 19">
            <a:extLst>
              <a:ext uri="{FF2B5EF4-FFF2-40B4-BE49-F238E27FC236}">
                <a16:creationId xmlns:a16="http://schemas.microsoft.com/office/drawing/2014/main" id="{6CF967D7-C065-4BB0-B78F-C99FC9C6F529}"/>
              </a:ext>
            </a:extLst>
          </p:cNvPr>
          <p:cNvSpPr/>
          <p:nvPr/>
        </p:nvSpPr>
        <p:spPr>
          <a:xfrm>
            <a:off x="3209946" y="2757746"/>
            <a:ext cx="782967" cy="455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F5E0EC7-8260-4B91-82B7-53D074AE28F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5131" r="5911" b="25981"/>
          <a:stretch/>
        </p:blipFill>
        <p:spPr>
          <a:xfrm>
            <a:off x="950976" y="4524936"/>
            <a:ext cx="1784463" cy="1489144"/>
          </a:xfrm>
          <a:prstGeom prst="rect">
            <a:avLst/>
          </a:prstGeom>
        </p:spPr>
      </p:pic>
      <p:sp>
        <p:nvSpPr>
          <p:cNvPr id="23" name="Arrow: Right 22">
            <a:extLst>
              <a:ext uri="{FF2B5EF4-FFF2-40B4-BE49-F238E27FC236}">
                <a16:creationId xmlns:a16="http://schemas.microsoft.com/office/drawing/2014/main" id="{A9032A10-A280-4ABD-ACF1-14995AE4B5F2}"/>
              </a:ext>
            </a:extLst>
          </p:cNvPr>
          <p:cNvSpPr/>
          <p:nvPr/>
        </p:nvSpPr>
        <p:spPr>
          <a:xfrm>
            <a:off x="2864897" y="5041569"/>
            <a:ext cx="627915" cy="455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pool table&#10;&#10;Description generated with very high confidence">
            <a:extLst>
              <a:ext uri="{FF2B5EF4-FFF2-40B4-BE49-F238E27FC236}">
                <a16:creationId xmlns:a16="http://schemas.microsoft.com/office/drawing/2014/main" id="{29C9859C-DE3B-40C4-8668-68309F89E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47872" y="4197096"/>
            <a:ext cx="1390359" cy="946379"/>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0F029B48-3F20-4E61-BA73-05C8AEE34C0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06681" y="4215418"/>
            <a:ext cx="1379698" cy="941441"/>
          </a:xfrm>
          <a:prstGeom prst="rect">
            <a:avLst/>
          </a:prstGeom>
        </p:spPr>
      </p:pic>
      <p:pic>
        <p:nvPicPr>
          <p:cNvPr id="26" name="Picture 25">
            <a:extLst>
              <a:ext uri="{FF2B5EF4-FFF2-40B4-BE49-F238E27FC236}">
                <a16:creationId xmlns:a16="http://schemas.microsoft.com/office/drawing/2014/main" id="{A582EA53-859F-4D46-A434-14714D28A61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96009" y="5224060"/>
            <a:ext cx="1404600" cy="958433"/>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36F6CB41-27C3-4C9D-9073-14D70FB793E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47872" y="5230086"/>
            <a:ext cx="1393928" cy="946379"/>
          </a:xfrm>
          <a:prstGeom prst="rect">
            <a:avLst/>
          </a:prstGeom>
        </p:spPr>
      </p:pic>
    </p:spTree>
    <p:extLst>
      <p:ext uri="{BB962C8B-B14F-4D97-AF65-F5344CB8AC3E}">
        <p14:creationId xmlns:p14="http://schemas.microsoft.com/office/powerpoint/2010/main" val="42437745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111</a:t>
            </a:fld>
            <a:endParaRPr lang="en-US"/>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Testlərin həyata keçirilməsi (davamı)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grpSp>
        <p:nvGrpSpPr>
          <p:cNvPr id="9" name="Group 8">
            <a:extLst>
              <a:ext uri="{FF2B5EF4-FFF2-40B4-BE49-F238E27FC236}">
                <a16:creationId xmlns:a16="http://schemas.microsoft.com/office/drawing/2014/main" id="{68223BE8-02A5-4646-ACD2-3944EF8CA9B7}"/>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BDCBD1AD-E783-4104-958F-3A922FD77C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80F5298-50A8-4596-9FD4-F11185DF5E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2" name="Footer Placeholder 4">
            <a:extLst>
              <a:ext uri="{FF2B5EF4-FFF2-40B4-BE49-F238E27FC236}">
                <a16:creationId xmlns:a16="http://schemas.microsoft.com/office/drawing/2014/main" id="{CB155837-6628-409E-89D7-3AE0A25FBAE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aphicFrame>
        <p:nvGraphicFramePr>
          <p:cNvPr id="13" name="Table 12">
            <a:extLst>
              <a:ext uri="{FF2B5EF4-FFF2-40B4-BE49-F238E27FC236}">
                <a16:creationId xmlns:a16="http://schemas.microsoft.com/office/drawing/2014/main" id="{18AD15A1-68D7-4553-9BE7-E4DDC81A427D}"/>
              </a:ext>
            </a:extLst>
          </p:cNvPr>
          <p:cNvGraphicFramePr>
            <a:graphicFrameLocks noGrp="1"/>
          </p:cNvGraphicFramePr>
          <p:nvPr>
            <p:extLst>
              <p:ext uri="{D42A27DB-BD31-4B8C-83A1-F6EECF244321}">
                <p14:modId xmlns:p14="http://schemas.microsoft.com/office/powerpoint/2010/main" val="3984966874"/>
              </p:ext>
            </p:extLst>
          </p:nvPr>
        </p:nvGraphicFramePr>
        <p:xfrm>
          <a:off x="239523" y="1205680"/>
          <a:ext cx="8677656" cy="5076247"/>
        </p:xfrm>
        <a:graphic>
          <a:graphicData uri="http://schemas.openxmlformats.org/drawingml/2006/table">
            <a:tbl>
              <a:tblPr firstRow="1" bandRow="1">
                <a:tableStyleId>{5C22544A-7EE6-4342-B048-85BDC9FD1C3A}</a:tableStyleId>
              </a:tblPr>
              <a:tblGrid>
                <a:gridCol w="491997">
                  <a:extLst>
                    <a:ext uri="{9D8B030D-6E8A-4147-A177-3AD203B41FA5}">
                      <a16:colId xmlns:a16="http://schemas.microsoft.com/office/drawing/2014/main" val="2050317030"/>
                    </a:ext>
                  </a:extLst>
                </a:gridCol>
                <a:gridCol w="5522976">
                  <a:extLst>
                    <a:ext uri="{9D8B030D-6E8A-4147-A177-3AD203B41FA5}">
                      <a16:colId xmlns:a16="http://schemas.microsoft.com/office/drawing/2014/main" val="4252342251"/>
                    </a:ext>
                  </a:extLst>
                </a:gridCol>
                <a:gridCol w="1537971">
                  <a:extLst>
                    <a:ext uri="{9D8B030D-6E8A-4147-A177-3AD203B41FA5}">
                      <a16:colId xmlns:a16="http://schemas.microsoft.com/office/drawing/2014/main" val="3775399969"/>
                    </a:ext>
                  </a:extLst>
                </a:gridCol>
                <a:gridCol w="1124712">
                  <a:extLst>
                    <a:ext uri="{9D8B030D-6E8A-4147-A177-3AD203B41FA5}">
                      <a16:colId xmlns:a16="http://schemas.microsoft.com/office/drawing/2014/main" val="3549980255"/>
                    </a:ext>
                  </a:extLst>
                </a:gridCol>
              </a:tblGrid>
              <a:tr h="418329">
                <a:tc>
                  <a:txBody>
                    <a:bodyPr/>
                    <a:lstStyle/>
                    <a:p>
                      <a:pPr algn="ctr"/>
                      <a:r>
                        <a:rPr lang="az-Latn-AZ" sz="1400" dirty="0"/>
                        <a:t>Test</a:t>
                      </a:r>
                      <a:endParaRPr lang="en-US" sz="1400" dirty="0"/>
                    </a:p>
                  </a:txBody>
                  <a:tcPr anchor="ctr"/>
                </a:tc>
                <a:tc>
                  <a:txBody>
                    <a:bodyPr/>
                    <a:lstStyle/>
                    <a:p>
                      <a:pPr algn="ctr"/>
                      <a:r>
                        <a:rPr lang="en-US" sz="1400" dirty="0" err="1"/>
                        <a:t>Testin</a:t>
                      </a:r>
                      <a:r>
                        <a:rPr lang="en-US" sz="1400" dirty="0"/>
                        <a:t> T</a:t>
                      </a:r>
                      <a:r>
                        <a:rPr lang="az-Latn-AZ" sz="1400" dirty="0"/>
                        <a:t>əs</a:t>
                      </a:r>
                      <a:r>
                        <a:rPr lang="en-US" sz="1400" dirty="0" err="1"/>
                        <a:t>viri</a:t>
                      </a:r>
                      <a:endParaRPr lang="en-US" sz="1400" dirty="0"/>
                    </a:p>
                  </a:txBody>
                  <a:tcPr anchor="ctr"/>
                </a:tc>
                <a:tc>
                  <a:txBody>
                    <a:bodyPr/>
                    <a:lstStyle/>
                    <a:p>
                      <a:pPr algn="ctr"/>
                      <a:r>
                        <a:rPr lang="az-Latn-AZ" sz="1400" dirty="0"/>
                        <a:t>Tələb </a:t>
                      </a:r>
                      <a:r>
                        <a:rPr lang="en-US" sz="1400" dirty="0"/>
                        <a:t>ID</a:t>
                      </a:r>
                      <a:r>
                        <a:rPr lang="az-Latn-AZ" sz="1400" dirty="0"/>
                        <a:t>(lər)</a:t>
                      </a:r>
                      <a:endParaRPr lang="en-US" sz="1400" dirty="0"/>
                    </a:p>
                  </a:txBody>
                  <a:tcPr anchor="ctr"/>
                </a:tc>
                <a:tc>
                  <a:txBody>
                    <a:bodyPr/>
                    <a:lstStyle/>
                    <a:p>
                      <a:pPr algn="ctr"/>
                      <a:r>
                        <a:rPr lang="az-Latn-AZ" sz="1400" dirty="0"/>
                        <a:t>Nəticə</a:t>
                      </a:r>
                      <a:endParaRPr lang="en-US" sz="1400" dirty="0"/>
                    </a:p>
                  </a:txBody>
                  <a:tcPr anchor="ctr"/>
                </a:tc>
                <a:extLst>
                  <a:ext uri="{0D108BD9-81ED-4DB2-BD59-A6C34878D82A}">
                    <a16:rowId xmlns:a16="http://schemas.microsoft.com/office/drawing/2014/main" val="4221366837"/>
                  </a:ext>
                </a:extLst>
              </a:tr>
              <a:tr h="1365309">
                <a:tc>
                  <a:txBody>
                    <a:bodyPr/>
                    <a:lstStyle/>
                    <a:p>
                      <a:pPr algn="ctr"/>
                      <a:r>
                        <a:rPr lang="az-Latn-AZ" sz="1400" dirty="0"/>
                        <a:t>9</a:t>
                      </a:r>
                      <a:endParaRPr lang="en-US" sz="1400" dirty="0"/>
                    </a:p>
                  </a:txBody>
                  <a:tcPr anchor="ctr"/>
                </a:tc>
                <a:tc>
                  <a:txBody>
                    <a:bodyPr/>
                    <a:lstStyle/>
                    <a:p>
                      <a:pPr algn="l"/>
                      <a:r>
                        <a:rPr lang="az-Latn-AZ" sz="1200" dirty="0"/>
                        <a:t>Xbee uzun məsafəli ötürmə testi.</a:t>
                      </a:r>
                    </a:p>
                    <a:p>
                      <a:pPr algn="l"/>
                      <a:r>
                        <a:rPr lang="az-Latn-AZ" sz="1200" dirty="0"/>
                        <a:t>YİS – də olan Xbee – nin əsas YİS antennası ilə uzun məsafəli testlər.</a:t>
                      </a:r>
                    </a:p>
                    <a:p>
                      <a:pPr algn="l"/>
                      <a:r>
                        <a:rPr lang="az-Latn-AZ" sz="1200" dirty="0"/>
                        <a:t>Beləki uzun məsafəli YİS antennası ilə keçirtdiyimiz testlər uğursuz olmuş, və uzun məsafəyə telemetriya ötürülə bilməmişdir.</a:t>
                      </a:r>
                    </a:p>
                    <a:p>
                      <a:pPr algn="l"/>
                      <a:endParaRPr lang="az-Latn-AZ" sz="1100" dirty="0"/>
                    </a:p>
                  </a:txBody>
                  <a:tcPr marL="137160" marR="137160" marT="137160" marB="1371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7, 8, 9, 10, 11</a:t>
                      </a:r>
                      <a:endParaRPr lang="en-US" sz="1400" dirty="0"/>
                    </a:p>
                  </a:txBody>
                  <a:tcPr marL="137160" marR="137160" marT="137160" marB="137160" anchor="ctr"/>
                </a:tc>
                <a:tc>
                  <a:txBody>
                    <a:bodyPr/>
                    <a:lstStyle/>
                    <a:p>
                      <a:pPr algn="ctr"/>
                      <a:r>
                        <a:rPr lang="az-Latn-AZ" sz="1400" b="1" dirty="0"/>
                        <a:t>UĞURSUZ</a:t>
                      </a:r>
                      <a:endParaRPr lang="en-US" sz="1400" b="1" dirty="0"/>
                    </a:p>
                  </a:txBody>
                  <a:tcPr marL="137160" marR="137160" marT="137160" marB="137160" anchor="ctr">
                    <a:solidFill>
                      <a:srgbClr val="FF0000"/>
                    </a:solidFill>
                  </a:tcPr>
                </a:tc>
                <a:extLst>
                  <a:ext uri="{0D108BD9-81ED-4DB2-BD59-A6C34878D82A}">
                    <a16:rowId xmlns:a16="http://schemas.microsoft.com/office/drawing/2014/main" val="5606778"/>
                  </a:ext>
                </a:extLst>
              </a:tr>
              <a:tr h="1038404">
                <a:tc>
                  <a:txBody>
                    <a:bodyPr/>
                    <a:lstStyle/>
                    <a:p>
                      <a:pPr algn="ctr"/>
                      <a:r>
                        <a:rPr lang="az-Latn-AZ" sz="1400" dirty="0"/>
                        <a:t>10</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Model peykin korpusunun dayanıqlılığı testi.</a:t>
                      </a:r>
                    </a:p>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Bu testi etmə şansımız olmamışdır. Beləki, model peykimiz hələki tam hazır vəziyyətdə deyildir.</a:t>
                      </a:r>
                      <a:endParaRPr lang="en-US" sz="1200" dirty="0"/>
                    </a:p>
                  </a:txBody>
                  <a:tcPr marL="137160" marR="137160" marT="137160" marB="1371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2, 3, 21 </a:t>
                      </a:r>
                      <a:endParaRPr lang="en-US" sz="1400" dirty="0"/>
                    </a:p>
                  </a:txBody>
                  <a:tcPr marL="137160" marR="137160" marT="137160" marB="137160" anchor="ctr"/>
                </a:tc>
                <a:tc>
                  <a:txBody>
                    <a:bodyPr/>
                    <a:lstStyle/>
                    <a:p>
                      <a:pPr algn="ctr"/>
                      <a:endParaRPr lang="en-US" sz="1400" b="1" dirty="0"/>
                    </a:p>
                  </a:txBody>
                  <a:tcPr marL="137160" marR="137160" marT="137160" marB="137160" anchor="ctr">
                    <a:solidFill>
                      <a:srgbClr val="EAEFF7"/>
                    </a:solidFill>
                  </a:tcPr>
                </a:tc>
                <a:extLst>
                  <a:ext uri="{0D108BD9-81ED-4DB2-BD59-A6C34878D82A}">
                    <a16:rowId xmlns:a16="http://schemas.microsoft.com/office/drawing/2014/main" val="2485986264"/>
                  </a:ext>
                </a:extLst>
              </a:tr>
              <a:tr h="1061963">
                <a:tc>
                  <a:txBody>
                    <a:bodyPr/>
                    <a:lstStyle/>
                    <a:p>
                      <a:pPr algn="ctr"/>
                      <a:r>
                        <a:rPr lang="az-Latn-AZ" sz="1400" dirty="0"/>
                        <a:t>11</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Buzzerin səsinin yüksəkliyi testi.</a:t>
                      </a:r>
                      <a:endParaRPr lang="az-Latn-AZ" sz="1100" dirty="0"/>
                    </a:p>
                    <a:p>
                      <a:pPr algn="l"/>
                      <a:r>
                        <a:rPr lang="az-Latn-AZ" sz="1200" dirty="0"/>
                        <a:t>Buzzer arduino NANO ilə test edilmişdir və buzzerin səsinin yüksəkliyi qiymətləndirilmişdir. Hesab edirik ki, səsinin yüksəkliyi qənaətbəxşdir.</a:t>
                      </a:r>
                      <a:endParaRPr lang="en-US" sz="1200" dirty="0"/>
                    </a:p>
                  </a:txBody>
                  <a:tcPr marL="137160" marR="137160" marT="137160" marB="1371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14, 20</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3399899112"/>
                  </a:ext>
                </a:extLst>
              </a:tr>
              <a:tr h="1192242">
                <a:tc>
                  <a:txBody>
                    <a:bodyPr/>
                    <a:lstStyle/>
                    <a:p>
                      <a:pPr algn="ctr"/>
                      <a:r>
                        <a:rPr lang="az-Latn-AZ" sz="1400" dirty="0"/>
                        <a:t>12</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Model peykin elektronikasının ümumilikdə breadboard üzərində işləyəbilməsi testi.</a:t>
                      </a:r>
                      <a:endParaRPr lang="en-US" sz="1200" dirty="0"/>
                    </a:p>
                    <a:p>
                      <a:pPr algn="l"/>
                      <a:r>
                        <a:rPr lang="az-Latn-AZ" sz="1200" dirty="0"/>
                        <a:t>Model peyki breadboard üzərində test edilmişdir. Beləki model peykin bütün sensorları əsas elektronik dövrənin quruluşunda ki, kimi qurulmuş və nəcə işlədiyi test edilmişdir. Bu isə peykin özünün işləməsi ilə eyni mənanı daşıyır.</a:t>
                      </a:r>
                      <a:endParaRPr lang="en-US" sz="1200" dirty="0"/>
                    </a:p>
                  </a:txBody>
                  <a:tcPr marL="137160" marR="137160" marT="137160" marB="1371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7, 8, 9, 10, 11, </a:t>
                      </a:r>
                      <a:endParaRPr lang="en-US" sz="1400" dirty="0"/>
                    </a:p>
                    <a:p>
                      <a:pPr algn="ctr"/>
                      <a:r>
                        <a:rPr lang="az-Latn-AZ" sz="1400" dirty="0"/>
                        <a:t>13, 17, 22</a:t>
                      </a:r>
                      <a:endParaRPr lang="en-US" sz="1400" dirty="0"/>
                    </a:p>
                  </a:txBody>
                  <a:tcPr marL="137160" marR="137160" marT="137160" marB="137160" anchor="ctr"/>
                </a:tc>
                <a:tc>
                  <a:txBody>
                    <a:bodyPr/>
                    <a:lstStyle/>
                    <a:p>
                      <a:pPr algn="ctr"/>
                      <a:r>
                        <a:rPr lang="az-Latn-AZ" sz="1400" b="1" dirty="0"/>
                        <a:t>UĞURLU</a:t>
                      </a:r>
                      <a:endParaRPr lang="en-US" sz="1400" b="1" dirty="0"/>
                    </a:p>
                  </a:txBody>
                  <a:tcPr marL="137160" marR="137160" marT="137160" marB="137160" anchor="ctr">
                    <a:solidFill>
                      <a:srgbClr val="11EA00"/>
                    </a:solidFill>
                  </a:tcPr>
                </a:tc>
                <a:extLst>
                  <a:ext uri="{0D108BD9-81ED-4DB2-BD59-A6C34878D82A}">
                    <a16:rowId xmlns:a16="http://schemas.microsoft.com/office/drawing/2014/main" val="323663784"/>
                  </a:ext>
                </a:extLst>
              </a:tr>
            </a:tbl>
          </a:graphicData>
        </a:graphic>
      </p:graphicFrame>
    </p:spTree>
    <p:extLst>
      <p:ext uri="{BB962C8B-B14F-4D97-AF65-F5344CB8AC3E}">
        <p14:creationId xmlns:p14="http://schemas.microsoft.com/office/powerpoint/2010/main" val="2088211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73"/>
          <p:cNvSpPr txBox="1">
            <a:spLocks/>
          </p:cNvSpPr>
          <p:nvPr/>
        </p:nvSpPr>
        <p:spPr>
          <a:xfrm>
            <a:off x="1638299" y="2511024"/>
            <a:ext cx="5829300" cy="1102517"/>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Planlaşdırma və Maliyyə </a:t>
            </a:r>
          </a:p>
        </p:txBody>
      </p:sp>
      <p:sp>
        <p:nvSpPr>
          <p:cNvPr id="13" name="Shape 174"/>
          <p:cNvSpPr txBox="1">
            <a:spLocks/>
          </p:cNvSpPr>
          <p:nvPr/>
        </p:nvSpPr>
        <p:spPr>
          <a:xfrm>
            <a:off x="2152650" y="3733789"/>
            <a:ext cx="4800599" cy="971550"/>
          </a:xfrm>
          <a:prstGeom prst="rect">
            <a:avLst/>
          </a:prstGeom>
          <a:noFill/>
          <a:ln>
            <a:noFill/>
          </a:ln>
        </p:spPr>
        <p:txBody>
          <a:bodyPr wrap="square" lIns="68569" tIns="34275" rIns="68569" bIns="34275"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Payızov Emin</a:t>
            </a:r>
            <a:endParaRPr lang="en-US" kern="0" dirty="0">
              <a:solidFill>
                <a:srgbClr val="000000"/>
              </a:solidFil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112</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7" name="Footer Placeholder 4">
            <a:extLst>
              <a:ext uri="{FF2B5EF4-FFF2-40B4-BE49-F238E27FC236}">
                <a16:creationId xmlns:a16="http://schemas.microsoft.com/office/drawing/2014/main" id="{0F8338AF-EF5E-4322-BDFD-006FB6FA38D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04A75EFE-5BE1-4EE0-8BE0-B0EAD3E3E533}"/>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E02BA94C-B163-4275-B684-23FCE7D42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9D52C260-7CB4-4F1E-887F-E17A968D4E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1056657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64"/>
          <p:cNvSpPr txBox="1">
            <a:spLocks/>
          </p:cNvSpPr>
          <p:nvPr/>
        </p:nvSpPr>
        <p:spPr>
          <a:xfrm>
            <a:off x="1938528" y="118872"/>
            <a:ext cx="5486400" cy="969264"/>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latin typeface="Arial" panose="020B0604020202020204" pitchFamily="34" charset="0"/>
                <a:ea typeface="+mn-ea"/>
                <a:cs typeface="Arial" panose="020B0604020202020204" pitchFamily="34" charset="0"/>
              </a:rPr>
              <a:t>Planlaşdırma</a:t>
            </a:r>
            <a:endParaRPr lang="en-US" kern="0" dirty="0">
              <a:solidFill>
                <a:srgbClr val="333399"/>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113</a:t>
            </a:fld>
            <a:endParaRPr lang="en-US"/>
          </a:p>
        </p:txBody>
      </p:sp>
      <p:sp>
        <p:nvSpPr>
          <p:cNvPr id="13"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Payızov Emin</a:t>
            </a:r>
            <a:endParaRPr lang="en-US" kern="0" dirty="0">
              <a:solidFill>
                <a:srgbClr val="000000"/>
              </a:solidFill>
            </a:endParaRPr>
          </a:p>
        </p:txBody>
      </p:sp>
      <p:sp>
        <p:nvSpPr>
          <p:cNvPr id="10" name="Footer Placeholder 4">
            <a:extLst>
              <a:ext uri="{FF2B5EF4-FFF2-40B4-BE49-F238E27FC236}">
                <a16:creationId xmlns:a16="http://schemas.microsoft.com/office/drawing/2014/main" id="{50576146-D29C-4E0D-88BB-E04C1A56BB1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12CAF788-A4E8-4DB5-A0FC-84822574A1E9}"/>
              </a:ext>
            </a:extLst>
          </p:cNvPr>
          <p:cNvGrpSpPr/>
          <p:nvPr/>
        </p:nvGrpSpPr>
        <p:grpSpPr>
          <a:xfrm>
            <a:off x="219457" y="0"/>
            <a:ext cx="1771323" cy="1097280"/>
            <a:chOff x="219457" y="0"/>
            <a:chExt cx="1771323" cy="1097280"/>
          </a:xfrm>
        </p:grpSpPr>
        <p:pic>
          <p:nvPicPr>
            <p:cNvPr id="15" name="Picture 14" descr="A close up of a device&#10;&#10;Description generated with high confidence">
              <a:extLst>
                <a:ext uri="{FF2B5EF4-FFF2-40B4-BE49-F238E27FC236}">
                  <a16:creationId xmlns:a16="http://schemas.microsoft.com/office/drawing/2014/main" id="{10C1D03B-1D76-45A8-9F24-2C7686AB8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6" name="Picture 15">
              <a:extLst>
                <a:ext uri="{FF2B5EF4-FFF2-40B4-BE49-F238E27FC236}">
                  <a16:creationId xmlns:a16="http://schemas.microsoft.com/office/drawing/2014/main" id="{7D4DD222-89A8-4BC6-A991-68B7C51EE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2" name="Table 1">
            <a:extLst>
              <a:ext uri="{FF2B5EF4-FFF2-40B4-BE49-F238E27FC236}">
                <a16:creationId xmlns:a16="http://schemas.microsoft.com/office/drawing/2014/main" id="{06BDB963-5B1D-4F0E-9980-0F08D99BFD4E}"/>
              </a:ext>
            </a:extLst>
          </p:cNvPr>
          <p:cNvGraphicFramePr>
            <a:graphicFrameLocks noGrp="1"/>
          </p:cNvGraphicFramePr>
          <p:nvPr>
            <p:extLst>
              <p:ext uri="{D42A27DB-BD31-4B8C-83A1-F6EECF244321}">
                <p14:modId xmlns:p14="http://schemas.microsoft.com/office/powerpoint/2010/main" val="2702275324"/>
              </p:ext>
            </p:extLst>
          </p:nvPr>
        </p:nvGraphicFramePr>
        <p:xfrm>
          <a:off x="230007" y="1161288"/>
          <a:ext cx="8676250" cy="1718370"/>
        </p:xfrm>
        <a:graphic>
          <a:graphicData uri="http://schemas.openxmlformats.org/drawingml/2006/table">
            <a:tbl>
              <a:tblPr firstRow="1" bandRow="1">
                <a:tableStyleId>{5C22544A-7EE6-4342-B048-85BDC9FD1C3A}</a:tableStyleId>
              </a:tblPr>
              <a:tblGrid>
                <a:gridCol w="4338125">
                  <a:extLst>
                    <a:ext uri="{9D8B030D-6E8A-4147-A177-3AD203B41FA5}">
                      <a16:colId xmlns:a16="http://schemas.microsoft.com/office/drawing/2014/main" val="3567588916"/>
                    </a:ext>
                  </a:extLst>
                </a:gridCol>
                <a:gridCol w="4338125">
                  <a:extLst>
                    <a:ext uri="{9D8B030D-6E8A-4147-A177-3AD203B41FA5}">
                      <a16:colId xmlns:a16="http://schemas.microsoft.com/office/drawing/2014/main" val="1311571875"/>
                    </a:ext>
                  </a:extLst>
                </a:gridCol>
              </a:tblGrid>
              <a:tr h="283815">
                <a:tc gridSpan="2">
                  <a:txBody>
                    <a:bodyPr/>
                    <a:lstStyle/>
                    <a:p>
                      <a:pPr algn="ctr"/>
                      <a:r>
                        <a:rPr lang="az-Latn-AZ" sz="1400" dirty="0"/>
                        <a:t>Mexanika bölməsi</a:t>
                      </a: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3190031346"/>
                  </a:ext>
                </a:extLst>
              </a:tr>
              <a:tr h="283815">
                <a:tc>
                  <a:txBody>
                    <a:bodyPr/>
                    <a:lstStyle/>
                    <a:p>
                      <a:pPr algn="ctr"/>
                      <a:r>
                        <a:rPr lang="az-Latn-AZ" sz="1400" b="1" dirty="0">
                          <a:solidFill>
                            <a:schemeClr val="bg1"/>
                          </a:solidFill>
                        </a:rPr>
                        <a:t>Edilmiş işlər</a:t>
                      </a:r>
                      <a:endParaRPr lang="en-US" sz="1400" b="1" dirty="0">
                        <a:solidFill>
                          <a:schemeClr val="bg1"/>
                        </a:solidFill>
                      </a:endParaRPr>
                    </a:p>
                  </a:txBody>
                  <a:tcPr anchor="ctr">
                    <a:solidFill>
                      <a:srgbClr val="5B9BD5"/>
                    </a:solidFill>
                  </a:tcPr>
                </a:tc>
                <a:tc>
                  <a:txBody>
                    <a:bodyPr/>
                    <a:lstStyle/>
                    <a:p>
                      <a:pPr algn="ctr"/>
                      <a:r>
                        <a:rPr lang="az-Latn-AZ" sz="1400" b="1" dirty="0">
                          <a:solidFill>
                            <a:schemeClr val="bg1"/>
                          </a:solidFill>
                        </a:rPr>
                        <a:t>Ediləcək işlər</a:t>
                      </a:r>
                      <a:endParaRPr lang="en-US" sz="1400" b="1" dirty="0">
                        <a:solidFill>
                          <a:schemeClr val="bg1"/>
                        </a:solidFill>
                      </a:endParaRPr>
                    </a:p>
                  </a:txBody>
                  <a:tcPr anchor="ctr">
                    <a:solidFill>
                      <a:srgbClr val="5B9BD5"/>
                    </a:solidFill>
                  </a:tcPr>
                </a:tc>
                <a:extLst>
                  <a:ext uri="{0D108BD9-81ED-4DB2-BD59-A6C34878D82A}">
                    <a16:rowId xmlns:a16="http://schemas.microsoft.com/office/drawing/2014/main" val="1912079366"/>
                  </a:ext>
                </a:extLst>
              </a:tr>
              <a:tr h="1108770">
                <a:tc>
                  <a:txBody>
                    <a:bodyPr/>
                    <a:lstStyle/>
                    <a:p>
                      <a:pPr marL="285750" indent="-285750" algn="l">
                        <a:buFont typeface="Wingdings" panose="05000000000000000000" pitchFamily="2" charset="2"/>
                        <a:buChar char="ü"/>
                      </a:pPr>
                      <a:r>
                        <a:rPr lang="az-Latn-AZ" sz="1400" dirty="0"/>
                        <a:t>Paraşüt komanda tərəfindən tikilib və test edilib</a:t>
                      </a:r>
                    </a:p>
                    <a:p>
                      <a:pPr marL="285750" indent="-285750" algn="l">
                        <a:buFont typeface="Wingdings" panose="05000000000000000000" pitchFamily="2" charset="2"/>
                        <a:buChar char="ü"/>
                      </a:pPr>
                      <a:r>
                        <a:rPr lang="az-Latn-AZ" sz="1400" dirty="0"/>
                        <a:t>Model peykin təsvirləri edilmişdir</a:t>
                      </a:r>
                    </a:p>
                    <a:p>
                      <a:pPr marL="285750" indent="-285750" algn="l">
                        <a:buFont typeface="Wingdings" panose="05000000000000000000" pitchFamily="2" charset="2"/>
                        <a:buChar char="ü"/>
                      </a:pPr>
                      <a:r>
                        <a:rPr lang="az-Latn-AZ" sz="1400" dirty="0"/>
                        <a:t>Peyk korpusu üçün müxtəlif testlər keçirilib</a:t>
                      </a:r>
                      <a:endParaRPr lang="en-US" sz="1400" dirty="0"/>
                    </a:p>
                  </a:txBody>
                  <a:tcPr/>
                </a:tc>
                <a:tc>
                  <a:txBody>
                    <a:bodyPr/>
                    <a:lstStyle/>
                    <a:p>
                      <a:pPr marL="285750" indent="-285750" algn="l">
                        <a:buFont typeface="Wingdings" panose="05000000000000000000" pitchFamily="2" charset="2"/>
                        <a:buChar char="Ø"/>
                      </a:pPr>
                      <a:r>
                        <a:rPr lang="az-Latn-AZ" sz="1400" dirty="0"/>
                        <a:t>Peykin korpusunun yekunu</a:t>
                      </a:r>
                      <a:endParaRPr lang="en-US" sz="1400" dirty="0"/>
                    </a:p>
                  </a:txBody>
                  <a:tcPr/>
                </a:tc>
                <a:extLst>
                  <a:ext uri="{0D108BD9-81ED-4DB2-BD59-A6C34878D82A}">
                    <a16:rowId xmlns:a16="http://schemas.microsoft.com/office/drawing/2014/main" val="3294555891"/>
                  </a:ext>
                </a:extLst>
              </a:tr>
            </a:tbl>
          </a:graphicData>
        </a:graphic>
      </p:graphicFrame>
      <p:graphicFrame>
        <p:nvGraphicFramePr>
          <p:cNvPr id="18" name="Table 17">
            <a:extLst>
              <a:ext uri="{FF2B5EF4-FFF2-40B4-BE49-F238E27FC236}">
                <a16:creationId xmlns:a16="http://schemas.microsoft.com/office/drawing/2014/main" id="{0D28F075-0349-4926-BA92-116D2005CE91}"/>
              </a:ext>
            </a:extLst>
          </p:cNvPr>
          <p:cNvGraphicFramePr>
            <a:graphicFrameLocks noGrp="1"/>
          </p:cNvGraphicFramePr>
          <p:nvPr>
            <p:extLst>
              <p:ext uri="{D42A27DB-BD31-4B8C-83A1-F6EECF244321}">
                <p14:modId xmlns:p14="http://schemas.microsoft.com/office/powerpoint/2010/main" val="3660520256"/>
              </p:ext>
            </p:extLst>
          </p:nvPr>
        </p:nvGraphicFramePr>
        <p:xfrm>
          <a:off x="219457" y="2878944"/>
          <a:ext cx="8676250" cy="1718370"/>
        </p:xfrm>
        <a:graphic>
          <a:graphicData uri="http://schemas.openxmlformats.org/drawingml/2006/table">
            <a:tbl>
              <a:tblPr firstRow="1" bandRow="1">
                <a:tableStyleId>{5C22544A-7EE6-4342-B048-85BDC9FD1C3A}</a:tableStyleId>
              </a:tblPr>
              <a:tblGrid>
                <a:gridCol w="4338125">
                  <a:extLst>
                    <a:ext uri="{9D8B030D-6E8A-4147-A177-3AD203B41FA5}">
                      <a16:colId xmlns:a16="http://schemas.microsoft.com/office/drawing/2014/main" val="3567588916"/>
                    </a:ext>
                  </a:extLst>
                </a:gridCol>
                <a:gridCol w="4338125">
                  <a:extLst>
                    <a:ext uri="{9D8B030D-6E8A-4147-A177-3AD203B41FA5}">
                      <a16:colId xmlns:a16="http://schemas.microsoft.com/office/drawing/2014/main" val="1311571875"/>
                    </a:ext>
                  </a:extLst>
                </a:gridCol>
              </a:tblGrid>
              <a:tr h="283815">
                <a:tc gridSpan="2">
                  <a:txBody>
                    <a:bodyPr/>
                    <a:lstStyle/>
                    <a:p>
                      <a:pPr algn="ctr"/>
                      <a:r>
                        <a:rPr lang="az-Latn-AZ" sz="1400" dirty="0"/>
                        <a:t>Elektronika bölməsi</a:t>
                      </a: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3190031346"/>
                  </a:ext>
                </a:extLst>
              </a:tr>
              <a:tr h="283815">
                <a:tc>
                  <a:txBody>
                    <a:bodyPr/>
                    <a:lstStyle/>
                    <a:p>
                      <a:pPr algn="ctr"/>
                      <a:r>
                        <a:rPr lang="az-Latn-AZ" sz="1400" b="1" dirty="0">
                          <a:solidFill>
                            <a:schemeClr val="bg1"/>
                          </a:solidFill>
                        </a:rPr>
                        <a:t>Edilmiş işlər</a:t>
                      </a:r>
                      <a:endParaRPr lang="en-US" sz="1400" b="1" dirty="0">
                        <a:solidFill>
                          <a:schemeClr val="bg1"/>
                        </a:solidFill>
                      </a:endParaRPr>
                    </a:p>
                  </a:txBody>
                  <a:tcPr anchor="ctr">
                    <a:solidFill>
                      <a:srgbClr val="5B9BD5"/>
                    </a:solidFill>
                  </a:tcPr>
                </a:tc>
                <a:tc>
                  <a:txBody>
                    <a:bodyPr/>
                    <a:lstStyle/>
                    <a:p>
                      <a:pPr algn="ctr"/>
                      <a:r>
                        <a:rPr lang="az-Latn-AZ" sz="1400" b="1" dirty="0">
                          <a:solidFill>
                            <a:schemeClr val="bg1"/>
                          </a:solidFill>
                        </a:rPr>
                        <a:t>Ediləcək işlər</a:t>
                      </a:r>
                      <a:endParaRPr lang="en-US" sz="1400" b="1" dirty="0">
                        <a:solidFill>
                          <a:schemeClr val="bg1"/>
                        </a:solidFill>
                      </a:endParaRPr>
                    </a:p>
                  </a:txBody>
                  <a:tcPr anchor="ctr">
                    <a:solidFill>
                      <a:srgbClr val="5B9BD5"/>
                    </a:solidFill>
                  </a:tcPr>
                </a:tc>
                <a:extLst>
                  <a:ext uri="{0D108BD9-81ED-4DB2-BD59-A6C34878D82A}">
                    <a16:rowId xmlns:a16="http://schemas.microsoft.com/office/drawing/2014/main" val="1912079366"/>
                  </a:ext>
                </a:extLst>
              </a:tr>
              <a:tr h="1108770">
                <a:tc>
                  <a:txBody>
                    <a:bodyPr/>
                    <a:lstStyle/>
                    <a:p>
                      <a:pPr marL="285750" indent="-285750" algn="l">
                        <a:buFont typeface="Wingdings" panose="05000000000000000000" pitchFamily="2" charset="2"/>
                        <a:buChar char="ü"/>
                      </a:pPr>
                      <a:r>
                        <a:rPr lang="az-Latn-AZ" sz="1400" dirty="0"/>
                        <a:t>Hər bir modul ayrılıqda test edilib</a:t>
                      </a:r>
                    </a:p>
                    <a:p>
                      <a:pPr marL="285750" indent="-285750" algn="l">
                        <a:buFont typeface="Wingdings" panose="05000000000000000000" pitchFamily="2" charset="2"/>
                        <a:buChar char="ü"/>
                      </a:pPr>
                      <a:r>
                        <a:rPr lang="az-Latn-AZ" sz="1400" dirty="0"/>
                        <a:t>Peykin elektronik prinsipial sxemi tam dəqiq çəkilib</a:t>
                      </a:r>
                    </a:p>
                    <a:p>
                      <a:pPr marL="285750" indent="-285750" algn="l">
                        <a:buFont typeface="Wingdings" panose="05000000000000000000" pitchFamily="2" charset="2"/>
                        <a:buChar char="ü"/>
                      </a:pPr>
                      <a:r>
                        <a:rPr lang="az-Latn-AZ" sz="1400" dirty="0"/>
                        <a:t>Peykin elektronik </a:t>
                      </a:r>
                      <a:r>
                        <a:rPr lang="en-US" sz="1400" dirty="0"/>
                        <a:t>“</a:t>
                      </a:r>
                      <a:r>
                        <a:rPr lang="en-US" sz="1400" dirty="0" err="1"/>
                        <a:t>skeleti</a:t>
                      </a:r>
                      <a:r>
                        <a:rPr lang="en-US" sz="1400" dirty="0"/>
                        <a:t>”</a:t>
                      </a:r>
                      <a:r>
                        <a:rPr lang="az-Latn-AZ" sz="1400" dirty="0"/>
                        <a:t> hazırdır</a:t>
                      </a:r>
                      <a:endParaRPr lang="en-US" sz="1400" dirty="0"/>
                    </a:p>
                  </a:txBody>
                  <a:tcPr/>
                </a:tc>
                <a:tc>
                  <a:txBody>
                    <a:bodyPr/>
                    <a:lstStyle/>
                    <a:p>
                      <a:pPr algn="ctr"/>
                      <a:r>
                        <a:rPr lang="az-Latn-AZ" sz="1400" dirty="0"/>
                        <a:t>-----</a:t>
                      </a:r>
                      <a:endParaRPr lang="en-US" sz="1400" dirty="0"/>
                    </a:p>
                  </a:txBody>
                  <a:tcPr anchor="ctr"/>
                </a:tc>
                <a:extLst>
                  <a:ext uri="{0D108BD9-81ED-4DB2-BD59-A6C34878D82A}">
                    <a16:rowId xmlns:a16="http://schemas.microsoft.com/office/drawing/2014/main" val="3294555891"/>
                  </a:ext>
                </a:extLst>
              </a:tr>
            </a:tbl>
          </a:graphicData>
        </a:graphic>
      </p:graphicFrame>
      <p:graphicFrame>
        <p:nvGraphicFramePr>
          <p:cNvPr id="19" name="Table 18">
            <a:extLst>
              <a:ext uri="{FF2B5EF4-FFF2-40B4-BE49-F238E27FC236}">
                <a16:creationId xmlns:a16="http://schemas.microsoft.com/office/drawing/2014/main" id="{09F7C7D6-9957-4AC5-B1F9-2054433E5BBB}"/>
              </a:ext>
            </a:extLst>
          </p:cNvPr>
          <p:cNvGraphicFramePr>
            <a:graphicFrameLocks noGrp="1"/>
          </p:cNvGraphicFramePr>
          <p:nvPr>
            <p:extLst>
              <p:ext uri="{D42A27DB-BD31-4B8C-83A1-F6EECF244321}">
                <p14:modId xmlns:p14="http://schemas.microsoft.com/office/powerpoint/2010/main" val="763217937"/>
              </p:ext>
            </p:extLst>
          </p:nvPr>
        </p:nvGraphicFramePr>
        <p:xfrm>
          <a:off x="239150" y="4597314"/>
          <a:ext cx="8676250" cy="1718370"/>
        </p:xfrm>
        <a:graphic>
          <a:graphicData uri="http://schemas.openxmlformats.org/drawingml/2006/table">
            <a:tbl>
              <a:tblPr firstRow="1" bandRow="1">
                <a:tableStyleId>{5C22544A-7EE6-4342-B048-85BDC9FD1C3A}</a:tableStyleId>
              </a:tblPr>
              <a:tblGrid>
                <a:gridCol w="4338125">
                  <a:extLst>
                    <a:ext uri="{9D8B030D-6E8A-4147-A177-3AD203B41FA5}">
                      <a16:colId xmlns:a16="http://schemas.microsoft.com/office/drawing/2014/main" val="3567588916"/>
                    </a:ext>
                  </a:extLst>
                </a:gridCol>
                <a:gridCol w="4338125">
                  <a:extLst>
                    <a:ext uri="{9D8B030D-6E8A-4147-A177-3AD203B41FA5}">
                      <a16:colId xmlns:a16="http://schemas.microsoft.com/office/drawing/2014/main" val="1311571875"/>
                    </a:ext>
                  </a:extLst>
                </a:gridCol>
              </a:tblGrid>
              <a:tr h="283815">
                <a:tc gridSpan="2">
                  <a:txBody>
                    <a:bodyPr/>
                    <a:lstStyle/>
                    <a:p>
                      <a:pPr algn="ctr"/>
                      <a:r>
                        <a:rPr lang="az-Latn-AZ" sz="1400" dirty="0"/>
                        <a:t>Proqramlaşdırma bölməsi</a:t>
                      </a: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3190031346"/>
                  </a:ext>
                </a:extLst>
              </a:tr>
              <a:tr h="283815">
                <a:tc>
                  <a:txBody>
                    <a:bodyPr/>
                    <a:lstStyle/>
                    <a:p>
                      <a:pPr algn="ctr"/>
                      <a:r>
                        <a:rPr lang="az-Latn-AZ" sz="1400" b="1" dirty="0">
                          <a:solidFill>
                            <a:schemeClr val="bg1"/>
                          </a:solidFill>
                        </a:rPr>
                        <a:t>Edilmiş işlər</a:t>
                      </a:r>
                      <a:endParaRPr lang="en-US" sz="1400" b="1" dirty="0">
                        <a:solidFill>
                          <a:schemeClr val="bg1"/>
                        </a:solidFill>
                      </a:endParaRPr>
                    </a:p>
                  </a:txBody>
                  <a:tcPr anchor="ctr">
                    <a:solidFill>
                      <a:srgbClr val="5B9BD5"/>
                    </a:solidFill>
                  </a:tcPr>
                </a:tc>
                <a:tc>
                  <a:txBody>
                    <a:bodyPr/>
                    <a:lstStyle/>
                    <a:p>
                      <a:pPr algn="ctr"/>
                      <a:r>
                        <a:rPr lang="az-Latn-AZ" sz="1400" b="1" dirty="0">
                          <a:solidFill>
                            <a:schemeClr val="bg1"/>
                          </a:solidFill>
                        </a:rPr>
                        <a:t>Ediləcək işlər</a:t>
                      </a:r>
                      <a:endParaRPr lang="en-US" sz="1400" b="1" dirty="0">
                        <a:solidFill>
                          <a:schemeClr val="bg1"/>
                        </a:solidFill>
                      </a:endParaRPr>
                    </a:p>
                  </a:txBody>
                  <a:tcPr anchor="ctr">
                    <a:solidFill>
                      <a:srgbClr val="5B9BD5"/>
                    </a:solidFill>
                  </a:tcPr>
                </a:tc>
                <a:extLst>
                  <a:ext uri="{0D108BD9-81ED-4DB2-BD59-A6C34878D82A}">
                    <a16:rowId xmlns:a16="http://schemas.microsoft.com/office/drawing/2014/main" val="1912079366"/>
                  </a:ext>
                </a:extLst>
              </a:tr>
              <a:tr h="1108770">
                <a:tc>
                  <a:txBody>
                    <a:bodyPr/>
                    <a:lstStyle/>
                    <a:p>
                      <a:pPr marL="285750" indent="-285750" algn="l">
                        <a:buFont typeface="Wingdings" panose="05000000000000000000" pitchFamily="2" charset="2"/>
                        <a:buChar char="ü"/>
                      </a:pPr>
                      <a:r>
                        <a:rPr lang="az-Latn-AZ" sz="1400" dirty="0"/>
                        <a:t>YİS proqram təminatı tam hazırdır</a:t>
                      </a:r>
                    </a:p>
                    <a:p>
                      <a:pPr marL="285750" indent="-285750" algn="l">
                        <a:buFont typeface="Wingdings" panose="05000000000000000000" pitchFamily="2" charset="2"/>
                        <a:buChar char="ü"/>
                      </a:pPr>
                      <a:r>
                        <a:rPr lang="az-Latn-AZ" sz="1200" dirty="0"/>
                        <a:t>Peykin proqramlaşdırılmasını böyük hissəsi tamamlanıb</a:t>
                      </a:r>
                      <a:endParaRPr lang="en-US" sz="1200" dirty="0"/>
                    </a:p>
                  </a:txBody>
                  <a:tcPr/>
                </a:tc>
                <a:tc>
                  <a:txBody>
                    <a:bodyPr/>
                    <a:lstStyle/>
                    <a:p>
                      <a:pPr marL="285750" indent="-285750" algn="l">
                        <a:buFont typeface="Wingdings" panose="05000000000000000000" pitchFamily="2" charset="2"/>
                        <a:buChar char="Ø"/>
                      </a:pPr>
                      <a:r>
                        <a:rPr lang="az-Latn-AZ" sz="1400" dirty="0"/>
                        <a:t>Peykin proramlaşdırılmasın tamamən bitirmək</a:t>
                      </a:r>
                      <a:endParaRPr lang="en-US" sz="1400" dirty="0"/>
                    </a:p>
                  </a:txBody>
                  <a:tcPr/>
                </a:tc>
                <a:extLst>
                  <a:ext uri="{0D108BD9-81ED-4DB2-BD59-A6C34878D82A}">
                    <a16:rowId xmlns:a16="http://schemas.microsoft.com/office/drawing/2014/main" val="3294555891"/>
                  </a:ext>
                </a:extLst>
              </a:tr>
            </a:tbl>
          </a:graphicData>
        </a:graphic>
      </p:graphicFrame>
    </p:spTree>
    <p:extLst>
      <p:ext uri="{BB962C8B-B14F-4D97-AF65-F5344CB8AC3E}">
        <p14:creationId xmlns:p14="http://schemas.microsoft.com/office/powerpoint/2010/main" val="42491475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64"/>
          <p:cNvSpPr txBox="1">
            <a:spLocks/>
          </p:cNvSpPr>
          <p:nvPr/>
        </p:nvSpPr>
        <p:spPr>
          <a:xfrm>
            <a:off x="1938528" y="118872"/>
            <a:ext cx="5486400" cy="969264"/>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latin typeface="Arial" panose="020B0604020202020204" pitchFamily="34" charset="0"/>
                <a:ea typeface="+mn-ea"/>
                <a:cs typeface="Arial" panose="020B0604020202020204" pitchFamily="34" charset="0"/>
              </a:rPr>
              <a:t>Planlaşdırma (davamı)</a:t>
            </a:r>
            <a:endParaRPr lang="en-US" kern="0" dirty="0">
              <a:solidFill>
                <a:srgbClr val="333399"/>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114</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Payızov Emin</a:t>
            </a:r>
            <a:endParaRPr lang="en-US" dirty="0"/>
          </a:p>
        </p:txBody>
      </p:sp>
      <p:sp>
        <p:nvSpPr>
          <p:cNvPr id="10" name="Footer Placeholder 4">
            <a:extLst>
              <a:ext uri="{FF2B5EF4-FFF2-40B4-BE49-F238E27FC236}">
                <a16:creationId xmlns:a16="http://schemas.microsoft.com/office/drawing/2014/main" id="{50576146-D29C-4E0D-88BB-E04C1A56BB1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12CAF788-A4E8-4DB5-A0FC-84822574A1E9}"/>
              </a:ext>
            </a:extLst>
          </p:cNvPr>
          <p:cNvGrpSpPr/>
          <p:nvPr/>
        </p:nvGrpSpPr>
        <p:grpSpPr>
          <a:xfrm>
            <a:off x="219457" y="0"/>
            <a:ext cx="1771323" cy="1097280"/>
            <a:chOff x="219457" y="0"/>
            <a:chExt cx="1771323" cy="1097280"/>
          </a:xfrm>
        </p:grpSpPr>
        <p:pic>
          <p:nvPicPr>
            <p:cNvPr id="15" name="Picture 14" descr="A close up of a device&#10;&#10;Description generated with high confidence">
              <a:extLst>
                <a:ext uri="{FF2B5EF4-FFF2-40B4-BE49-F238E27FC236}">
                  <a16:creationId xmlns:a16="http://schemas.microsoft.com/office/drawing/2014/main" id="{10C1D03B-1D76-45A8-9F24-2C7686AB8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6" name="Picture 15">
              <a:extLst>
                <a:ext uri="{FF2B5EF4-FFF2-40B4-BE49-F238E27FC236}">
                  <a16:creationId xmlns:a16="http://schemas.microsoft.com/office/drawing/2014/main" id="{7D4DD222-89A8-4BC6-A991-68B7C51EE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7" name="TextBox 16">
            <a:extLst>
              <a:ext uri="{FF2B5EF4-FFF2-40B4-BE49-F238E27FC236}">
                <a16:creationId xmlns:a16="http://schemas.microsoft.com/office/drawing/2014/main" id="{34637034-F591-41C3-B4D3-E9880350AF64}"/>
              </a:ext>
            </a:extLst>
          </p:cNvPr>
          <p:cNvSpPr txBox="1"/>
          <p:nvPr/>
        </p:nvSpPr>
        <p:spPr>
          <a:xfrm>
            <a:off x="239150" y="1188494"/>
            <a:ext cx="867624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600" kern="0" dirty="0">
                <a:solidFill>
                  <a:srgbClr val="4472C4"/>
                </a:solidFill>
              </a:rPr>
              <a:t>Komandanın üzvləri arasında vəzifə bölgüsü</a:t>
            </a:r>
          </a:p>
        </p:txBody>
      </p:sp>
      <p:sp>
        <p:nvSpPr>
          <p:cNvPr id="18" name="Rectangle 17">
            <a:extLst>
              <a:ext uri="{FF2B5EF4-FFF2-40B4-BE49-F238E27FC236}">
                <a16:creationId xmlns:a16="http://schemas.microsoft.com/office/drawing/2014/main" id="{2F83B0A8-BB22-494C-AC4A-4CFC59F3BC66}"/>
              </a:ext>
            </a:extLst>
          </p:cNvPr>
          <p:cNvSpPr/>
          <p:nvPr/>
        </p:nvSpPr>
        <p:spPr>
          <a:xfrm>
            <a:off x="256737" y="3666334"/>
            <a:ext cx="1882257" cy="5825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b="1" dirty="0"/>
              <a:t>Mexanika altsistemi</a:t>
            </a:r>
            <a:endParaRPr lang="en-US" sz="1600" b="1" dirty="0"/>
          </a:p>
        </p:txBody>
      </p:sp>
      <p:sp>
        <p:nvSpPr>
          <p:cNvPr id="19" name="Rectangle 18">
            <a:extLst>
              <a:ext uri="{FF2B5EF4-FFF2-40B4-BE49-F238E27FC236}">
                <a16:creationId xmlns:a16="http://schemas.microsoft.com/office/drawing/2014/main" id="{A211A76A-D4E2-4695-B5BA-6BB40CEE5D4E}"/>
              </a:ext>
            </a:extLst>
          </p:cNvPr>
          <p:cNvSpPr/>
          <p:nvPr/>
        </p:nvSpPr>
        <p:spPr>
          <a:xfrm>
            <a:off x="239150" y="2688131"/>
            <a:ext cx="1882257" cy="582564"/>
          </a:xfrm>
          <a:prstGeom prst="rect">
            <a:avLst/>
          </a:prstGeom>
          <a:solidFill>
            <a:srgbClr val="11E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400" b="1" dirty="0"/>
              <a:t>Elektronika altsistmi</a:t>
            </a:r>
            <a:endParaRPr lang="en-US" sz="1400" b="1" dirty="0"/>
          </a:p>
        </p:txBody>
      </p:sp>
      <p:sp>
        <p:nvSpPr>
          <p:cNvPr id="20" name="Rectangle 19">
            <a:extLst>
              <a:ext uri="{FF2B5EF4-FFF2-40B4-BE49-F238E27FC236}">
                <a16:creationId xmlns:a16="http://schemas.microsoft.com/office/drawing/2014/main" id="{F375650E-B733-4656-B3ED-80300F9D9308}"/>
              </a:ext>
            </a:extLst>
          </p:cNvPr>
          <p:cNvSpPr/>
          <p:nvPr/>
        </p:nvSpPr>
        <p:spPr>
          <a:xfrm>
            <a:off x="256737" y="5640382"/>
            <a:ext cx="1882257" cy="582566"/>
          </a:xfrm>
          <a:prstGeom prst="rect">
            <a:avLst/>
          </a:prstGeom>
          <a:solidFill>
            <a:srgbClr val="9954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b="1" dirty="0"/>
              <a:t>Proqram təminatı altsistemi</a:t>
            </a:r>
            <a:endParaRPr lang="en-US" sz="1600" b="1" dirty="0"/>
          </a:p>
        </p:txBody>
      </p:sp>
      <p:sp>
        <p:nvSpPr>
          <p:cNvPr id="21" name="Rectangle 20">
            <a:extLst>
              <a:ext uri="{FF2B5EF4-FFF2-40B4-BE49-F238E27FC236}">
                <a16:creationId xmlns:a16="http://schemas.microsoft.com/office/drawing/2014/main" id="{F87AD6A5-AABD-4B3B-881E-EB1165AD45B2}"/>
              </a:ext>
            </a:extLst>
          </p:cNvPr>
          <p:cNvSpPr/>
          <p:nvPr/>
        </p:nvSpPr>
        <p:spPr>
          <a:xfrm>
            <a:off x="256736" y="4643831"/>
            <a:ext cx="1882258" cy="605059"/>
          </a:xfrm>
          <a:prstGeom prst="rect">
            <a:avLst/>
          </a:prstGeom>
          <a:solidFill>
            <a:srgbClr val="FE9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b="1" dirty="0"/>
              <a:t>Planlaşdırma və maliyyə hissəsi</a:t>
            </a:r>
            <a:endParaRPr lang="en-US" sz="1600" b="1" dirty="0"/>
          </a:p>
        </p:txBody>
      </p:sp>
      <p:sp>
        <p:nvSpPr>
          <p:cNvPr id="22" name="Rectangle 21">
            <a:extLst>
              <a:ext uri="{FF2B5EF4-FFF2-40B4-BE49-F238E27FC236}">
                <a16:creationId xmlns:a16="http://schemas.microsoft.com/office/drawing/2014/main" id="{1AEC5ED2-83CA-4D59-821F-BFF051134FFC}"/>
              </a:ext>
            </a:extLst>
          </p:cNvPr>
          <p:cNvSpPr/>
          <p:nvPr/>
        </p:nvSpPr>
        <p:spPr>
          <a:xfrm>
            <a:off x="239151" y="1709928"/>
            <a:ext cx="1882257" cy="58256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b="1" dirty="0"/>
              <a:t>Texniki tapşırığın ümumi təsviri</a:t>
            </a:r>
            <a:endParaRPr lang="en-US" sz="1600" b="1" dirty="0"/>
          </a:p>
        </p:txBody>
      </p:sp>
      <p:graphicFrame>
        <p:nvGraphicFramePr>
          <p:cNvPr id="23" name="Table 22">
            <a:extLst>
              <a:ext uri="{FF2B5EF4-FFF2-40B4-BE49-F238E27FC236}">
                <a16:creationId xmlns:a16="http://schemas.microsoft.com/office/drawing/2014/main" id="{871B5A65-3124-48B5-A465-F76107A698BB}"/>
              </a:ext>
            </a:extLst>
          </p:cNvPr>
          <p:cNvGraphicFramePr>
            <a:graphicFrameLocks noGrp="1"/>
          </p:cNvGraphicFramePr>
          <p:nvPr>
            <p:extLst>
              <p:ext uri="{D42A27DB-BD31-4B8C-83A1-F6EECF244321}">
                <p14:modId xmlns:p14="http://schemas.microsoft.com/office/powerpoint/2010/main" val="3151305962"/>
              </p:ext>
            </p:extLst>
          </p:nvPr>
        </p:nvGraphicFramePr>
        <p:xfrm>
          <a:off x="2785988" y="4562325"/>
          <a:ext cx="2480955" cy="768070"/>
        </p:xfrm>
        <a:graphic>
          <a:graphicData uri="http://schemas.openxmlformats.org/drawingml/2006/table">
            <a:tbl>
              <a:tblPr firstRow="1" bandRow="1">
                <a:tableStyleId>{69CF1AB2-1976-4502-BF36-3FF5EA218861}</a:tableStyleId>
              </a:tblPr>
              <a:tblGrid>
                <a:gridCol w="2480955">
                  <a:extLst>
                    <a:ext uri="{9D8B030D-6E8A-4147-A177-3AD203B41FA5}">
                      <a16:colId xmlns:a16="http://schemas.microsoft.com/office/drawing/2014/main" val="2212222872"/>
                    </a:ext>
                  </a:extLst>
                </a:gridCol>
              </a:tblGrid>
              <a:tr h="384035">
                <a:tc>
                  <a:txBody>
                    <a:bodyPr/>
                    <a:lstStyle/>
                    <a:p>
                      <a:pPr algn="ctr"/>
                      <a:r>
                        <a:rPr lang="az-Latn-AZ" sz="1200" b="1" dirty="0">
                          <a:solidFill>
                            <a:schemeClr val="bg1"/>
                          </a:solidFill>
                        </a:rPr>
                        <a:t>Maliyyə</a:t>
                      </a:r>
                      <a:endParaRPr lang="en-US" sz="1200" b="1" dirty="0">
                        <a:solidFill>
                          <a:schemeClr val="bg1"/>
                        </a:solidFill>
                      </a:endParaRPr>
                    </a:p>
                  </a:txBody>
                  <a:tcPr anchor="ctr">
                    <a:solidFill>
                      <a:srgbClr val="FE9D32"/>
                    </a:solidFill>
                  </a:tcPr>
                </a:tc>
                <a:extLst>
                  <a:ext uri="{0D108BD9-81ED-4DB2-BD59-A6C34878D82A}">
                    <a16:rowId xmlns:a16="http://schemas.microsoft.com/office/drawing/2014/main" val="2614244294"/>
                  </a:ext>
                </a:extLst>
              </a:tr>
              <a:tr h="384035">
                <a:tc>
                  <a:txBody>
                    <a:bodyPr/>
                    <a:lstStyle/>
                    <a:p>
                      <a:pPr algn="ctr"/>
                      <a:r>
                        <a:rPr lang="az-Latn-AZ" sz="1200" b="1" dirty="0">
                          <a:solidFill>
                            <a:schemeClr val="bg1"/>
                          </a:solidFill>
                        </a:rPr>
                        <a:t>Planlaşdırma</a:t>
                      </a:r>
                      <a:endParaRPr lang="en-US" sz="1200" b="1" dirty="0">
                        <a:solidFill>
                          <a:schemeClr val="bg1"/>
                        </a:solidFill>
                      </a:endParaRPr>
                    </a:p>
                  </a:txBody>
                  <a:tcPr anchor="ctr">
                    <a:solidFill>
                      <a:srgbClr val="FE9D32"/>
                    </a:solidFill>
                  </a:tcPr>
                </a:tc>
                <a:extLst>
                  <a:ext uri="{0D108BD9-81ED-4DB2-BD59-A6C34878D82A}">
                    <a16:rowId xmlns:a16="http://schemas.microsoft.com/office/drawing/2014/main" val="1576900028"/>
                  </a:ext>
                </a:extLst>
              </a:tr>
            </a:tbl>
          </a:graphicData>
        </a:graphic>
      </p:graphicFrame>
      <p:graphicFrame>
        <p:nvGraphicFramePr>
          <p:cNvPr id="24" name="Table 23">
            <a:extLst>
              <a:ext uri="{FF2B5EF4-FFF2-40B4-BE49-F238E27FC236}">
                <a16:creationId xmlns:a16="http://schemas.microsoft.com/office/drawing/2014/main" id="{2D42F00D-536D-41E0-970E-3637845BC01B}"/>
              </a:ext>
            </a:extLst>
          </p:cNvPr>
          <p:cNvGraphicFramePr>
            <a:graphicFrameLocks noGrp="1"/>
          </p:cNvGraphicFramePr>
          <p:nvPr>
            <p:extLst>
              <p:ext uri="{D42A27DB-BD31-4B8C-83A1-F6EECF244321}">
                <p14:modId xmlns:p14="http://schemas.microsoft.com/office/powerpoint/2010/main" val="2004772553"/>
              </p:ext>
            </p:extLst>
          </p:nvPr>
        </p:nvGraphicFramePr>
        <p:xfrm>
          <a:off x="2785989" y="3581794"/>
          <a:ext cx="2480955" cy="751644"/>
        </p:xfrm>
        <a:graphic>
          <a:graphicData uri="http://schemas.openxmlformats.org/drawingml/2006/table">
            <a:tbl>
              <a:tblPr firstRow="1" bandRow="1">
                <a:tableStyleId>{69CF1AB2-1976-4502-BF36-3FF5EA218861}</a:tableStyleId>
              </a:tblPr>
              <a:tblGrid>
                <a:gridCol w="2480955">
                  <a:extLst>
                    <a:ext uri="{9D8B030D-6E8A-4147-A177-3AD203B41FA5}">
                      <a16:colId xmlns:a16="http://schemas.microsoft.com/office/drawing/2014/main" val="2212222872"/>
                    </a:ext>
                  </a:extLst>
                </a:gridCol>
              </a:tblGrid>
              <a:tr h="375822">
                <a:tc>
                  <a:txBody>
                    <a:bodyPr/>
                    <a:lstStyle/>
                    <a:p>
                      <a:pPr algn="ctr"/>
                      <a:r>
                        <a:rPr lang="az-Latn-AZ" sz="1200" b="1" dirty="0">
                          <a:solidFill>
                            <a:schemeClr val="bg1"/>
                          </a:solidFill>
                        </a:rPr>
                        <a:t>Struktur Dizayn</a:t>
                      </a:r>
                      <a:endParaRPr lang="en-US" sz="1200" b="1" dirty="0">
                        <a:solidFill>
                          <a:schemeClr val="bg1"/>
                        </a:solidFill>
                      </a:endParaRPr>
                    </a:p>
                  </a:txBody>
                  <a:tcPr anchor="ctr">
                    <a:solidFill>
                      <a:srgbClr val="00B0F0"/>
                    </a:solidFill>
                  </a:tcPr>
                </a:tc>
                <a:extLst>
                  <a:ext uri="{0D108BD9-81ED-4DB2-BD59-A6C34878D82A}">
                    <a16:rowId xmlns:a16="http://schemas.microsoft.com/office/drawing/2014/main" val="2614244294"/>
                  </a:ext>
                </a:extLst>
              </a:tr>
              <a:tr h="375822">
                <a:tc>
                  <a:txBody>
                    <a:bodyPr/>
                    <a:lstStyle/>
                    <a:p>
                      <a:pPr algn="ctr"/>
                      <a:r>
                        <a:rPr lang="az-Latn-AZ" sz="1200" b="1" dirty="0">
                          <a:solidFill>
                            <a:schemeClr val="bg1"/>
                          </a:solidFill>
                        </a:rPr>
                        <a:t>Enməyə nəzarət</a:t>
                      </a:r>
                      <a:endParaRPr lang="en-US" sz="1200" b="1" dirty="0">
                        <a:solidFill>
                          <a:schemeClr val="bg1"/>
                        </a:solidFill>
                      </a:endParaRPr>
                    </a:p>
                  </a:txBody>
                  <a:tcPr anchor="ctr">
                    <a:solidFill>
                      <a:srgbClr val="00B0F0"/>
                    </a:solidFill>
                  </a:tcPr>
                </a:tc>
                <a:extLst>
                  <a:ext uri="{0D108BD9-81ED-4DB2-BD59-A6C34878D82A}">
                    <a16:rowId xmlns:a16="http://schemas.microsoft.com/office/drawing/2014/main" val="1576900028"/>
                  </a:ext>
                </a:extLst>
              </a:tr>
            </a:tbl>
          </a:graphicData>
        </a:graphic>
      </p:graphicFrame>
      <p:graphicFrame>
        <p:nvGraphicFramePr>
          <p:cNvPr id="25" name="Table 24">
            <a:extLst>
              <a:ext uri="{FF2B5EF4-FFF2-40B4-BE49-F238E27FC236}">
                <a16:creationId xmlns:a16="http://schemas.microsoft.com/office/drawing/2014/main" id="{121FBF6C-F2FE-4AF8-9055-0C9CE0AF2F8D}"/>
              </a:ext>
            </a:extLst>
          </p:cNvPr>
          <p:cNvGraphicFramePr>
            <a:graphicFrameLocks noGrp="1"/>
          </p:cNvGraphicFramePr>
          <p:nvPr>
            <p:extLst>
              <p:ext uri="{D42A27DB-BD31-4B8C-83A1-F6EECF244321}">
                <p14:modId xmlns:p14="http://schemas.microsoft.com/office/powerpoint/2010/main" val="2054821178"/>
              </p:ext>
            </p:extLst>
          </p:nvPr>
        </p:nvGraphicFramePr>
        <p:xfrm>
          <a:off x="2785987" y="5547630"/>
          <a:ext cx="2480955" cy="768070"/>
        </p:xfrm>
        <a:graphic>
          <a:graphicData uri="http://schemas.openxmlformats.org/drawingml/2006/table">
            <a:tbl>
              <a:tblPr firstRow="1" bandRow="1">
                <a:tableStyleId>{69CF1AB2-1976-4502-BF36-3FF5EA218861}</a:tableStyleId>
              </a:tblPr>
              <a:tblGrid>
                <a:gridCol w="2480955">
                  <a:extLst>
                    <a:ext uri="{9D8B030D-6E8A-4147-A177-3AD203B41FA5}">
                      <a16:colId xmlns:a16="http://schemas.microsoft.com/office/drawing/2014/main" val="2212222872"/>
                    </a:ext>
                  </a:extLst>
                </a:gridCol>
              </a:tblGrid>
              <a:tr h="384035">
                <a:tc>
                  <a:txBody>
                    <a:bodyPr/>
                    <a:lstStyle/>
                    <a:p>
                      <a:pPr algn="ctr"/>
                      <a:r>
                        <a:rPr lang="az-Latn-AZ" sz="1200" b="1" dirty="0">
                          <a:solidFill>
                            <a:schemeClr val="bg1"/>
                          </a:solidFill>
                        </a:rPr>
                        <a:t>UP dizaynı</a:t>
                      </a:r>
                      <a:endParaRPr lang="en-US" sz="1200" b="1" dirty="0">
                        <a:solidFill>
                          <a:schemeClr val="bg1"/>
                        </a:solidFill>
                      </a:endParaRPr>
                    </a:p>
                  </a:txBody>
                  <a:tcPr anchor="ctr">
                    <a:solidFill>
                      <a:srgbClr val="9954CC"/>
                    </a:solidFill>
                  </a:tcPr>
                </a:tc>
                <a:extLst>
                  <a:ext uri="{0D108BD9-81ED-4DB2-BD59-A6C34878D82A}">
                    <a16:rowId xmlns:a16="http://schemas.microsoft.com/office/drawing/2014/main" val="2614244294"/>
                  </a:ext>
                </a:extLst>
              </a:tr>
              <a:tr h="384035">
                <a:tc>
                  <a:txBody>
                    <a:bodyPr/>
                    <a:lstStyle/>
                    <a:p>
                      <a:pPr algn="ctr"/>
                      <a:r>
                        <a:rPr lang="az-Latn-AZ" sz="1200" b="1" dirty="0">
                          <a:solidFill>
                            <a:schemeClr val="bg1"/>
                          </a:solidFill>
                        </a:rPr>
                        <a:t>YİS dizaynı</a:t>
                      </a:r>
                      <a:endParaRPr lang="en-US" sz="1200" b="1" dirty="0">
                        <a:solidFill>
                          <a:schemeClr val="bg1"/>
                        </a:solidFill>
                      </a:endParaRPr>
                    </a:p>
                  </a:txBody>
                  <a:tcPr anchor="ctr">
                    <a:solidFill>
                      <a:srgbClr val="9954CC"/>
                    </a:solidFill>
                  </a:tcPr>
                </a:tc>
                <a:extLst>
                  <a:ext uri="{0D108BD9-81ED-4DB2-BD59-A6C34878D82A}">
                    <a16:rowId xmlns:a16="http://schemas.microsoft.com/office/drawing/2014/main" val="1576900028"/>
                  </a:ext>
                </a:extLst>
              </a:tr>
            </a:tbl>
          </a:graphicData>
        </a:graphic>
      </p:graphicFrame>
      <p:graphicFrame>
        <p:nvGraphicFramePr>
          <p:cNvPr id="26" name="Table 25">
            <a:extLst>
              <a:ext uri="{FF2B5EF4-FFF2-40B4-BE49-F238E27FC236}">
                <a16:creationId xmlns:a16="http://schemas.microsoft.com/office/drawing/2014/main" id="{8830B712-7B87-4482-977C-A2DF5A4954F2}"/>
              </a:ext>
            </a:extLst>
          </p:cNvPr>
          <p:cNvGraphicFramePr>
            <a:graphicFrameLocks noGrp="1"/>
          </p:cNvGraphicFramePr>
          <p:nvPr>
            <p:extLst>
              <p:ext uri="{D42A27DB-BD31-4B8C-83A1-F6EECF244321}">
                <p14:modId xmlns:p14="http://schemas.microsoft.com/office/powerpoint/2010/main" val="1648794971"/>
              </p:ext>
            </p:extLst>
          </p:nvPr>
        </p:nvGraphicFramePr>
        <p:xfrm>
          <a:off x="2762365" y="2557037"/>
          <a:ext cx="2480955" cy="835323"/>
        </p:xfrm>
        <a:graphic>
          <a:graphicData uri="http://schemas.openxmlformats.org/drawingml/2006/table">
            <a:tbl>
              <a:tblPr firstRow="1" bandRow="1">
                <a:tableStyleId>{69CF1AB2-1976-4502-BF36-3FF5EA218861}</a:tableStyleId>
              </a:tblPr>
              <a:tblGrid>
                <a:gridCol w="2480955">
                  <a:extLst>
                    <a:ext uri="{9D8B030D-6E8A-4147-A177-3AD203B41FA5}">
                      <a16:colId xmlns:a16="http://schemas.microsoft.com/office/drawing/2014/main" val="2212222872"/>
                    </a:ext>
                  </a:extLst>
                </a:gridCol>
              </a:tblGrid>
              <a:tr h="278441">
                <a:tc>
                  <a:txBody>
                    <a:bodyPr/>
                    <a:lstStyle/>
                    <a:p>
                      <a:pPr algn="ctr"/>
                      <a:r>
                        <a:rPr lang="az-Latn-AZ" sz="1200" b="1" dirty="0">
                          <a:solidFill>
                            <a:schemeClr val="bg1"/>
                          </a:solidFill>
                        </a:rPr>
                        <a:t>Sensorlar</a:t>
                      </a:r>
                      <a:endParaRPr lang="en-US" sz="1200" b="1" dirty="0">
                        <a:solidFill>
                          <a:schemeClr val="bg1"/>
                        </a:solidFill>
                      </a:endParaRPr>
                    </a:p>
                  </a:txBody>
                  <a:tcPr anchor="ctr">
                    <a:solidFill>
                      <a:srgbClr val="11EA00"/>
                    </a:solidFill>
                  </a:tcPr>
                </a:tc>
                <a:extLst>
                  <a:ext uri="{0D108BD9-81ED-4DB2-BD59-A6C34878D82A}">
                    <a16:rowId xmlns:a16="http://schemas.microsoft.com/office/drawing/2014/main" val="2614244294"/>
                  </a:ext>
                </a:extLst>
              </a:tr>
              <a:tr h="278441">
                <a:tc>
                  <a:txBody>
                    <a:bodyPr/>
                    <a:lstStyle/>
                    <a:p>
                      <a:pPr algn="ctr"/>
                      <a:r>
                        <a:rPr lang="az-Latn-AZ" sz="1200" b="1" dirty="0">
                          <a:solidFill>
                            <a:schemeClr val="bg1"/>
                          </a:solidFill>
                        </a:rPr>
                        <a:t>KVİ</a:t>
                      </a:r>
                      <a:endParaRPr lang="en-US" sz="1200" b="1" dirty="0">
                        <a:solidFill>
                          <a:schemeClr val="bg1"/>
                        </a:solidFill>
                      </a:endParaRPr>
                    </a:p>
                  </a:txBody>
                  <a:tcPr anchor="ctr">
                    <a:solidFill>
                      <a:srgbClr val="11EA00"/>
                    </a:solidFill>
                  </a:tcPr>
                </a:tc>
                <a:extLst>
                  <a:ext uri="{0D108BD9-81ED-4DB2-BD59-A6C34878D82A}">
                    <a16:rowId xmlns:a16="http://schemas.microsoft.com/office/drawing/2014/main" val="1576900028"/>
                  </a:ext>
                </a:extLst>
              </a:tr>
              <a:tr h="278441">
                <a:tc>
                  <a:txBody>
                    <a:bodyPr/>
                    <a:lstStyle/>
                    <a:p>
                      <a:pPr algn="ctr"/>
                      <a:r>
                        <a:rPr lang="az-Latn-AZ" sz="1200" b="1" dirty="0">
                          <a:solidFill>
                            <a:schemeClr val="bg1"/>
                          </a:solidFill>
                        </a:rPr>
                        <a:t>Enerji sərfiyyatı</a:t>
                      </a:r>
                      <a:endParaRPr lang="en-US" sz="1200" b="1" dirty="0">
                        <a:solidFill>
                          <a:schemeClr val="bg1"/>
                        </a:solidFill>
                      </a:endParaRPr>
                    </a:p>
                  </a:txBody>
                  <a:tcPr anchor="ctr">
                    <a:solidFill>
                      <a:srgbClr val="11EA00"/>
                    </a:solidFill>
                  </a:tcPr>
                </a:tc>
                <a:extLst>
                  <a:ext uri="{0D108BD9-81ED-4DB2-BD59-A6C34878D82A}">
                    <a16:rowId xmlns:a16="http://schemas.microsoft.com/office/drawing/2014/main" val="303336085"/>
                  </a:ext>
                </a:extLst>
              </a:tr>
            </a:tbl>
          </a:graphicData>
        </a:graphic>
      </p:graphicFrame>
      <p:graphicFrame>
        <p:nvGraphicFramePr>
          <p:cNvPr id="27" name="Table 26">
            <a:extLst>
              <a:ext uri="{FF2B5EF4-FFF2-40B4-BE49-F238E27FC236}">
                <a16:creationId xmlns:a16="http://schemas.microsoft.com/office/drawing/2014/main" id="{50BDF589-4E88-4092-9760-06DF7D1DFD05}"/>
              </a:ext>
            </a:extLst>
          </p:cNvPr>
          <p:cNvGraphicFramePr>
            <a:graphicFrameLocks noGrp="1"/>
          </p:cNvGraphicFramePr>
          <p:nvPr>
            <p:extLst>
              <p:ext uri="{D42A27DB-BD31-4B8C-83A1-F6EECF244321}">
                <p14:modId xmlns:p14="http://schemas.microsoft.com/office/powerpoint/2010/main" val="3381279508"/>
              </p:ext>
            </p:extLst>
          </p:nvPr>
        </p:nvGraphicFramePr>
        <p:xfrm>
          <a:off x="2766820" y="1566204"/>
          <a:ext cx="2480955" cy="880552"/>
        </p:xfrm>
        <a:graphic>
          <a:graphicData uri="http://schemas.openxmlformats.org/drawingml/2006/table">
            <a:tbl>
              <a:tblPr firstRow="1" bandRow="1">
                <a:tableStyleId>{69CF1AB2-1976-4502-BF36-3FF5EA218861}</a:tableStyleId>
              </a:tblPr>
              <a:tblGrid>
                <a:gridCol w="2480955">
                  <a:extLst>
                    <a:ext uri="{9D8B030D-6E8A-4147-A177-3AD203B41FA5}">
                      <a16:colId xmlns:a16="http://schemas.microsoft.com/office/drawing/2014/main" val="2212222872"/>
                    </a:ext>
                  </a:extLst>
                </a:gridCol>
              </a:tblGrid>
              <a:tr h="236466">
                <a:tc>
                  <a:txBody>
                    <a:bodyPr/>
                    <a:lstStyle/>
                    <a:p>
                      <a:pPr algn="ctr"/>
                      <a:r>
                        <a:rPr lang="az-Latn-AZ" sz="1100" b="1" dirty="0">
                          <a:solidFill>
                            <a:schemeClr val="bg1"/>
                          </a:solidFill>
                        </a:rPr>
                        <a:t>Müqayisə </a:t>
                      </a:r>
                      <a:r>
                        <a:rPr lang="en-US" sz="1100" b="1" dirty="0">
                          <a:solidFill>
                            <a:schemeClr val="bg1"/>
                          </a:solidFill>
                        </a:rPr>
                        <a:t>&amp; </a:t>
                      </a:r>
                      <a:r>
                        <a:rPr lang="az-Latn-AZ" sz="1100" b="1" dirty="0">
                          <a:solidFill>
                            <a:schemeClr val="bg1"/>
                          </a:solidFill>
                        </a:rPr>
                        <a:t>Seçim</a:t>
                      </a:r>
                      <a:endParaRPr lang="en-US" sz="1100" b="1" dirty="0">
                        <a:solidFill>
                          <a:schemeClr val="bg1"/>
                        </a:solidFill>
                      </a:endParaRPr>
                    </a:p>
                  </a:txBody>
                  <a:tcPr anchor="ctr">
                    <a:solidFill>
                      <a:srgbClr val="C00000"/>
                    </a:solidFill>
                  </a:tcPr>
                </a:tc>
                <a:extLst>
                  <a:ext uri="{0D108BD9-81ED-4DB2-BD59-A6C34878D82A}">
                    <a16:rowId xmlns:a16="http://schemas.microsoft.com/office/drawing/2014/main" val="2614244294"/>
                  </a:ext>
                </a:extLst>
              </a:tr>
              <a:tr h="236466">
                <a:tc>
                  <a:txBody>
                    <a:bodyPr/>
                    <a:lstStyle/>
                    <a:p>
                      <a:pPr algn="ctr"/>
                      <a:r>
                        <a:rPr lang="az-Latn-AZ" sz="1100" b="1" dirty="0">
                          <a:solidFill>
                            <a:schemeClr val="bg1"/>
                          </a:solidFill>
                        </a:rPr>
                        <a:t>Dizayn </a:t>
                      </a:r>
                      <a:r>
                        <a:rPr lang="en-US" sz="1100" b="1" dirty="0">
                          <a:solidFill>
                            <a:schemeClr val="bg1"/>
                          </a:solidFill>
                        </a:rPr>
                        <a:t>&amp; T</a:t>
                      </a:r>
                      <a:r>
                        <a:rPr lang="az-Latn-AZ" sz="1100" b="1" dirty="0">
                          <a:solidFill>
                            <a:schemeClr val="bg1"/>
                          </a:solidFill>
                        </a:rPr>
                        <a:t>ərtibat</a:t>
                      </a:r>
                      <a:endParaRPr lang="en-US" sz="1100" b="1" dirty="0">
                        <a:solidFill>
                          <a:schemeClr val="bg1"/>
                        </a:solidFill>
                      </a:endParaRPr>
                    </a:p>
                  </a:txBody>
                  <a:tcPr anchor="ctr">
                    <a:solidFill>
                      <a:srgbClr val="C00000"/>
                    </a:solidFill>
                  </a:tcPr>
                </a:tc>
                <a:extLst>
                  <a:ext uri="{0D108BD9-81ED-4DB2-BD59-A6C34878D82A}">
                    <a16:rowId xmlns:a16="http://schemas.microsoft.com/office/drawing/2014/main" val="1576900028"/>
                  </a:ext>
                </a:extLst>
              </a:tr>
              <a:tr h="362392">
                <a:tc>
                  <a:txBody>
                    <a:bodyPr/>
                    <a:lstStyle/>
                    <a:p>
                      <a:pPr algn="ctr"/>
                      <a:r>
                        <a:rPr lang="az-Latn-AZ" sz="1050" b="1" dirty="0">
                          <a:solidFill>
                            <a:schemeClr val="bg1"/>
                          </a:solidFill>
                        </a:rPr>
                        <a:t>Reallaşacaq Əməliyyatların Konsepsiyası</a:t>
                      </a:r>
                      <a:endParaRPr lang="en-US" sz="1100" b="1" dirty="0">
                        <a:solidFill>
                          <a:schemeClr val="bg1"/>
                        </a:solidFill>
                      </a:endParaRPr>
                    </a:p>
                  </a:txBody>
                  <a:tcPr anchor="ctr">
                    <a:solidFill>
                      <a:srgbClr val="C00000"/>
                    </a:solidFill>
                  </a:tcPr>
                </a:tc>
                <a:extLst>
                  <a:ext uri="{0D108BD9-81ED-4DB2-BD59-A6C34878D82A}">
                    <a16:rowId xmlns:a16="http://schemas.microsoft.com/office/drawing/2014/main" val="303336085"/>
                  </a:ext>
                </a:extLst>
              </a:tr>
            </a:tbl>
          </a:graphicData>
        </a:graphic>
      </p:graphicFrame>
      <p:grpSp>
        <p:nvGrpSpPr>
          <p:cNvPr id="28" name="Group 27">
            <a:extLst>
              <a:ext uri="{FF2B5EF4-FFF2-40B4-BE49-F238E27FC236}">
                <a16:creationId xmlns:a16="http://schemas.microsoft.com/office/drawing/2014/main" id="{A4DBCB6F-BF84-4FCE-B548-967F2B7543E1}"/>
              </a:ext>
            </a:extLst>
          </p:cNvPr>
          <p:cNvGrpSpPr/>
          <p:nvPr/>
        </p:nvGrpSpPr>
        <p:grpSpPr>
          <a:xfrm>
            <a:off x="2139376" y="1763538"/>
            <a:ext cx="616077" cy="564276"/>
            <a:chOff x="3033346" y="1412728"/>
            <a:chExt cx="650632" cy="564276"/>
          </a:xfrm>
        </p:grpSpPr>
        <p:cxnSp>
          <p:nvCxnSpPr>
            <p:cNvPr id="29" name="Straight Connector 28">
              <a:extLst>
                <a:ext uri="{FF2B5EF4-FFF2-40B4-BE49-F238E27FC236}">
                  <a16:creationId xmlns:a16="http://schemas.microsoft.com/office/drawing/2014/main" id="{C7FD3296-96DC-40B8-8952-ADD272A2512D}"/>
                </a:ext>
              </a:extLst>
            </p:cNvPr>
            <p:cNvCxnSpPr>
              <a:cxnSpLocks/>
            </p:cNvCxnSpPr>
            <p:nvPr/>
          </p:nvCxnSpPr>
          <p:spPr>
            <a:xfrm>
              <a:off x="3358662" y="1412728"/>
              <a:ext cx="0" cy="564276"/>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grpSp>
          <p:nvGrpSpPr>
            <p:cNvPr id="30" name="Group 29">
              <a:extLst>
                <a:ext uri="{FF2B5EF4-FFF2-40B4-BE49-F238E27FC236}">
                  <a16:creationId xmlns:a16="http://schemas.microsoft.com/office/drawing/2014/main" id="{CBCEF9A4-549B-44CA-ACA0-9918605FD66A}"/>
                </a:ext>
              </a:extLst>
            </p:cNvPr>
            <p:cNvGrpSpPr/>
            <p:nvPr/>
          </p:nvGrpSpPr>
          <p:grpSpPr>
            <a:xfrm>
              <a:off x="3033346" y="1412728"/>
              <a:ext cx="650632" cy="564276"/>
              <a:chOff x="3033346" y="1412728"/>
              <a:chExt cx="650632" cy="564276"/>
            </a:xfrm>
          </p:grpSpPr>
          <p:cxnSp>
            <p:nvCxnSpPr>
              <p:cNvPr id="31" name="Straight Connector 30">
                <a:extLst>
                  <a:ext uri="{FF2B5EF4-FFF2-40B4-BE49-F238E27FC236}">
                    <a16:creationId xmlns:a16="http://schemas.microsoft.com/office/drawing/2014/main" id="{FE83B2A4-4289-44D1-8F07-EB51CA4FF672}"/>
                  </a:ext>
                </a:extLst>
              </p:cNvPr>
              <p:cNvCxnSpPr>
                <a:cxnSpLocks/>
              </p:cNvCxnSpPr>
              <p:nvPr/>
            </p:nvCxnSpPr>
            <p:spPr>
              <a:xfrm flipV="1">
                <a:off x="3033346" y="1690131"/>
                <a:ext cx="325316" cy="473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D50FF0DD-01F5-46D8-A202-6FE4F553F940}"/>
                  </a:ext>
                </a:extLst>
              </p:cNvPr>
              <p:cNvCxnSpPr>
                <a:cxnSpLocks/>
              </p:cNvCxnSpPr>
              <p:nvPr/>
            </p:nvCxnSpPr>
            <p:spPr>
              <a:xfrm>
                <a:off x="3358662" y="1412728"/>
                <a:ext cx="32531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3C261101-E9A3-4B6F-A9B1-B9B6D250DFDD}"/>
                  </a:ext>
                </a:extLst>
              </p:cNvPr>
              <p:cNvCxnSpPr>
                <a:cxnSpLocks/>
              </p:cNvCxnSpPr>
              <p:nvPr/>
            </p:nvCxnSpPr>
            <p:spPr>
              <a:xfrm>
                <a:off x="3358662" y="1690131"/>
                <a:ext cx="32531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7D656CD0-484C-464C-843D-BE2853D105BE}"/>
                  </a:ext>
                </a:extLst>
              </p:cNvPr>
              <p:cNvCxnSpPr>
                <a:cxnSpLocks/>
              </p:cNvCxnSpPr>
              <p:nvPr/>
            </p:nvCxnSpPr>
            <p:spPr>
              <a:xfrm>
                <a:off x="3358662" y="1977004"/>
                <a:ext cx="32531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5" name="Group 34">
            <a:extLst>
              <a:ext uri="{FF2B5EF4-FFF2-40B4-BE49-F238E27FC236}">
                <a16:creationId xmlns:a16="http://schemas.microsoft.com/office/drawing/2014/main" id="{C439038D-2134-4731-A1D2-0F32C215CDAC}"/>
              </a:ext>
            </a:extLst>
          </p:cNvPr>
          <p:cNvGrpSpPr/>
          <p:nvPr/>
        </p:nvGrpSpPr>
        <p:grpSpPr>
          <a:xfrm>
            <a:off x="2139375" y="2749981"/>
            <a:ext cx="616077" cy="564276"/>
            <a:chOff x="3033346" y="1412728"/>
            <a:chExt cx="650632" cy="564276"/>
          </a:xfrm>
        </p:grpSpPr>
        <p:cxnSp>
          <p:nvCxnSpPr>
            <p:cNvPr id="36" name="Straight Connector 35">
              <a:extLst>
                <a:ext uri="{FF2B5EF4-FFF2-40B4-BE49-F238E27FC236}">
                  <a16:creationId xmlns:a16="http://schemas.microsoft.com/office/drawing/2014/main" id="{A352CFD2-1D49-4236-8CA6-3A795D315ED3}"/>
                </a:ext>
              </a:extLst>
            </p:cNvPr>
            <p:cNvCxnSpPr>
              <a:cxnSpLocks/>
            </p:cNvCxnSpPr>
            <p:nvPr/>
          </p:nvCxnSpPr>
          <p:spPr>
            <a:xfrm>
              <a:off x="3358662" y="1412728"/>
              <a:ext cx="0" cy="564276"/>
            </a:xfrm>
            <a:prstGeom prst="line">
              <a:avLst/>
            </a:prstGeom>
            <a:ln>
              <a:solidFill>
                <a:srgbClr val="11EA00"/>
              </a:solidFill>
            </a:ln>
          </p:spPr>
          <p:style>
            <a:lnRef idx="3">
              <a:schemeClr val="accent1"/>
            </a:lnRef>
            <a:fillRef idx="0">
              <a:schemeClr val="accent1"/>
            </a:fillRef>
            <a:effectRef idx="2">
              <a:schemeClr val="accent1"/>
            </a:effectRef>
            <a:fontRef idx="minor">
              <a:schemeClr val="tx1"/>
            </a:fontRef>
          </p:style>
        </p:cxnSp>
        <p:grpSp>
          <p:nvGrpSpPr>
            <p:cNvPr id="37" name="Group 36">
              <a:extLst>
                <a:ext uri="{FF2B5EF4-FFF2-40B4-BE49-F238E27FC236}">
                  <a16:creationId xmlns:a16="http://schemas.microsoft.com/office/drawing/2014/main" id="{7B3E5466-4AC4-4C42-9D36-AD56A4E07CA9}"/>
                </a:ext>
              </a:extLst>
            </p:cNvPr>
            <p:cNvGrpSpPr/>
            <p:nvPr/>
          </p:nvGrpSpPr>
          <p:grpSpPr>
            <a:xfrm>
              <a:off x="3033346" y="1412728"/>
              <a:ext cx="650632" cy="564276"/>
              <a:chOff x="3033346" y="1412728"/>
              <a:chExt cx="650632" cy="564276"/>
            </a:xfrm>
          </p:grpSpPr>
          <p:cxnSp>
            <p:nvCxnSpPr>
              <p:cNvPr id="38" name="Straight Connector 37">
                <a:extLst>
                  <a:ext uri="{FF2B5EF4-FFF2-40B4-BE49-F238E27FC236}">
                    <a16:creationId xmlns:a16="http://schemas.microsoft.com/office/drawing/2014/main" id="{082079C6-60A9-4940-A908-E27F538EF6A4}"/>
                  </a:ext>
                </a:extLst>
              </p:cNvPr>
              <p:cNvCxnSpPr>
                <a:cxnSpLocks/>
              </p:cNvCxnSpPr>
              <p:nvPr/>
            </p:nvCxnSpPr>
            <p:spPr>
              <a:xfrm flipV="1">
                <a:off x="3033346" y="1690131"/>
                <a:ext cx="325316" cy="4735"/>
              </a:xfrm>
              <a:prstGeom prst="line">
                <a:avLst/>
              </a:prstGeom>
              <a:ln>
                <a:solidFill>
                  <a:srgbClr val="11EA00"/>
                </a:solidFill>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3BEBD0CE-5AA5-407A-BA7C-D23CFE0874A6}"/>
                  </a:ext>
                </a:extLst>
              </p:cNvPr>
              <p:cNvCxnSpPr>
                <a:cxnSpLocks/>
              </p:cNvCxnSpPr>
              <p:nvPr/>
            </p:nvCxnSpPr>
            <p:spPr>
              <a:xfrm>
                <a:off x="3358662" y="1412728"/>
                <a:ext cx="325316" cy="0"/>
              </a:xfrm>
              <a:prstGeom prst="straightConnector1">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02C9F2DB-3B64-4326-AA33-1FC3FD4FC796}"/>
                  </a:ext>
                </a:extLst>
              </p:cNvPr>
              <p:cNvCxnSpPr>
                <a:cxnSpLocks/>
              </p:cNvCxnSpPr>
              <p:nvPr/>
            </p:nvCxnSpPr>
            <p:spPr>
              <a:xfrm>
                <a:off x="3358662" y="1690131"/>
                <a:ext cx="325316" cy="0"/>
              </a:xfrm>
              <a:prstGeom prst="straightConnector1">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F41A5224-AD18-45D7-A071-B90B1600EBD8}"/>
                  </a:ext>
                </a:extLst>
              </p:cNvPr>
              <p:cNvCxnSpPr>
                <a:cxnSpLocks/>
              </p:cNvCxnSpPr>
              <p:nvPr/>
            </p:nvCxnSpPr>
            <p:spPr>
              <a:xfrm>
                <a:off x="3358662" y="1977004"/>
                <a:ext cx="325316" cy="0"/>
              </a:xfrm>
              <a:prstGeom prst="straightConnector1">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42" name="Group 41">
            <a:extLst>
              <a:ext uri="{FF2B5EF4-FFF2-40B4-BE49-F238E27FC236}">
                <a16:creationId xmlns:a16="http://schemas.microsoft.com/office/drawing/2014/main" id="{1AFC6DF1-8D75-4A92-A5D1-5EF5474E274E}"/>
              </a:ext>
            </a:extLst>
          </p:cNvPr>
          <p:cNvGrpSpPr/>
          <p:nvPr/>
        </p:nvGrpSpPr>
        <p:grpSpPr>
          <a:xfrm>
            <a:off x="2165752" y="5778825"/>
            <a:ext cx="629025" cy="465553"/>
            <a:chOff x="3050932" y="3429000"/>
            <a:chExt cx="664306" cy="465553"/>
          </a:xfrm>
        </p:grpSpPr>
        <p:cxnSp>
          <p:nvCxnSpPr>
            <p:cNvPr id="43" name="Straight Connector 42">
              <a:extLst>
                <a:ext uri="{FF2B5EF4-FFF2-40B4-BE49-F238E27FC236}">
                  <a16:creationId xmlns:a16="http://schemas.microsoft.com/office/drawing/2014/main" id="{BEEAEFA9-A07F-4381-9953-A2F077B748C7}"/>
                </a:ext>
              </a:extLst>
            </p:cNvPr>
            <p:cNvCxnSpPr>
              <a:cxnSpLocks/>
            </p:cNvCxnSpPr>
            <p:nvPr/>
          </p:nvCxnSpPr>
          <p:spPr>
            <a:xfrm>
              <a:off x="3358661" y="3429000"/>
              <a:ext cx="0" cy="465553"/>
            </a:xfrm>
            <a:prstGeom prst="line">
              <a:avLst/>
            </a:prstGeom>
            <a:ln>
              <a:solidFill>
                <a:srgbClr val="9954CC"/>
              </a:solidFill>
            </a:ln>
          </p:spPr>
          <p:style>
            <a:lnRef idx="3">
              <a:schemeClr val="accent1"/>
            </a:lnRef>
            <a:fillRef idx="0">
              <a:schemeClr val="accent1"/>
            </a:fillRef>
            <a:effectRef idx="2">
              <a:schemeClr val="accent1"/>
            </a:effectRef>
            <a:fontRef idx="minor">
              <a:schemeClr val="tx1"/>
            </a:fontRef>
          </p:style>
        </p:cxnSp>
        <p:cxnSp>
          <p:nvCxnSpPr>
            <p:cNvPr id="44" name="Straight Connector 43">
              <a:extLst>
                <a:ext uri="{FF2B5EF4-FFF2-40B4-BE49-F238E27FC236}">
                  <a16:creationId xmlns:a16="http://schemas.microsoft.com/office/drawing/2014/main" id="{F4FD9199-5BA8-427C-9AED-F7E71BD229B1}"/>
                </a:ext>
              </a:extLst>
            </p:cNvPr>
            <p:cNvCxnSpPr>
              <a:cxnSpLocks/>
            </p:cNvCxnSpPr>
            <p:nvPr/>
          </p:nvCxnSpPr>
          <p:spPr>
            <a:xfrm>
              <a:off x="3050932" y="3660064"/>
              <a:ext cx="307729" cy="0"/>
            </a:xfrm>
            <a:prstGeom prst="line">
              <a:avLst/>
            </a:prstGeom>
            <a:ln>
              <a:solidFill>
                <a:srgbClr val="9954CC"/>
              </a:solidFill>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15B2B70A-8A6F-494E-BD85-223334BFAFF5}"/>
                </a:ext>
              </a:extLst>
            </p:cNvPr>
            <p:cNvCxnSpPr>
              <a:cxnSpLocks/>
            </p:cNvCxnSpPr>
            <p:nvPr/>
          </p:nvCxnSpPr>
          <p:spPr>
            <a:xfrm>
              <a:off x="3358661" y="3429000"/>
              <a:ext cx="356577" cy="0"/>
            </a:xfrm>
            <a:prstGeom prst="straightConnector1">
              <a:avLst/>
            </a:prstGeom>
            <a:ln>
              <a:solidFill>
                <a:srgbClr val="9954CC"/>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F0D35D8E-1F7B-4CF0-A7FA-C6B66E41FA13}"/>
                </a:ext>
              </a:extLst>
            </p:cNvPr>
            <p:cNvCxnSpPr>
              <a:cxnSpLocks/>
            </p:cNvCxnSpPr>
            <p:nvPr/>
          </p:nvCxnSpPr>
          <p:spPr>
            <a:xfrm>
              <a:off x="3358661" y="3894553"/>
              <a:ext cx="356577" cy="0"/>
            </a:xfrm>
            <a:prstGeom prst="straightConnector1">
              <a:avLst/>
            </a:prstGeom>
            <a:ln>
              <a:solidFill>
                <a:srgbClr val="9954CC"/>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7" name="Group 46">
            <a:extLst>
              <a:ext uri="{FF2B5EF4-FFF2-40B4-BE49-F238E27FC236}">
                <a16:creationId xmlns:a16="http://schemas.microsoft.com/office/drawing/2014/main" id="{58A7AEB3-9E27-47B0-9672-93FDA802E12F}"/>
              </a:ext>
            </a:extLst>
          </p:cNvPr>
          <p:cNvGrpSpPr/>
          <p:nvPr/>
        </p:nvGrpSpPr>
        <p:grpSpPr>
          <a:xfrm>
            <a:off x="2156962" y="4777028"/>
            <a:ext cx="629025" cy="465553"/>
            <a:chOff x="3050932" y="3429000"/>
            <a:chExt cx="664306" cy="465553"/>
          </a:xfrm>
        </p:grpSpPr>
        <p:cxnSp>
          <p:nvCxnSpPr>
            <p:cNvPr id="48" name="Straight Connector 47">
              <a:extLst>
                <a:ext uri="{FF2B5EF4-FFF2-40B4-BE49-F238E27FC236}">
                  <a16:creationId xmlns:a16="http://schemas.microsoft.com/office/drawing/2014/main" id="{935AAC44-AE6C-4D18-B291-8AC7A8130902}"/>
                </a:ext>
              </a:extLst>
            </p:cNvPr>
            <p:cNvCxnSpPr>
              <a:cxnSpLocks/>
            </p:cNvCxnSpPr>
            <p:nvPr/>
          </p:nvCxnSpPr>
          <p:spPr>
            <a:xfrm>
              <a:off x="3358661" y="3429000"/>
              <a:ext cx="0" cy="465553"/>
            </a:xfrm>
            <a:prstGeom prst="line">
              <a:avLst/>
            </a:prstGeom>
            <a:ln>
              <a:solidFill>
                <a:srgbClr val="FE9D32"/>
              </a:solidFill>
            </a:ln>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C1760DCA-CCB8-474F-BAFA-58858918BE8A}"/>
                </a:ext>
              </a:extLst>
            </p:cNvPr>
            <p:cNvCxnSpPr>
              <a:cxnSpLocks/>
            </p:cNvCxnSpPr>
            <p:nvPr/>
          </p:nvCxnSpPr>
          <p:spPr>
            <a:xfrm>
              <a:off x="3050932" y="3660064"/>
              <a:ext cx="307729" cy="0"/>
            </a:xfrm>
            <a:prstGeom prst="line">
              <a:avLst/>
            </a:prstGeom>
            <a:ln>
              <a:solidFill>
                <a:srgbClr val="FE9D32"/>
              </a:solidFill>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7D35C387-9E9A-4765-A512-BA0CFC1D8FE1}"/>
                </a:ext>
              </a:extLst>
            </p:cNvPr>
            <p:cNvCxnSpPr>
              <a:cxnSpLocks/>
            </p:cNvCxnSpPr>
            <p:nvPr/>
          </p:nvCxnSpPr>
          <p:spPr>
            <a:xfrm>
              <a:off x="3358661" y="3429000"/>
              <a:ext cx="356577" cy="0"/>
            </a:xfrm>
            <a:prstGeom prst="straightConnector1">
              <a:avLst/>
            </a:prstGeom>
            <a:ln>
              <a:solidFill>
                <a:srgbClr val="FE9D32"/>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96BCA7D7-8347-4F17-AA0D-ED2881253C5F}"/>
                </a:ext>
              </a:extLst>
            </p:cNvPr>
            <p:cNvCxnSpPr>
              <a:cxnSpLocks/>
            </p:cNvCxnSpPr>
            <p:nvPr/>
          </p:nvCxnSpPr>
          <p:spPr>
            <a:xfrm>
              <a:off x="3358661" y="3894553"/>
              <a:ext cx="356577" cy="0"/>
            </a:xfrm>
            <a:prstGeom prst="straightConnector1">
              <a:avLst/>
            </a:prstGeom>
            <a:ln>
              <a:solidFill>
                <a:srgbClr val="FE9D32"/>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2" name="Group 51">
            <a:extLst>
              <a:ext uri="{FF2B5EF4-FFF2-40B4-BE49-F238E27FC236}">
                <a16:creationId xmlns:a16="http://schemas.microsoft.com/office/drawing/2014/main" id="{CBAADD39-ED49-47A0-9E6A-EACEE96B76DC}"/>
              </a:ext>
            </a:extLst>
          </p:cNvPr>
          <p:cNvGrpSpPr/>
          <p:nvPr/>
        </p:nvGrpSpPr>
        <p:grpSpPr>
          <a:xfrm>
            <a:off x="2156962" y="3783345"/>
            <a:ext cx="629025" cy="465553"/>
            <a:chOff x="3050932" y="3429000"/>
            <a:chExt cx="664306" cy="465553"/>
          </a:xfrm>
        </p:grpSpPr>
        <p:cxnSp>
          <p:nvCxnSpPr>
            <p:cNvPr id="53" name="Straight Connector 52">
              <a:extLst>
                <a:ext uri="{FF2B5EF4-FFF2-40B4-BE49-F238E27FC236}">
                  <a16:creationId xmlns:a16="http://schemas.microsoft.com/office/drawing/2014/main" id="{E38F93E4-AA86-4992-94B9-080A423492D1}"/>
                </a:ext>
              </a:extLst>
            </p:cNvPr>
            <p:cNvCxnSpPr>
              <a:cxnSpLocks/>
            </p:cNvCxnSpPr>
            <p:nvPr/>
          </p:nvCxnSpPr>
          <p:spPr>
            <a:xfrm>
              <a:off x="3358661" y="3429000"/>
              <a:ext cx="0" cy="465553"/>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32EED031-3D0B-4206-8E9D-9DDDD9E11474}"/>
                </a:ext>
              </a:extLst>
            </p:cNvPr>
            <p:cNvCxnSpPr>
              <a:cxnSpLocks/>
            </p:cNvCxnSpPr>
            <p:nvPr/>
          </p:nvCxnSpPr>
          <p:spPr>
            <a:xfrm>
              <a:off x="3050932" y="3660064"/>
              <a:ext cx="30772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55843AEC-684E-4974-8493-E19D39F0D8F5}"/>
                </a:ext>
              </a:extLst>
            </p:cNvPr>
            <p:cNvCxnSpPr>
              <a:cxnSpLocks/>
            </p:cNvCxnSpPr>
            <p:nvPr/>
          </p:nvCxnSpPr>
          <p:spPr>
            <a:xfrm>
              <a:off x="3358661" y="3429000"/>
              <a:ext cx="356577"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EE1897F6-A60D-49BC-9256-3D6697E66BD7}"/>
                </a:ext>
              </a:extLst>
            </p:cNvPr>
            <p:cNvCxnSpPr>
              <a:cxnSpLocks/>
            </p:cNvCxnSpPr>
            <p:nvPr/>
          </p:nvCxnSpPr>
          <p:spPr>
            <a:xfrm>
              <a:off x="3358661" y="3894553"/>
              <a:ext cx="356577"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grpSp>
      <p:sp>
        <p:nvSpPr>
          <p:cNvPr id="57" name="Rectangle 56">
            <a:extLst>
              <a:ext uri="{FF2B5EF4-FFF2-40B4-BE49-F238E27FC236}">
                <a16:creationId xmlns:a16="http://schemas.microsoft.com/office/drawing/2014/main" id="{50655DF9-4850-43C5-B861-7D3A5F0496D9}"/>
              </a:ext>
            </a:extLst>
          </p:cNvPr>
          <p:cNvSpPr/>
          <p:nvPr/>
        </p:nvSpPr>
        <p:spPr>
          <a:xfrm>
            <a:off x="7132320" y="1665750"/>
            <a:ext cx="1784688" cy="38683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Adıgözəlov Natiq</a:t>
            </a:r>
            <a:endParaRPr lang="en-US" sz="1600" dirty="0"/>
          </a:p>
        </p:txBody>
      </p:sp>
      <p:sp>
        <p:nvSpPr>
          <p:cNvPr id="58" name="Rectangle 57">
            <a:extLst>
              <a:ext uri="{FF2B5EF4-FFF2-40B4-BE49-F238E27FC236}">
                <a16:creationId xmlns:a16="http://schemas.microsoft.com/office/drawing/2014/main" id="{635BB151-6546-4564-9126-82F5FF423AE2}"/>
              </a:ext>
            </a:extLst>
          </p:cNvPr>
          <p:cNvSpPr/>
          <p:nvPr/>
        </p:nvSpPr>
        <p:spPr>
          <a:xfrm>
            <a:off x="7132320" y="2259065"/>
            <a:ext cx="1784688" cy="38683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Əliyeva Leyla</a:t>
            </a:r>
            <a:endParaRPr lang="en-US" sz="1600" dirty="0"/>
          </a:p>
        </p:txBody>
      </p:sp>
      <p:sp>
        <p:nvSpPr>
          <p:cNvPr id="59" name="Rectangle 58">
            <a:extLst>
              <a:ext uri="{FF2B5EF4-FFF2-40B4-BE49-F238E27FC236}">
                <a16:creationId xmlns:a16="http://schemas.microsoft.com/office/drawing/2014/main" id="{5FA2E3A3-0B98-4556-8610-FF621213C1BA}"/>
              </a:ext>
            </a:extLst>
          </p:cNvPr>
          <p:cNvSpPr/>
          <p:nvPr/>
        </p:nvSpPr>
        <p:spPr>
          <a:xfrm>
            <a:off x="7132320" y="2847935"/>
            <a:ext cx="1784688" cy="38683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Əlizadə Calal</a:t>
            </a:r>
            <a:endParaRPr lang="en-US" sz="1600" dirty="0"/>
          </a:p>
        </p:txBody>
      </p:sp>
      <p:sp>
        <p:nvSpPr>
          <p:cNvPr id="60" name="Rectangle 59">
            <a:extLst>
              <a:ext uri="{FF2B5EF4-FFF2-40B4-BE49-F238E27FC236}">
                <a16:creationId xmlns:a16="http://schemas.microsoft.com/office/drawing/2014/main" id="{53154381-0522-40F7-8D46-0C3943817100}"/>
              </a:ext>
            </a:extLst>
          </p:cNvPr>
          <p:cNvSpPr/>
          <p:nvPr/>
        </p:nvSpPr>
        <p:spPr>
          <a:xfrm>
            <a:off x="7132320" y="3435812"/>
            <a:ext cx="1784688" cy="38683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Əsgərov Kamran</a:t>
            </a:r>
            <a:endParaRPr lang="en-US" sz="1600" dirty="0"/>
          </a:p>
        </p:txBody>
      </p:sp>
      <p:sp>
        <p:nvSpPr>
          <p:cNvPr id="61" name="Rectangle 60">
            <a:extLst>
              <a:ext uri="{FF2B5EF4-FFF2-40B4-BE49-F238E27FC236}">
                <a16:creationId xmlns:a16="http://schemas.microsoft.com/office/drawing/2014/main" id="{D087F822-DDA5-49EF-B788-D3A1DBCFAD9B}"/>
              </a:ext>
            </a:extLst>
          </p:cNvPr>
          <p:cNvSpPr/>
          <p:nvPr/>
        </p:nvSpPr>
        <p:spPr>
          <a:xfrm>
            <a:off x="7132320" y="4023689"/>
            <a:ext cx="1784688" cy="38683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İmanov Asim</a:t>
            </a:r>
            <a:endParaRPr lang="en-US" sz="1600" dirty="0"/>
          </a:p>
        </p:txBody>
      </p:sp>
      <p:sp>
        <p:nvSpPr>
          <p:cNvPr id="62" name="Rectangle 61">
            <a:extLst>
              <a:ext uri="{FF2B5EF4-FFF2-40B4-BE49-F238E27FC236}">
                <a16:creationId xmlns:a16="http://schemas.microsoft.com/office/drawing/2014/main" id="{E39370BF-53B2-41BE-91B9-CB3B745BDE94}"/>
              </a:ext>
            </a:extLst>
          </p:cNvPr>
          <p:cNvSpPr/>
          <p:nvPr/>
        </p:nvSpPr>
        <p:spPr>
          <a:xfrm>
            <a:off x="7132320" y="4614244"/>
            <a:ext cx="1784688" cy="38683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Kalyayev Timur</a:t>
            </a:r>
            <a:endParaRPr lang="en-US" sz="1600" dirty="0"/>
          </a:p>
        </p:txBody>
      </p:sp>
      <p:sp>
        <p:nvSpPr>
          <p:cNvPr id="63" name="Rectangle 62">
            <a:extLst>
              <a:ext uri="{FF2B5EF4-FFF2-40B4-BE49-F238E27FC236}">
                <a16:creationId xmlns:a16="http://schemas.microsoft.com/office/drawing/2014/main" id="{70F9285C-5A64-4B18-A26D-38F4E83AEB7A}"/>
              </a:ext>
            </a:extLst>
          </p:cNvPr>
          <p:cNvSpPr/>
          <p:nvPr/>
        </p:nvSpPr>
        <p:spPr>
          <a:xfrm>
            <a:off x="7132319" y="5197181"/>
            <a:ext cx="1784688" cy="38683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Mikayılov Kamran</a:t>
            </a:r>
            <a:endParaRPr lang="en-US" sz="1600" dirty="0"/>
          </a:p>
        </p:txBody>
      </p:sp>
      <p:sp>
        <p:nvSpPr>
          <p:cNvPr id="64" name="Rectangle 63">
            <a:extLst>
              <a:ext uri="{FF2B5EF4-FFF2-40B4-BE49-F238E27FC236}">
                <a16:creationId xmlns:a16="http://schemas.microsoft.com/office/drawing/2014/main" id="{7F310831-30F4-4D74-9D34-2C5FD6354F22}"/>
              </a:ext>
            </a:extLst>
          </p:cNvPr>
          <p:cNvSpPr/>
          <p:nvPr/>
        </p:nvSpPr>
        <p:spPr>
          <a:xfrm>
            <a:off x="7132319" y="5790414"/>
            <a:ext cx="1784688" cy="38683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Payızov Emin</a:t>
            </a:r>
            <a:endParaRPr lang="en-US" sz="1600" dirty="0"/>
          </a:p>
        </p:txBody>
      </p:sp>
      <p:cxnSp>
        <p:nvCxnSpPr>
          <p:cNvPr id="4" name="Connector: Elbow 3">
            <a:extLst>
              <a:ext uri="{FF2B5EF4-FFF2-40B4-BE49-F238E27FC236}">
                <a16:creationId xmlns:a16="http://schemas.microsoft.com/office/drawing/2014/main" id="{846D93CA-D263-41F0-9195-5698E9740239}"/>
              </a:ext>
            </a:extLst>
          </p:cNvPr>
          <p:cNvCxnSpPr>
            <a:cxnSpLocks/>
            <a:stCxn id="57" idx="1"/>
          </p:cNvCxnSpPr>
          <p:nvPr/>
        </p:nvCxnSpPr>
        <p:spPr>
          <a:xfrm rot="10800000" flipV="1">
            <a:off x="5266942" y="1859166"/>
            <a:ext cx="1865378" cy="433326"/>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BDCB80B0-034E-4FBB-BF77-EE6484845D16}"/>
              </a:ext>
            </a:extLst>
          </p:cNvPr>
          <p:cNvCxnSpPr>
            <a:cxnSpLocks/>
            <a:stCxn id="58" idx="1"/>
          </p:cNvCxnSpPr>
          <p:nvPr/>
        </p:nvCxnSpPr>
        <p:spPr>
          <a:xfrm rot="10800000">
            <a:off x="5266942" y="1709929"/>
            <a:ext cx="1865378" cy="742553"/>
          </a:xfrm>
          <a:prstGeom prst="bentConnector3">
            <a:avLst>
              <a:gd name="adj1" fmla="val 586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AFC2048B-C871-44D4-8DE2-15B1D4B223E8}"/>
              </a:ext>
            </a:extLst>
          </p:cNvPr>
          <p:cNvCxnSpPr>
            <a:cxnSpLocks/>
          </p:cNvCxnSpPr>
          <p:nvPr/>
        </p:nvCxnSpPr>
        <p:spPr>
          <a:xfrm rot="10800000" flipV="1">
            <a:off x="5266942" y="3114503"/>
            <a:ext cx="1865378" cy="1082593"/>
          </a:xfrm>
          <a:prstGeom prst="bent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AAF97909-BDFD-4622-9D9A-67C65C5B3A38}"/>
              </a:ext>
            </a:extLst>
          </p:cNvPr>
          <p:cNvCxnSpPr>
            <a:cxnSpLocks/>
          </p:cNvCxnSpPr>
          <p:nvPr/>
        </p:nvCxnSpPr>
        <p:spPr>
          <a:xfrm rot="10800000">
            <a:off x="5247776" y="1965961"/>
            <a:ext cx="1884545" cy="1034871"/>
          </a:xfrm>
          <a:prstGeom prst="bentConnector3">
            <a:avLst>
              <a:gd name="adj1" fmla="val 3332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2C317A4-F041-4BDF-A7B8-C58692DAAED2}"/>
              </a:ext>
            </a:extLst>
          </p:cNvPr>
          <p:cNvCxnSpPr>
            <a:cxnSpLocks/>
            <a:stCxn id="61" idx="1"/>
          </p:cNvCxnSpPr>
          <p:nvPr/>
        </p:nvCxnSpPr>
        <p:spPr>
          <a:xfrm rot="10800000">
            <a:off x="5266942" y="3783345"/>
            <a:ext cx="1865379" cy="433760"/>
          </a:xfrm>
          <a:prstGeom prst="bentConnector3">
            <a:avLst>
              <a:gd name="adj1" fmla="val 2702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811F20A3-DFC7-451C-9714-55CF3CA2EEE3}"/>
              </a:ext>
            </a:extLst>
          </p:cNvPr>
          <p:cNvCxnSpPr>
            <a:cxnSpLocks/>
            <a:stCxn id="62" idx="1"/>
            <a:endCxn id="26" idx="3"/>
          </p:cNvCxnSpPr>
          <p:nvPr/>
        </p:nvCxnSpPr>
        <p:spPr>
          <a:xfrm rot="10800000">
            <a:off x="5243320" y="2974698"/>
            <a:ext cx="1889000" cy="1832962"/>
          </a:xfrm>
          <a:prstGeom prst="bentConnector3">
            <a:avLst>
              <a:gd name="adj1" fmla="val 64119"/>
            </a:avLst>
          </a:prstGeom>
          <a:ln>
            <a:solidFill>
              <a:srgbClr val="11EA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5B722BCE-3505-43BD-A93A-53D1CEA51D0E}"/>
              </a:ext>
            </a:extLst>
          </p:cNvPr>
          <p:cNvCxnSpPr>
            <a:cxnSpLocks/>
          </p:cNvCxnSpPr>
          <p:nvPr/>
        </p:nvCxnSpPr>
        <p:spPr>
          <a:xfrm rot="10800000" flipV="1">
            <a:off x="5266942" y="4844235"/>
            <a:ext cx="1865379" cy="340412"/>
          </a:xfrm>
          <a:prstGeom prst="bentConnector3">
            <a:avLst>
              <a:gd name="adj1" fmla="val 73489"/>
            </a:avLst>
          </a:prstGeom>
          <a:ln>
            <a:solidFill>
              <a:srgbClr val="FE9D3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7E9F6145-7AEB-4C02-8BED-7DECD1842BF8}"/>
              </a:ext>
            </a:extLst>
          </p:cNvPr>
          <p:cNvCxnSpPr>
            <a:cxnSpLocks/>
            <a:stCxn id="64" idx="1"/>
          </p:cNvCxnSpPr>
          <p:nvPr/>
        </p:nvCxnSpPr>
        <p:spPr>
          <a:xfrm rot="10800000">
            <a:off x="5266941" y="4777028"/>
            <a:ext cx="1865378" cy="1206802"/>
          </a:xfrm>
          <a:prstGeom prst="bentConnector3">
            <a:avLst>
              <a:gd name="adj1" fmla="val 77573"/>
            </a:avLst>
          </a:prstGeom>
          <a:ln>
            <a:solidFill>
              <a:srgbClr val="FE9D32"/>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68CC5C99-4B50-4F42-8142-8C5A18DEB52B}"/>
              </a:ext>
            </a:extLst>
          </p:cNvPr>
          <p:cNvGrpSpPr/>
          <p:nvPr/>
        </p:nvGrpSpPr>
        <p:grpSpPr>
          <a:xfrm>
            <a:off x="5250232" y="3307858"/>
            <a:ext cx="1882087" cy="2082739"/>
            <a:chOff x="5250232" y="3307858"/>
            <a:chExt cx="1882087" cy="2082739"/>
          </a:xfrm>
        </p:grpSpPr>
        <p:cxnSp>
          <p:nvCxnSpPr>
            <p:cNvPr id="96" name="Straight Connector 95">
              <a:extLst>
                <a:ext uri="{FF2B5EF4-FFF2-40B4-BE49-F238E27FC236}">
                  <a16:creationId xmlns:a16="http://schemas.microsoft.com/office/drawing/2014/main" id="{FEDFA3D2-AC9A-4AC8-96EE-C7F2213A1A1C}"/>
                </a:ext>
              </a:extLst>
            </p:cNvPr>
            <p:cNvCxnSpPr>
              <a:cxnSpLocks/>
              <a:stCxn id="63" idx="1"/>
            </p:cNvCxnSpPr>
            <p:nvPr/>
          </p:nvCxnSpPr>
          <p:spPr>
            <a:xfrm flipH="1">
              <a:off x="6876288" y="5390597"/>
              <a:ext cx="256031" cy="0"/>
            </a:xfrm>
            <a:prstGeom prst="line">
              <a:avLst/>
            </a:prstGeom>
            <a:ln>
              <a:solidFill>
                <a:srgbClr val="11EA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3BD9D5C-DB87-4102-9E86-A68B83851D6C}"/>
                </a:ext>
              </a:extLst>
            </p:cNvPr>
            <p:cNvCxnSpPr>
              <a:cxnSpLocks/>
            </p:cNvCxnSpPr>
            <p:nvPr/>
          </p:nvCxnSpPr>
          <p:spPr>
            <a:xfrm flipV="1">
              <a:off x="6876288" y="3307858"/>
              <a:ext cx="0" cy="2072571"/>
            </a:xfrm>
            <a:prstGeom prst="line">
              <a:avLst/>
            </a:prstGeom>
            <a:ln>
              <a:solidFill>
                <a:srgbClr val="11EA00"/>
              </a:solidFill>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E4C2FD4-044D-473A-AF22-4200BC4B146B}"/>
                </a:ext>
              </a:extLst>
            </p:cNvPr>
            <p:cNvCxnSpPr>
              <a:cxnSpLocks/>
            </p:cNvCxnSpPr>
            <p:nvPr/>
          </p:nvCxnSpPr>
          <p:spPr>
            <a:xfrm flipH="1">
              <a:off x="5250232" y="3314257"/>
              <a:ext cx="1626056" cy="0"/>
            </a:xfrm>
            <a:prstGeom prst="straightConnector1">
              <a:avLst/>
            </a:prstGeom>
            <a:ln>
              <a:solidFill>
                <a:srgbClr val="11EA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9" name="Connector: Elbow 108">
            <a:extLst>
              <a:ext uri="{FF2B5EF4-FFF2-40B4-BE49-F238E27FC236}">
                <a16:creationId xmlns:a16="http://schemas.microsoft.com/office/drawing/2014/main" id="{86E78B49-F6F9-4B23-819A-6DFB62F7DCDF}"/>
              </a:ext>
            </a:extLst>
          </p:cNvPr>
          <p:cNvCxnSpPr>
            <a:cxnSpLocks/>
          </p:cNvCxnSpPr>
          <p:nvPr/>
        </p:nvCxnSpPr>
        <p:spPr>
          <a:xfrm rot="10800000">
            <a:off x="5283654" y="2660905"/>
            <a:ext cx="1848667" cy="889832"/>
          </a:xfrm>
          <a:prstGeom prst="bentConnector3">
            <a:avLst>
              <a:gd name="adj1" fmla="val 59274"/>
            </a:avLst>
          </a:prstGeom>
          <a:ln>
            <a:solidFill>
              <a:srgbClr val="11EA00"/>
            </a:solidFill>
            <a:tailEnd type="triangle"/>
          </a:ln>
        </p:spPr>
        <p:style>
          <a:lnRef idx="2">
            <a:schemeClr val="accent6"/>
          </a:lnRef>
          <a:fillRef idx="0">
            <a:schemeClr val="accent6"/>
          </a:fillRef>
          <a:effectRef idx="1">
            <a:schemeClr val="accent6"/>
          </a:effectRef>
          <a:fontRef idx="minor">
            <a:schemeClr val="tx1"/>
          </a:fontRef>
        </p:style>
      </p:cxnSp>
      <p:cxnSp>
        <p:nvCxnSpPr>
          <p:cNvPr id="113" name="Connector: Elbow 112">
            <a:extLst>
              <a:ext uri="{FF2B5EF4-FFF2-40B4-BE49-F238E27FC236}">
                <a16:creationId xmlns:a16="http://schemas.microsoft.com/office/drawing/2014/main" id="{00B04575-D01F-4508-B6A5-D1D60BDDDD38}"/>
              </a:ext>
            </a:extLst>
          </p:cNvPr>
          <p:cNvCxnSpPr>
            <a:cxnSpLocks/>
          </p:cNvCxnSpPr>
          <p:nvPr/>
        </p:nvCxnSpPr>
        <p:spPr>
          <a:xfrm rot="10800000">
            <a:off x="5243320" y="3030502"/>
            <a:ext cx="1889000" cy="654530"/>
          </a:xfrm>
          <a:prstGeom prst="bentConnector3">
            <a:avLst>
              <a:gd name="adj1" fmla="val 72691"/>
            </a:avLst>
          </a:prstGeom>
          <a:ln>
            <a:solidFill>
              <a:srgbClr val="11EA0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Connector: Elbow 116">
            <a:extLst>
              <a:ext uri="{FF2B5EF4-FFF2-40B4-BE49-F238E27FC236}">
                <a16:creationId xmlns:a16="http://schemas.microsoft.com/office/drawing/2014/main" id="{2F80EA39-D133-4F9D-B4E0-966C1EDCA455}"/>
              </a:ext>
            </a:extLst>
          </p:cNvPr>
          <p:cNvCxnSpPr>
            <a:cxnSpLocks/>
          </p:cNvCxnSpPr>
          <p:nvPr/>
        </p:nvCxnSpPr>
        <p:spPr>
          <a:xfrm rot="10800000" flipV="1">
            <a:off x="5266942" y="3760034"/>
            <a:ext cx="1865378" cy="2302437"/>
          </a:xfrm>
          <a:prstGeom prst="bentConnector3">
            <a:avLst>
              <a:gd name="adj1" fmla="val 44383"/>
            </a:avLst>
          </a:prstGeom>
          <a:ln>
            <a:solidFill>
              <a:srgbClr val="9954CC"/>
            </a:solidFill>
            <a:tailEnd type="triangle"/>
          </a:ln>
        </p:spPr>
        <p:style>
          <a:lnRef idx="2">
            <a:schemeClr val="accent6"/>
          </a:lnRef>
          <a:fillRef idx="0">
            <a:schemeClr val="accent6"/>
          </a:fillRef>
          <a:effectRef idx="1">
            <a:schemeClr val="accent6"/>
          </a:effectRef>
          <a:fontRef idx="minor">
            <a:schemeClr val="tx1"/>
          </a:fontRef>
        </p:style>
      </p:cxnSp>
      <p:cxnSp>
        <p:nvCxnSpPr>
          <p:cNvPr id="124" name="Connector: Elbow 123">
            <a:extLst>
              <a:ext uri="{FF2B5EF4-FFF2-40B4-BE49-F238E27FC236}">
                <a16:creationId xmlns:a16="http://schemas.microsoft.com/office/drawing/2014/main" id="{B9E6C065-EE9E-49E2-9C68-397B1B3FA9C6}"/>
              </a:ext>
            </a:extLst>
          </p:cNvPr>
          <p:cNvCxnSpPr>
            <a:cxnSpLocks/>
          </p:cNvCxnSpPr>
          <p:nvPr/>
        </p:nvCxnSpPr>
        <p:spPr>
          <a:xfrm rot="10800000" flipV="1">
            <a:off x="5266942" y="3465576"/>
            <a:ext cx="1865378" cy="2302437"/>
          </a:xfrm>
          <a:prstGeom prst="bentConnector3">
            <a:avLst>
              <a:gd name="adj1" fmla="val 85743"/>
            </a:avLst>
          </a:prstGeom>
          <a:ln>
            <a:solidFill>
              <a:srgbClr val="9954CC"/>
            </a:solidFill>
            <a:tailEnd type="triangle"/>
          </a:ln>
        </p:spPr>
        <p:style>
          <a:lnRef idx="2">
            <a:schemeClr val="accent6"/>
          </a:lnRef>
          <a:fillRef idx="0">
            <a:schemeClr val="accent6"/>
          </a:fillRef>
          <a:effectRef idx="1">
            <a:schemeClr val="accent6"/>
          </a:effectRef>
          <a:fontRef idx="minor">
            <a:schemeClr val="tx1"/>
          </a:fontRef>
        </p:style>
      </p:cxnSp>
      <p:cxnSp>
        <p:nvCxnSpPr>
          <p:cNvPr id="128" name="Connector: Elbow 127">
            <a:extLst>
              <a:ext uri="{FF2B5EF4-FFF2-40B4-BE49-F238E27FC236}">
                <a16:creationId xmlns:a16="http://schemas.microsoft.com/office/drawing/2014/main" id="{9ED3388B-AFD6-4206-B08A-0B4E9BEB6F5A}"/>
              </a:ext>
            </a:extLst>
          </p:cNvPr>
          <p:cNvCxnSpPr>
            <a:cxnSpLocks/>
            <a:stCxn id="60" idx="1"/>
            <a:endCxn id="24" idx="3"/>
          </p:cNvCxnSpPr>
          <p:nvPr/>
        </p:nvCxnSpPr>
        <p:spPr>
          <a:xfrm rot="10800000" flipV="1">
            <a:off x="5266944" y="3629228"/>
            <a:ext cx="1865376" cy="328388"/>
          </a:xfrm>
          <a:prstGeom prst="bentConnector3">
            <a:avLst>
              <a:gd name="adj1" fmla="val 56127"/>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4212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64"/>
          <p:cNvSpPr txBox="1">
            <a:spLocks/>
          </p:cNvSpPr>
          <p:nvPr/>
        </p:nvSpPr>
        <p:spPr>
          <a:xfrm>
            <a:off x="1938528" y="118872"/>
            <a:ext cx="5486400" cy="968119"/>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latin typeface="Arial" panose="020B0604020202020204" pitchFamily="34" charset="0"/>
                <a:ea typeface="+mn-ea"/>
                <a:cs typeface="Arial" panose="020B0604020202020204" pitchFamily="34" charset="0"/>
              </a:rPr>
              <a:t>Maliyyə</a:t>
            </a:r>
            <a:endParaRPr lang="en-US" kern="0" dirty="0">
              <a:solidFill>
                <a:srgbClr val="333399"/>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115</a:t>
            </a:fld>
            <a:endParaRPr lang="en-US"/>
          </a:p>
        </p:txBody>
      </p:sp>
      <p:sp>
        <p:nvSpPr>
          <p:cNvPr id="14"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Payızov Emin</a:t>
            </a:r>
            <a:endParaRPr lang="en-US" dirty="0"/>
          </a:p>
        </p:txBody>
      </p:sp>
      <p:sp>
        <p:nvSpPr>
          <p:cNvPr id="10" name="Footer Placeholder 4">
            <a:extLst>
              <a:ext uri="{FF2B5EF4-FFF2-40B4-BE49-F238E27FC236}">
                <a16:creationId xmlns:a16="http://schemas.microsoft.com/office/drawing/2014/main" id="{EA2099D8-64D5-4EC4-9D60-5C9A4BD37F5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94DDC676-AAB9-4D53-A28E-9DA303BE58E8}"/>
              </a:ext>
            </a:extLst>
          </p:cNvPr>
          <p:cNvGrpSpPr/>
          <p:nvPr/>
        </p:nvGrpSpPr>
        <p:grpSpPr>
          <a:xfrm>
            <a:off x="219457" y="0"/>
            <a:ext cx="1771323" cy="1097280"/>
            <a:chOff x="219457" y="0"/>
            <a:chExt cx="1771323" cy="1097280"/>
          </a:xfrm>
        </p:grpSpPr>
        <p:pic>
          <p:nvPicPr>
            <p:cNvPr id="15" name="Picture 14" descr="A close up of a device&#10;&#10;Description generated with high confidence">
              <a:extLst>
                <a:ext uri="{FF2B5EF4-FFF2-40B4-BE49-F238E27FC236}">
                  <a16:creationId xmlns:a16="http://schemas.microsoft.com/office/drawing/2014/main" id="{E2B6D88D-4CE0-4B36-89C4-09975AB9F0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6" name="Picture 15">
              <a:extLst>
                <a:ext uri="{FF2B5EF4-FFF2-40B4-BE49-F238E27FC236}">
                  <a16:creationId xmlns:a16="http://schemas.microsoft.com/office/drawing/2014/main" id="{75DB7D1F-3D6F-4CF3-8E58-DCC0EA51D4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7" name="TextBox 16">
            <a:extLst>
              <a:ext uri="{FF2B5EF4-FFF2-40B4-BE49-F238E27FC236}">
                <a16:creationId xmlns:a16="http://schemas.microsoft.com/office/drawing/2014/main" id="{160AB0A4-43AD-431B-B065-8792DA21783D}"/>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Mexanika bölməsi. Çəkilən xərclər.</a:t>
            </a:r>
          </a:p>
        </p:txBody>
      </p:sp>
      <p:graphicFrame>
        <p:nvGraphicFramePr>
          <p:cNvPr id="2" name="Table 1">
            <a:extLst>
              <a:ext uri="{FF2B5EF4-FFF2-40B4-BE49-F238E27FC236}">
                <a16:creationId xmlns:a16="http://schemas.microsoft.com/office/drawing/2014/main" id="{22D9255B-4568-402F-BADC-259D34F07E92}"/>
              </a:ext>
            </a:extLst>
          </p:cNvPr>
          <p:cNvGraphicFramePr>
            <a:graphicFrameLocks noGrp="1"/>
          </p:cNvGraphicFramePr>
          <p:nvPr>
            <p:extLst>
              <p:ext uri="{D42A27DB-BD31-4B8C-83A1-F6EECF244321}">
                <p14:modId xmlns:p14="http://schemas.microsoft.com/office/powerpoint/2010/main" val="2212677114"/>
              </p:ext>
            </p:extLst>
          </p:nvPr>
        </p:nvGraphicFramePr>
        <p:xfrm>
          <a:off x="239150" y="1636776"/>
          <a:ext cx="8676248" cy="3224264"/>
        </p:xfrm>
        <a:graphic>
          <a:graphicData uri="http://schemas.openxmlformats.org/drawingml/2006/table">
            <a:tbl>
              <a:tblPr firstRow="1" bandRow="1">
                <a:tableStyleId>{5C22544A-7EE6-4342-B048-85BDC9FD1C3A}</a:tableStyleId>
              </a:tblPr>
              <a:tblGrid>
                <a:gridCol w="4338124">
                  <a:extLst>
                    <a:ext uri="{9D8B030D-6E8A-4147-A177-3AD203B41FA5}">
                      <a16:colId xmlns:a16="http://schemas.microsoft.com/office/drawing/2014/main" val="197441130"/>
                    </a:ext>
                  </a:extLst>
                </a:gridCol>
                <a:gridCol w="4338124">
                  <a:extLst>
                    <a:ext uri="{9D8B030D-6E8A-4147-A177-3AD203B41FA5}">
                      <a16:colId xmlns:a16="http://schemas.microsoft.com/office/drawing/2014/main" val="438928377"/>
                    </a:ext>
                  </a:extLst>
                </a:gridCol>
              </a:tblGrid>
              <a:tr h="403033">
                <a:tc>
                  <a:txBody>
                    <a:bodyPr/>
                    <a:lstStyle/>
                    <a:p>
                      <a:pPr algn="ctr"/>
                      <a:r>
                        <a:rPr lang="az-Latn-AZ" sz="1600" dirty="0"/>
                        <a:t>Komponent</a:t>
                      </a:r>
                      <a:endParaRPr lang="en-US" sz="1600" dirty="0"/>
                    </a:p>
                  </a:txBody>
                  <a:tcPr anchor="ctr"/>
                </a:tc>
                <a:tc>
                  <a:txBody>
                    <a:bodyPr/>
                    <a:lstStyle/>
                    <a:p>
                      <a:pPr algn="ctr"/>
                      <a:r>
                        <a:rPr lang="az-Latn-AZ" sz="1600" dirty="0"/>
                        <a:t>Qiymət</a:t>
                      </a:r>
                      <a:endParaRPr lang="en-US" sz="1600" dirty="0"/>
                    </a:p>
                  </a:txBody>
                  <a:tcPr anchor="ctr"/>
                </a:tc>
                <a:extLst>
                  <a:ext uri="{0D108BD9-81ED-4DB2-BD59-A6C34878D82A}">
                    <a16:rowId xmlns:a16="http://schemas.microsoft.com/office/drawing/2014/main" val="1166810828"/>
                  </a:ext>
                </a:extLst>
              </a:tr>
              <a:tr h="403033">
                <a:tc>
                  <a:txBody>
                    <a:bodyPr/>
                    <a:lstStyle/>
                    <a:p>
                      <a:pPr algn="l"/>
                      <a:r>
                        <a:rPr lang="az-Latn-AZ" sz="1600" dirty="0"/>
                        <a:t>Konteyner (FiberGlass)</a:t>
                      </a:r>
                      <a:endParaRPr lang="en-US" sz="1600" dirty="0"/>
                    </a:p>
                  </a:txBody>
                  <a:tcPr anchor="ctr"/>
                </a:tc>
                <a:tc>
                  <a:txBody>
                    <a:bodyPr/>
                    <a:lstStyle/>
                    <a:p>
                      <a:pPr algn="ctr"/>
                      <a:r>
                        <a:rPr lang="az-Latn-AZ" sz="1600" dirty="0"/>
                        <a:t>3.00 AZN</a:t>
                      </a:r>
                      <a:endParaRPr lang="en-US" sz="1600" dirty="0"/>
                    </a:p>
                  </a:txBody>
                  <a:tcPr anchor="ctr"/>
                </a:tc>
                <a:extLst>
                  <a:ext uri="{0D108BD9-81ED-4DB2-BD59-A6C34878D82A}">
                    <a16:rowId xmlns:a16="http://schemas.microsoft.com/office/drawing/2014/main" val="3137455053"/>
                  </a:ext>
                </a:extLst>
              </a:tr>
              <a:tr h="403033">
                <a:tc>
                  <a:txBody>
                    <a:bodyPr/>
                    <a:lstStyle/>
                    <a:p>
                      <a:pPr algn="l"/>
                      <a:r>
                        <a:rPr lang="az-Latn-AZ" sz="1600" dirty="0"/>
                        <a:t>Korpus (FiberGlass)</a:t>
                      </a:r>
                      <a:endParaRPr lang="en-US" sz="1600" dirty="0"/>
                    </a:p>
                  </a:txBody>
                  <a:tcPr anchor="ctr"/>
                </a:tc>
                <a:tc>
                  <a:txBody>
                    <a:bodyPr/>
                    <a:lstStyle/>
                    <a:p>
                      <a:pPr algn="ctr"/>
                      <a:r>
                        <a:rPr lang="az-Latn-AZ" sz="1600" dirty="0"/>
                        <a:t>3.00 AZN</a:t>
                      </a:r>
                      <a:endParaRPr lang="en-US" sz="1600" dirty="0"/>
                    </a:p>
                  </a:txBody>
                  <a:tcPr anchor="ctr"/>
                </a:tc>
                <a:extLst>
                  <a:ext uri="{0D108BD9-81ED-4DB2-BD59-A6C34878D82A}">
                    <a16:rowId xmlns:a16="http://schemas.microsoft.com/office/drawing/2014/main" val="2300721763"/>
                  </a:ext>
                </a:extLst>
              </a:tr>
              <a:tr h="403033">
                <a:tc>
                  <a:txBody>
                    <a:bodyPr/>
                    <a:lstStyle/>
                    <a:p>
                      <a:pPr algn="l"/>
                      <a:r>
                        <a:rPr lang="az-Latn-AZ" sz="1600" dirty="0"/>
                        <a:t>FiberGlass üçün eboksid yapışdırıcı</a:t>
                      </a:r>
                      <a:endParaRPr lang="en-US" sz="1600" dirty="0"/>
                    </a:p>
                  </a:txBody>
                  <a:tcPr anchor="ctr"/>
                </a:tc>
                <a:tc>
                  <a:txBody>
                    <a:bodyPr/>
                    <a:lstStyle/>
                    <a:p>
                      <a:pPr algn="ctr"/>
                      <a:r>
                        <a:rPr lang="az-Latn-AZ" sz="1600" dirty="0"/>
                        <a:t>7.00 AZN</a:t>
                      </a:r>
                      <a:endParaRPr lang="en-US" sz="1600" dirty="0"/>
                    </a:p>
                  </a:txBody>
                  <a:tcPr anchor="ctr"/>
                </a:tc>
                <a:extLst>
                  <a:ext uri="{0D108BD9-81ED-4DB2-BD59-A6C34878D82A}">
                    <a16:rowId xmlns:a16="http://schemas.microsoft.com/office/drawing/2014/main" val="3528904777"/>
                  </a:ext>
                </a:extLst>
              </a:tr>
              <a:tr h="403033">
                <a:tc>
                  <a:txBody>
                    <a:bodyPr/>
                    <a:lstStyle/>
                    <a:p>
                      <a:pPr algn="l"/>
                      <a:r>
                        <a:rPr lang="az-Latn-AZ" sz="1600" dirty="0"/>
                        <a:t>Konteyneri drona birləşdirmək üçün saxlayıcı</a:t>
                      </a:r>
                      <a:endParaRPr lang="en-US" sz="1600" dirty="0"/>
                    </a:p>
                  </a:txBody>
                  <a:tcPr anchor="ctr"/>
                </a:tc>
                <a:tc>
                  <a:txBody>
                    <a:bodyPr/>
                    <a:lstStyle/>
                    <a:p>
                      <a:pPr algn="ctr"/>
                      <a:r>
                        <a:rPr lang="az-Latn-AZ" sz="1600" dirty="0"/>
                        <a:t>0.20 AZN</a:t>
                      </a:r>
                      <a:endParaRPr lang="en-US" sz="1600" dirty="0"/>
                    </a:p>
                  </a:txBody>
                  <a:tcPr anchor="ctr"/>
                </a:tc>
                <a:extLst>
                  <a:ext uri="{0D108BD9-81ED-4DB2-BD59-A6C34878D82A}">
                    <a16:rowId xmlns:a16="http://schemas.microsoft.com/office/drawing/2014/main" val="2984256404"/>
                  </a:ext>
                </a:extLst>
              </a:tr>
              <a:tr h="403033">
                <a:tc>
                  <a:txBody>
                    <a:bodyPr/>
                    <a:lstStyle/>
                    <a:p>
                      <a:pPr algn="l"/>
                      <a:r>
                        <a:rPr lang="az-Latn-AZ" sz="1600" dirty="0"/>
                        <a:t>Paraşutun materiyalı</a:t>
                      </a:r>
                      <a:endParaRPr lang="en-US" sz="1600" dirty="0"/>
                    </a:p>
                  </a:txBody>
                  <a:tcPr anchor="ctr"/>
                </a:tc>
                <a:tc>
                  <a:txBody>
                    <a:bodyPr/>
                    <a:lstStyle/>
                    <a:p>
                      <a:pPr algn="ctr"/>
                      <a:r>
                        <a:rPr lang="az-Latn-AZ" sz="1600" dirty="0"/>
                        <a:t>9.00 AZN</a:t>
                      </a:r>
                      <a:endParaRPr lang="en-US" sz="1600" dirty="0"/>
                    </a:p>
                  </a:txBody>
                  <a:tcPr anchor="ctr"/>
                </a:tc>
                <a:extLst>
                  <a:ext uri="{0D108BD9-81ED-4DB2-BD59-A6C34878D82A}">
                    <a16:rowId xmlns:a16="http://schemas.microsoft.com/office/drawing/2014/main" val="1999477009"/>
                  </a:ext>
                </a:extLst>
              </a:tr>
              <a:tr h="403033">
                <a:tc>
                  <a:txBody>
                    <a:bodyPr/>
                    <a:lstStyle/>
                    <a:p>
                      <a:pPr algn="l"/>
                      <a:r>
                        <a:rPr lang="az-Latn-AZ" sz="1600" dirty="0"/>
                        <a:t>Paraşütü peykə birləşdirəcək olan iplər</a:t>
                      </a:r>
                      <a:endParaRPr lang="en-US" sz="1600" dirty="0"/>
                    </a:p>
                  </a:txBody>
                  <a:tcPr anchor="ctr"/>
                </a:tc>
                <a:tc>
                  <a:txBody>
                    <a:bodyPr/>
                    <a:lstStyle/>
                    <a:p>
                      <a:pPr algn="ctr"/>
                      <a:r>
                        <a:rPr lang="az-Latn-AZ" sz="1600" dirty="0"/>
                        <a:t>1.00 AZN</a:t>
                      </a:r>
                      <a:endParaRPr lang="en-US" sz="1600" dirty="0"/>
                    </a:p>
                  </a:txBody>
                  <a:tcPr anchor="ctr"/>
                </a:tc>
                <a:extLst>
                  <a:ext uri="{0D108BD9-81ED-4DB2-BD59-A6C34878D82A}">
                    <a16:rowId xmlns:a16="http://schemas.microsoft.com/office/drawing/2014/main" val="2459000383"/>
                  </a:ext>
                </a:extLst>
              </a:tr>
              <a:tr h="403033">
                <a:tc>
                  <a:txBody>
                    <a:bodyPr/>
                    <a:lstStyle/>
                    <a:p>
                      <a:pPr algn="ctr"/>
                      <a:r>
                        <a:rPr lang="az-Latn-AZ" sz="1600" b="1" dirty="0"/>
                        <a:t>TOPLAM</a:t>
                      </a:r>
                      <a:endParaRPr lang="en-US" sz="1600" b="1" dirty="0"/>
                    </a:p>
                  </a:txBody>
                  <a:tcPr anchor="ctr">
                    <a:solidFill>
                      <a:srgbClr val="FFFF00"/>
                    </a:solidFill>
                  </a:tcPr>
                </a:tc>
                <a:tc>
                  <a:txBody>
                    <a:bodyPr/>
                    <a:lstStyle/>
                    <a:p>
                      <a:pPr algn="ctr"/>
                      <a:r>
                        <a:rPr lang="az-Latn-AZ" sz="1600" b="1" dirty="0"/>
                        <a:t>23.20 AZN</a:t>
                      </a:r>
                      <a:endParaRPr lang="en-US" sz="1600" b="1" dirty="0"/>
                    </a:p>
                  </a:txBody>
                  <a:tcPr anchor="ctr">
                    <a:solidFill>
                      <a:srgbClr val="FFFF00"/>
                    </a:solidFill>
                  </a:tcPr>
                </a:tc>
                <a:extLst>
                  <a:ext uri="{0D108BD9-81ED-4DB2-BD59-A6C34878D82A}">
                    <a16:rowId xmlns:a16="http://schemas.microsoft.com/office/drawing/2014/main" val="1954640682"/>
                  </a:ext>
                </a:extLst>
              </a:tr>
            </a:tbl>
          </a:graphicData>
        </a:graphic>
      </p:graphicFrame>
    </p:spTree>
    <p:extLst>
      <p:ext uri="{BB962C8B-B14F-4D97-AF65-F5344CB8AC3E}">
        <p14:creationId xmlns:p14="http://schemas.microsoft.com/office/powerpoint/2010/main" val="3326752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64"/>
          <p:cNvSpPr txBox="1">
            <a:spLocks/>
          </p:cNvSpPr>
          <p:nvPr/>
        </p:nvSpPr>
        <p:spPr>
          <a:xfrm>
            <a:off x="1938528" y="118872"/>
            <a:ext cx="5486400" cy="968119"/>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latin typeface="Arial" panose="020B0604020202020204" pitchFamily="34" charset="0"/>
                <a:ea typeface="+mn-ea"/>
                <a:cs typeface="Arial" panose="020B0604020202020204" pitchFamily="34" charset="0"/>
              </a:rPr>
              <a:t>Maliyyə (davamı)</a:t>
            </a:r>
            <a:endParaRPr lang="en-US" kern="0" dirty="0">
              <a:solidFill>
                <a:srgbClr val="333399"/>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116</a:t>
            </a:fld>
            <a:endParaRPr lang="en-US"/>
          </a:p>
        </p:txBody>
      </p:sp>
      <p:sp>
        <p:nvSpPr>
          <p:cNvPr id="14"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Payızov Emin</a:t>
            </a:r>
            <a:endParaRPr lang="en-US" dirty="0"/>
          </a:p>
        </p:txBody>
      </p:sp>
      <p:sp>
        <p:nvSpPr>
          <p:cNvPr id="10" name="Footer Placeholder 4">
            <a:extLst>
              <a:ext uri="{FF2B5EF4-FFF2-40B4-BE49-F238E27FC236}">
                <a16:creationId xmlns:a16="http://schemas.microsoft.com/office/drawing/2014/main" id="{EA2099D8-64D5-4EC4-9D60-5C9A4BD37F5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94DDC676-AAB9-4D53-A28E-9DA303BE58E8}"/>
              </a:ext>
            </a:extLst>
          </p:cNvPr>
          <p:cNvGrpSpPr/>
          <p:nvPr/>
        </p:nvGrpSpPr>
        <p:grpSpPr>
          <a:xfrm>
            <a:off x="219457" y="0"/>
            <a:ext cx="1771323" cy="1097280"/>
            <a:chOff x="219457" y="0"/>
            <a:chExt cx="1771323" cy="1097280"/>
          </a:xfrm>
        </p:grpSpPr>
        <p:pic>
          <p:nvPicPr>
            <p:cNvPr id="15" name="Picture 14" descr="A close up of a device&#10;&#10;Description generated with high confidence">
              <a:extLst>
                <a:ext uri="{FF2B5EF4-FFF2-40B4-BE49-F238E27FC236}">
                  <a16:creationId xmlns:a16="http://schemas.microsoft.com/office/drawing/2014/main" id="{E2B6D88D-4CE0-4B36-89C4-09975AB9F0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6" name="Picture 15">
              <a:extLst>
                <a:ext uri="{FF2B5EF4-FFF2-40B4-BE49-F238E27FC236}">
                  <a16:creationId xmlns:a16="http://schemas.microsoft.com/office/drawing/2014/main" id="{75DB7D1F-3D6F-4CF3-8E58-DCC0EA51D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2" name="Table 1">
            <a:extLst>
              <a:ext uri="{FF2B5EF4-FFF2-40B4-BE49-F238E27FC236}">
                <a16:creationId xmlns:a16="http://schemas.microsoft.com/office/drawing/2014/main" id="{6479526C-1AAF-45FC-AA76-EAE585843A21}"/>
              </a:ext>
            </a:extLst>
          </p:cNvPr>
          <p:cNvGraphicFramePr>
            <a:graphicFrameLocks noGrp="1"/>
          </p:cNvGraphicFramePr>
          <p:nvPr>
            <p:extLst>
              <p:ext uri="{D42A27DB-BD31-4B8C-83A1-F6EECF244321}">
                <p14:modId xmlns:p14="http://schemas.microsoft.com/office/powerpoint/2010/main" val="2980499344"/>
              </p:ext>
            </p:extLst>
          </p:nvPr>
        </p:nvGraphicFramePr>
        <p:xfrm>
          <a:off x="244103" y="1563624"/>
          <a:ext cx="8676250" cy="4754880"/>
        </p:xfrm>
        <a:graphic>
          <a:graphicData uri="http://schemas.openxmlformats.org/drawingml/2006/table">
            <a:tbl>
              <a:tblPr firstRow="1" bandRow="1">
                <a:tableStyleId>{5C22544A-7EE6-4342-B048-85BDC9FD1C3A}</a:tableStyleId>
              </a:tblPr>
              <a:tblGrid>
                <a:gridCol w="4338125">
                  <a:extLst>
                    <a:ext uri="{9D8B030D-6E8A-4147-A177-3AD203B41FA5}">
                      <a16:colId xmlns:a16="http://schemas.microsoft.com/office/drawing/2014/main" val="1610039500"/>
                    </a:ext>
                  </a:extLst>
                </a:gridCol>
                <a:gridCol w="4338125">
                  <a:extLst>
                    <a:ext uri="{9D8B030D-6E8A-4147-A177-3AD203B41FA5}">
                      <a16:colId xmlns:a16="http://schemas.microsoft.com/office/drawing/2014/main" val="113550112"/>
                    </a:ext>
                  </a:extLst>
                </a:gridCol>
              </a:tblGrid>
              <a:tr h="284185">
                <a:tc>
                  <a:txBody>
                    <a:bodyPr/>
                    <a:lstStyle/>
                    <a:p>
                      <a:pPr algn="ctr"/>
                      <a:r>
                        <a:rPr lang="en-US" sz="1600" dirty="0" err="1"/>
                        <a:t>Komponent</a:t>
                      </a:r>
                      <a:endParaRPr lang="en-US" sz="1600" dirty="0"/>
                    </a:p>
                  </a:txBody>
                  <a:tcPr anchor="ctr"/>
                </a:tc>
                <a:tc>
                  <a:txBody>
                    <a:bodyPr/>
                    <a:lstStyle/>
                    <a:p>
                      <a:pPr algn="ctr"/>
                      <a:r>
                        <a:rPr lang="en-US" sz="1600" dirty="0" err="1"/>
                        <a:t>Qiym</a:t>
                      </a:r>
                      <a:r>
                        <a:rPr lang="az-Latn-AZ" sz="1600" dirty="0"/>
                        <a:t>ət</a:t>
                      </a:r>
                      <a:endParaRPr lang="en-US" sz="1600" dirty="0"/>
                    </a:p>
                  </a:txBody>
                  <a:tcPr anchor="ctr"/>
                </a:tc>
                <a:extLst>
                  <a:ext uri="{0D108BD9-81ED-4DB2-BD59-A6C34878D82A}">
                    <a16:rowId xmlns:a16="http://schemas.microsoft.com/office/drawing/2014/main" val="1418754752"/>
                  </a:ext>
                </a:extLst>
              </a:tr>
              <a:tr h="232515">
                <a:tc>
                  <a:txBody>
                    <a:bodyPr/>
                    <a:lstStyle/>
                    <a:p>
                      <a:pPr algn="l"/>
                      <a:r>
                        <a:rPr lang="az-Latn-AZ" sz="1200" dirty="0"/>
                        <a:t>XBee S2C</a:t>
                      </a:r>
                      <a:endParaRPr 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52.68</a:t>
                      </a:r>
                      <a:r>
                        <a:rPr lang="ru-RU" sz="1200" dirty="0"/>
                        <a:t> </a:t>
                      </a:r>
                      <a:r>
                        <a:rPr lang="az-Latn-AZ" sz="1200" dirty="0"/>
                        <a:t>AZN</a:t>
                      </a:r>
                      <a:endParaRPr lang="en-US" sz="1200" dirty="0"/>
                    </a:p>
                  </a:txBody>
                  <a:tcPr anchor="ctr"/>
                </a:tc>
                <a:extLst>
                  <a:ext uri="{0D108BD9-81ED-4DB2-BD59-A6C34878D82A}">
                    <a16:rowId xmlns:a16="http://schemas.microsoft.com/office/drawing/2014/main" val="4107348629"/>
                  </a:ext>
                </a:extLst>
              </a:tr>
              <a:tr h="232515">
                <a:tc>
                  <a:txBody>
                    <a:bodyPr/>
                    <a:lstStyle/>
                    <a:p>
                      <a:pPr algn="l"/>
                      <a:r>
                        <a:rPr lang="az-Latn-AZ" sz="1200" dirty="0"/>
                        <a:t>Arduino NANO x2</a:t>
                      </a:r>
                      <a:endParaRPr lang="en-US" sz="1200" dirty="0"/>
                    </a:p>
                  </a:txBody>
                  <a:tcPr anchor="ctr"/>
                </a:tc>
                <a:tc>
                  <a:txBody>
                    <a:bodyPr/>
                    <a:lstStyle/>
                    <a:p>
                      <a:pPr algn="ctr"/>
                      <a:r>
                        <a:rPr lang="en-US" sz="1200" dirty="0"/>
                        <a:t>5.06</a:t>
                      </a:r>
                      <a:r>
                        <a:rPr lang="az-Latn-AZ" sz="1200" dirty="0"/>
                        <a:t> AZN x2</a:t>
                      </a:r>
                      <a:endParaRPr lang="en-US" sz="1200" dirty="0"/>
                    </a:p>
                  </a:txBody>
                  <a:tcPr anchor="ctr"/>
                </a:tc>
                <a:extLst>
                  <a:ext uri="{0D108BD9-81ED-4DB2-BD59-A6C34878D82A}">
                    <a16:rowId xmlns:a16="http://schemas.microsoft.com/office/drawing/2014/main" val="121642971"/>
                  </a:ext>
                </a:extLst>
              </a:tr>
              <a:tr h="232515">
                <a:tc>
                  <a:txBody>
                    <a:bodyPr/>
                    <a:lstStyle/>
                    <a:p>
                      <a:pPr algn="l"/>
                      <a:r>
                        <a:rPr lang="az-Latn-AZ" sz="1200" dirty="0"/>
                        <a:t>Y3000 Kamera</a:t>
                      </a:r>
                      <a:endParaRPr 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37.39</a:t>
                      </a:r>
                      <a:r>
                        <a:rPr lang="az-Latn-AZ" sz="1200" dirty="0"/>
                        <a:t> AZN</a:t>
                      </a:r>
                      <a:endParaRPr lang="en-US" sz="1200" dirty="0"/>
                    </a:p>
                  </a:txBody>
                  <a:tcPr anchor="ctr"/>
                </a:tc>
                <a:extLst>
                  <a:ext uri="{0D108BD9-81ED-4DB2-BD59-A6C34878D82A}">
                    <a16:rowId xmlns:a16="http://schemas.microsoft.com/office/drawing/2014/main" val="1893768361"/>
                  </a:ext>
                </a:extLst>
              </a:tr>
              <a:tr h="232515">
                <a:tc>
                  <a:txBody>
                    <a:bodyPr/>
                    <a:lstStyle/>
                    <a:p>
                      <a:pPr algn="l"/>
                      <a:r>
                        <a:rPr lang="az-Latn-AZ" sz="1200" dirty="0"/>
                        <a:t>SG – 90 Servo x2</a:t>
                      </a:r>
                      <a:endParaRPr lang="en-US" sz="1200" dirty="0"/>
                    </a:p>
                  </a:txBody>
                  <a:tcPr anchor="ctr"/>
                </a:tc>
                <a:tc>
                  <a:txBody>
                    <a:bodyPr/>
                    <a:lstStyle/>
                    <a:p>
                      <a:pPr algn="ctr"/>
                      <a:r>
                        <a:rPr lang="en-US" sz="1200" dirty="0"/>
                        <a:t>2.53</a:t>
                      </a:r>
                      <a:r>
                        <a:rPr lang="az-Latn-AZ" sz="1200" dirty="0"/>
                        <a:t> AZN x2</a:t>
                      </a:r>
                      <a:endParaRPr lang="en-US" sz="1200" dirty="0"/>
                    </a:p>
                  </a:txBody>
                  <a:tcPr anchor="ctr"/>
                </a:tc>
                <a:extLst>
                  <a:ext uri="{0D108BD9-81ED-4DB2-BD59-A6C34878D82A}">
                    <a16:rowId xmlns:a16="http://schemas.microsoft.com/office/drawing/2014/main" val="901362944"/>
                  </a:ext>
                </a:extLst>
              </a:tr>
              <a:tr h="232515">
                <a:tc>
                  <a:txBody>
                    <a:bodyPr/>
                    <a:lstStyle/>
                    <a:p>
                      <a:pPr algn="l"/>
                      <a:r>
                        <a:rPr lang="az-Latn-AZ" sz="1200" dirty="0"/>
                        <a:t>BMP</a:t>
                      </a:r>
                      <a:r>
                        <a:rPr lang="en-US" sz="1200" dirty="0"/>
                        <a:t>/</a:t>
                      </a:r>
                      <a:r>
                        <a:rPr lang="az-Latn-AZ" sz="1200" dirty="0"/>
                        <a:t>BME280</a:t>
                      </a:r>
                      <a:endParaRPr lang="en-US" sz="1200" dirty="0"/>
                    </a:p>
                  </a:txBody>
                  <a:tcPr anchor="ctr"/>
                </a:tc>
                <a:tc>
                  <a:txBody>
                    <a:bodyPr/>
                    <a:lstStyle/>
                    <a:p>
                      <a:pPr algn="ctr"/>
                      <a:r>
                        <a:rPr lang="az-Latn-AZ" sz="1200" dirty="0"/>
                        <a:t>5.10 AZN</a:t>
                      </a:r>
                      <a:endParaRPr lang="en-US" sz="1200" dirty="0"/>
                    </a:p>
                  </a:txBody>
                  <a:tcPr anchor="ctr"/>
                </a:tc>
                <a:extLst>
                  <a:ext uri="{0D108BD9-81ED-4DB2-BD59-A6C34878D82A}">
                    <a16:rowId xmlns:a16="http://schemas.microsoft.com/office/drawing/2014/main" val="639223897"/>
                  </a:ext>
                </a:extLst>
              </a:tr>
              <a:tr h="232515">
                <a:tc>
                  <a:txBody>
                    <a:bodyPr/>
                    <a:lstStyle/>
                    <a:p>
                      <a:pPr algn="l"/>
                      <a:r>
                        <a:rPr lang="az-Latn-AZ" sz="1200" dirty="0"/>
                        <a:t>Gərginlik Sensoru</a:t>
                      </a:r>
                      <a:endParaRPr lang="en-US" sz="1200" dirty="0"/>
                    </a:p>
                  </a:txBody>
                  <a:tcPr anchor="ctr"/>
                </a:tc>
                <a:tc>
                  <a:txBody>
                    <a:bodyPr/>
                    <a:lstStyle/>
                    <a:p>
                      <a:pPr algn="ctr"/>
                      <a:r>
                        <a:rPr lang="az-Latn-AZ" sz="1200" dirty="0"/>
                        <a:t>0.85 AZN</a:t>
                      </a:r>
                      <a:endParaRPr lang="en-US" sz="1200" dirty="0"/>
                    </a:p>
                  </a:txBody>
                  <a:tcPr anchor="ctr"/>
                </a:tc>
                <a:extLst>
                  <a:ext uri="{0D108BD9-81ED-4DB2-BD59-A6C34878D82A}">
                    <a16:rowId xmlns:a16="http://schemas.microsoft.com/office/drawing/2014/main" val="1301251834"/>
                  </a:ext>
                </a:extLst>
              </a:tr>
              <a:tr h="2325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Buzzer QSI-1410</a:t>
                      </a:r>
                    </a:p>
                  </a:txBody>
                  <a:tcPr anchor="ctr"/>
                </a:tc>
                <a:tc>
                  <a:txBody>
                    <a:bodyPr/>
                    <a:lstStyle/>
                    <a:p>
                      <a:pPr algn="ctr"/>
                      <a:r>
                        <a:rPr lang="az-Latn-AZ" sz="1200" dirty="0"/>
                        <a:t>0.50 AZN</a:t>
                      </a:r>
                      <a:endParaRPr lang="en-US" sz="1200" dirty="0"/>
                    </a:p>
                  </a:txBody>
                  <a:tcPr anchor="ctr"/>
                </a:tc>
                <a:extLst>
                  <a:ext uri="{0D108BD9-81ED-4DB2-BD59-A6C34878D82A}">
                    <a16:rowId xmlns:a16="http://schemas.microsoft.com/office/drawing/2014/main" val="2948988037"/>
                  </a:ext>
                </a:extLst>
              </a:tr>
              <a:tr h="232515">
                <a:tc>
                  <a:txBody>
                    <a:bodyPr/>
                    <a:lstStyle/>
                    <a:p>
                      <a:pPr algn="l"/>
                      <a:r>
                        <a:rPr lang="az-Latn-AZ" sz="1200" dirty="0"/>
                        <a:t>LED</a:t>
                      </a:r>
                      <a:endParaRPr lang="en-US" sz="1200" dirty="0"/>
                    </a:p>
                  </a:txBody>
                  <a:tcPr anchor="ctr"/>
                </a:tc>
                <a:tc>
                  <a:txBody>
                    <a:bodyPr/>
                    <a:lstStyle/>
                    <a:p>
                      <a:pPr algn="ctr"/>
                      <a:r>
                        <a:rPr lang="az-Latn-AZ" sz="1200" dirty="0"/>
                        <a:t>0.20 AZN</a:t>
                      </a:r>
                      <a:endParaRPr lang="en-US" sz="1200" dirty="0"/>
                    </a:p>
                  </a:txBody>
                  <a:tcPr anchor="ctr"/>
                </a:tc>
                <a:extLst>
                  <a:ext uri="{0D108BD9-81ED-4DB2-BD59-A6C34878D82A}">
                    <a16:rowId xmlns:a16="http://schemas.microsoft.com/office/drawing/2014/main" val="3473020882"/>
                  </a:ext>
                </a:extLst>
              </a:tr>
              <a:tr h="232515">
                <a:tc>
                  <a:txBody>
                    <a:bodyPr/>
                    <a:lstStyle/>
                    <a:p>
                      <a:pPr algn="l"/>
                      <a:r>
                        <a:rPr lang="az-Latn-AZ" sz="1200" dirty="0"/>
                        <a:t>Çevirici açar</a:t>
                      </a:r>
                      <a:endParaRPr lang="en-US" sz="1200" dirty="0"/>
                    </a:p>
                  </a:txBody>
                  <a:tcPr anchor="ctr"/>
                </a:tc>
                <a:tc>
                  <a:txBody>
                    <a:bodyPr/>
                    <a:lstStyle/>
                    <a:p>
                      <a:pPr algn="ctr"/>
                      <a:r>
                        <a:rPr lang="az-Latn-AZ" sz="1200" dirty="0"/>
                        <a:t>1.50 AZN</a:t>
                      </a:r>
                      <a:endParaRPr lang="en-US" sz="1200" dirty="0"/>
                    </a:p>
                  </a:txBody>
                  <a:tcPr anchor="ctr"/>
                </a:tc>
                <a:extLst>
                  <a:ext uri="{0D108BD9-81ED-4DB2-BD59-A6C34878D82A}">
                    <a16:rowId xmlns:a16="http://schemas.microsoft.com/office/drawing/2014/main" val="1985307502"/>
                  </a:ext>
                </a:extLst>
              </a:tr>
              <a:tr h="232515">
                <a:tc>
                  <a:txBody>
                    <a:bodyPr/>
                    <a:lstStyle/>
                    <a:p>
                      <a:pPr algn="l"/>
                      <a:r>
                        <a:rPr lang="az-Latn-AZ" sz="1200" dirty="0"/>
                        <a:t>Məftillər</a:t>
                      </a:r>
                      <a:endParaRPr lang="en-US" sz="1200" dirty="0"/>
                    </a:p>
                  </a:txBody>
                  <a:tcPr anchor="ctr"/>
                </a:tc>
                <a:tc>
                  <a:txBody>
                    <a:bodyPr/>
                    <a:lstStyle/>
                    <a:p>
                      <a:pPr algn="ctr"/>
                      <a:r>
                        <a:rPr lang="az-Latn-AZ" sz="1200" dirty="0"/>
                        <a:t>5 AZN</a:t>
                      </a:r>
                      <a:endParaRPr lang="en-US" sz="1200" dirty="0"/>
                    </a:p>
                  </a:txBody>
                  <a:tcPr anchor="ctr"/>
                </a:tc>
                <a:extLst>
                  <a:ext uri="{0D108BD9-81ED-4DB2-BD59-A6C34878D82A}">
                    <a16:rowId xmlns:a16="http://schemas.microsoft.com/office/drawing/2014/main" val="1446905554"/>
                  </a:ext>
                </a:extLst>
              </a:tr>
              <a:tr h="232515">
                <a:tc>
                  <a:txBody>
                    <a:bodyPr/>
                    <a:lstStyle/>
                    <a:p>
                      <a:pPr algn="l"/>
                      <a:r>
                        <a:rPr lang="az-Latn-AZ" sz="1200" dirty="0"/>
                        <a:t>GY - 91</a:t>
                      </a:r>
                      <a:endParaRPr lang="en-US" sz="1200" dirty="0"/>
                    </a:p>
                  </a:txBody>
                  <a:tcPr anchor="ctr"/>
                </a:tc>
                <a:tc>
                  <a:txBody>
                    <a:bodyPr/>
                    <a:lstStyle/>
                    <a:p>
                      <a:pPr algn="ctr"/>
                      <a:r>
                        <a:rPr lang="az-Latn-AZ" sz="1200" dirty="0"/>
                        <a:t>8.50 AZN</a:t>
                      </a:r>
                      <a:endParaRPr lang="en-US" sz="1200" dirty="0"/>
                    </a:p>
                  </a:txBody>
                  <a:tcPr anchor="ctr"/>
                </a:tc>
                <a:extLst>
                  <a:ext uri="{0D108BD9-81ED-4DB2-BD59-A6C34878D82A}">
                    <a16:rowId xmlns:a16="http://schemas.microsoft.com/office/drawing/2014/main" val="884500234"/>
                  </a:ext>
                </a:extLst>
              </a:tr>
              <a:tr h="232515">
                <a:tc>
                  <a:txBody>
                    <a:bodyPr/>
                    <a:lstStyle/>
                    <a:p>
                      <a:pPr algn="l"/>
                      <a:r>
                        <a:rPr lang="az-Latn-AZ" sz="1200" dirty="0"/>
                        <a:t>Adafruit GPS</a:t>
                      </a:r>
                      <a:endParaRPr 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67.98 AZN</a:t>
                      </a:r>
                      <a:endParaRPr lang="en-US" sz="1200" dirty="0"/>
                    </a:p>
                  </a:txBody>
                  <a:tcPr anchor="ctr"/>
                </a:tc>
                <a:extLst>
                  <a:ext uri="{0D108BD9-81ED-4DB2-BD59-A6C34878D82A}">
                    <a16:rowId xmlns:a16="http://schemas.microsoft.com/office/drawing/2014/main" val="1274098838"/>
                  </a:ext>
                </a:extLst>
              </a:tr>
              <a:tr h="232515">
                <a:tc>
                  <a:txBody>
                    <a:bodyPr/>
                    <a:lstStyle/>
                    <a:p>
                      <a:pPr algn="l"/>
                      <a:r>
                        <a:rPr lang="az-Latn-AZ" sz="1200" dirty="0"/>
                        <a:t>Okcell 9V Batareya</a:t>
                      </a:r>
                      <a:endParaRPr lang="en-US" sz="1200" dirty="0"/>
                    </a:p>
                  </a:txBody>
                  <a:tcPr anchor="ctr"/>
                </a:tc>
                <a:tc>
                  <a:txBody>
                    <a:bodyPr/>
                    <a:lstStyle/>
                    <a:p>
                      <a:pPr algn="ctr"/>
                      <a:r>
                        <a:rPr lang="az-Latn-AZ" sz="1200" dirty="0"/>
                        <a:t>12 AZN</a:t>
                      </a:r>
                      <a:endParaRPr lang="en-US" sz="1200" dirty="0"/>
                    </a:p>
                  </a:txBody>
                  <a:tcPr anchor="ctr"/>
                </a:tc>
                <a:extLst>
                  <a:ext uri="{0D108BD9-81ED-4DB2-BD59-A6C34878D82A}">
                    <a16:rowId xmlns:a16="http://schemas.microsoft.com/office/drawing/2014/main" val="105788782"/>
                  </a:ext>
                </a:extLst>
              </a:tr>
              <a:tr h="232515">
                <a:tc>
                  <a:txBody>
                    <a:bodyPr/>
                    <a:lstStyle/>
                    <a:p>
                      <a:pPr algn="l"/>
                      <a:r>
                        <a:rPr lang="az-Latn-AZ" sz="1200" dirty="0"/>
                        <a:t>Xbee adapter</a:t>
                      </a:r>
                      <a:endParaRPr lang="en-US" sz="1200" dirty="0"/>
                    </a:p>
                  </a:txBody>
                  <a:tcPr anchor="ctr"/>
                </a:tc>
                <a:tc>
                  <a:txBody>
                    <a:bodyPr/>
                    <a:lstStyle/>
                    <a:p>
                      <a:pPr algn="ctr"/>
                      <a:r>
                        <a:rPr lang="az-Latn-AZ" sz="1200" dirty="0"/>
                        <a:t>23.78 AZN</a:t>
                      </a:r>
                      <a:endParaRPr lang="en-US" sz="1200" dirty="0"/>
                    </a:p>
                  </a:txBody>
                  <a:tcPr anchor="ctr"/>
                </a:tc>
                <a:extLst>
                  <a:ext uri="{0D108BD9-81ED-4DB2-BD59-A6C34878D82A}">
                    <a16:rowId xmlns:a16="http://schemas.microsoft.com/office/drawing/2014/main" val="2779220650"/>
                  </a:ext>
                </a:extLst>
              </a:tr>
              <a:tr h="232515">
                <a:tc>
                  <a:txBody>
                    <a:bodyPr/>
                    <a:lstStyle/>
                    <a:p>
                      <a:pPr algn="l"/>
                      <a:r>
                        <a:rPr lang="en-US" sz="1200" dirty="0"/>
                        <a:t>SD kart </a:t>
                      </a:r>
                      <a:r>
                        <a:rPr lang="en-US" sz="1200" dirty="0" err="1"/>
                        <a:t>modulu</a:t>
                      </a:r>
                      <a:endParaRPr lang="en-US" sz="1200" dirty="0"/>
                    </a:p>
                  </a:txBody>
                  <a:tcPr anchor="ctr"/>
                </a:tc>
                <a:tc>
                  <a:txBody>
                    <a:bodyPr/>
                    <a:lstStyle/>
                    <a:p>
                      <a:pPr algn="ctr"/>
                      <a:r>
                        <a:rPr lang="en-US" sz="1200" dirty="0"/>
                        <a:t>1.68 AZN</a:t>
                      </a:r>
                    </a:p>
                  </a:txBody>
                  <a:tcPr anchor="ctr"/>
                </a:tc>
                <a:extLst>
                  <a:ext uri="{0D108BD9-81ED-4DB2-BD59-A6C34878D82A}">
                    <a16:rowId xmlns:a16="http://schemas.microsoft.com/office/drawing/2014/main" val="644034774"/>
                  </a:ext>
                </a:extLst>
              </a:tr>
              <a:tr h="258350">
                <a:tc>
                  <a:txBody>
                    <a:bodyPr/>
                    <a:lstStyle/>
                    <a:p>
                      <a:pPr algn="ctr"/>
                      <a:r>
                        <a:rPr lang="az-Latn-AZ" sz="1400" b="1" dirty="0"/>
                        <a:t>TOPLAM</a:t>
                      </a:r>
                      <a:endParaRPr lang="en-US" sz="1400" b="1" dirty="0"/>
                    </a:p>
                  </a:txBody>
                  <a:tcPr anchor="ctr">
                    <a:solidFill>
                      <a:srgbClr val="FFFF00"/>
                    </a:solidFill>
                  </a:tcPr>
                </a:tc>
                <a:tc>
                  <a:txBody>
                    <a:bodyPr/>
                    <a:lstStyle/>
                    <a:p>
                      <a:pPr algn="ctr"/>
                      <a:r>
                        <a:rPr lang="az-Latn-AZ" sz="1400" b="1" dirty="0"/>
                        <a:t>23</a:t>
                      </a:r>
                      <a:r>
                        <a:rPr lang="en-US" sz="1400" b="1" dirty="0"/>
                        <a:t>2</a:t>
                      </a:r>
                      <a:r>
                        <a:rPr lang="az-Latn-AZ" sz="1400" b="1" dirty="0"/>
                        <a:t>.</a:t>
                      </a:r>
                      <a:r>
                        <a:rPr lang="en-US" sz="1400" b="1" dirty="0"/>
                        <a:t>34</a:t>
                      </a:r>
                      <a:r>
                        <a:rPr lang="az-Latn-AZ" sz="1400" b="1" dirty="0"/>
                        <a:t> AZN</a:t>
                      </a:r>
                      <a:endParaRPr lang="en-US" sz="1400" b="1" dirty="0"/>
                    </a:p>
                  </a:txBody>
                  <a:tcPr anchor="ctr">
                    <a:solidFill>
                      <a:srgbClr val="FFFF00"/>
                    </a:solidFill>
                  </a:tcPr>
                </a:tc>
                <a:extLst>
                  <a:ext uri="{0D108BD9-81ED-4DB2-BD59-A6C34878D82A}">
                    <a16:rowId xmlns:a16="http://schemas.microsoft.com/office/drawing/2014/main" val="1334885203"/>
                  </a:ext>
                </a:extLst>
              </a:tr>
            </a:tbl>
          </a:graphicData>
        </a:graphic>
      </p:graphicFrame>
      <p:sp>
        <p:nvSpPr>
          <p:cNvPr id="17" name="TextBox 16">
            <a:extLst>
              <a:ext uri="{FF2B5EF4-FFF2-40B4-BE49-F238E27FC236}">
                <a16:creationId xmlns:a16="http://schemas.microsoft.com/office/drawing/2014/main" id="{6CD503A5-4B98-4313-BCD9-05E4D50623E3}"/>
              </a:ext>
            </a:extLst>
          </p:cNvPr>
          <p:cNvSpPr txBox="1"/>
          <p:nvPr/>
        </p:nvSpPr>
        <p:spPr>
          <a:xfrm>
            <a:off x="239150" y="1197864"/>
            <a:ext cx="867624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600" kern="0" dirty="0">
                <a:solidFill>
                  <a:srgbClr val="4472C4"/>
                </a:solidFill>
              </a:rPr>
              <a:t>Elektronika bölməsi. Çəkilən xərclər.</a:t>
            </a:r>
          </a:p>
        </p:txBody>
      </p:sp>
    </p:spTree>
    <p:extLst>
      <p:ext uri="{BB962C8B-B14F-4D97-AF65-F5344CB8AC3E}">
        <p14:creationId xmlns:p14="http://schemas.microsoft.com/office/powerpoint/2010/main" val="26056590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64"/>
          <p:cNvSpPr txBox="1">
            <a:spLocks/>
          </p:cNvSpPr>
          <p:nvPr/>
        </p:nvSpPr>
        <p:spPr>
          <a:xfrm>
            <a:off x="1938528" y="118872"/>
            <a:ext cx="5486400" cy="968119"/>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latin typeface="Arial" panose="020B0604020202020204" pitchFamily="34" charset="0"/>
                <a:ea typeface="+mn-ea"/>
                <a:cs typeface="Arial" panose="020B0604020202020204" pitchFamily="34" charset="0"/>
              </a:rPr>
              <a:t>Maliyyə (davamı)</a:t>
            </a:r>
            <a:endParaRPr lang="en-US" kern="0" dirty="0">
              <a:solidFill>
                <a:srgbClr val="333399"/>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117</a:t>
            </a:fld>
            <a:endParaRPr lang="en-US"/>
          </a:p>
        </p:txBody>
      </p:sp>
      <p:sp>
        <p:nvSpPr>
          <p:cNvPr id="14"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Payızov Emin</a:t>
            </a:r>
            <a:endParaRPr lang="en-US" dirty="0"/>
          </a:p>
        </p:txBody>
      </p:sp>
      <p:sp>
        <p:nvSpPr>
          <p:cNvPr id="10" name="Footer Placeholder 4">
            <a:extLst>
              <a:ext uri="{FF2B5EF4-FFF2-40B4-BE49-F238E27FC236}">
                <a16:creationId xmlns:a16="http://schemas.microsoft.com/office/drawing/2014/main" id="{EA2099D8-64D5-4EC4-9D60-5C9A4BD37F5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94DDC676-AAB9-4D53-A28E-9DA303BE58E8}"/>
              </a:ext>
            </a:extLst>
          </p:cNvPr>
          <p:cNvGrpSpPr/>
          <p:nvPr/>
        </p:nvGrpSpPr>
        <p:grpSpPr>
          <a:xfrm>
            <a:off x="219457" y="0"/>
            <a:ext cx="1771323" cy="1097280"/>
            <a:chOff x="219457" y="0"/>
            <a:chExt cx="1771323" cy="1097280"/>
          </a:xfrm>
        </p:grpSpPr>
        <p:pic>
          <p:nvPicPr>
            <p:cNvPr id="15" name="Picture 14" descr="A close up of a device&#10;&#10;Description generated with high confidence">
              <a:extLst>
                <a:ext uri="{FF2B5EF4-FFF2-40B4-BE49-F238E27FC236}">
                  <a16:creationId xmlns:a16="http://schemas.microsoft.com/office/drawing/2014/main" id="{E2B6D88D-4CE0-4B36-89C4-09975AB9F0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6" name="Picture 15">
              <a:extLst>
                <a:ext uri="{FF2B5EF4-FFF2-40B4-BE49-F238E27FC236}">
                  <a16:creationId xmlns:a16="http://schemas.microsoft.com/office/drawing/2014/main" id="{75DB7D1F-3D6F-4CF3-8E58-DCC0EA51D4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2" name="Table 1">
            <a:extLst>
              <a:ext uri="{FF2B5EF4-FFF2-40B4-BE49-F238E27FC236}">
                <a16:creationId xmlns:a16="http://schemas.microsoft.com/office/drawing/2014/main" id="{F635E10E-D6C7-4D3A-9B59-0DE7CC998BC6}"/>
              </a:ext>
            </a:extLst>
          </p:cNvPr>
          <p:cNvGraphicFramePr>
            <a:graphicFrameLocks noGrp="1"/>
          </p:cNvGraphicFramePr>
          <p:nvPr>
            <p:extLst>
              <p:ext uri="{D42A27DB-BD31-4B8C-83A1-F6EECF244321}">
                <p14:modId xmlns:p14="http://schemas.microsoft.com/office/powerpoint/2010/main" val="622888725"/>
              </p:ext>
            </p:extLst>
          </p:nvPr>
        </p:nvGraphicFramePr>
        <p:xfrm>
          <a:off x="219457" y="1678069"/>
          <a:ext cx="8676248" cy="1483360"/>
        </p:xfrm>
        <a:graphic>
          <a:graphicData uri="http://schemas.openxmlformats.org/drawingml/2006/table">
            <a:tbl>
              <a:tblPr firstRow="1" bandRow="1">
                <a:tableStyleId>{5C22544A-7EE6-4342-B048-85BDC9FD1C3A}</a:tableStyleId>
              </a:tblPr>
              <a:tblGrid>
                <a:gridCol w="4338124">
                  <a:extLst>
                    <a:ext uri="{9D8B030D-6E8A-4147-A177-3AD203B41FA5}">
                      <a16:colId xmlns:a16="http://schemas.microsoft.com/office/drawing/2014/main" val="2568928966"/>
                    </a:ext>
                  </a:extLst>
                </a:gridCol>
                <a:gridCol w="4338124">
                  <a:extLst>
                    <a:ext uri="{9D8B030D-6E8A-4147-A177-3AD203B41FA5}">
                      <a16:colId xmlns:a16="http://schemas.microsoft.com/office/drawing/2014/main" val="2039217714"/>
                    </a:ext>
                  </a:extLst>
                </a:gridCol>
              </a:tblGrid>
              <a:tr h="370840">
                <a:tc>
                  <a:txBody>
                    <a:bodyPr/>
                    <a:lstStyle/>
                    <a:p>
                      <a:pPr algn="ctr"/>
                      <a:r>
                        <a:rPr lang="az-Latn-AZ" sz="1600" dirty="0"/>
                        <a:t>Bölmə</a:t>
                      </a:r>
                      <a:endParaRPr lang="en-US" sz="1600" dirty="0"/>
                    </a:p>
                  </a:txBody>
                  <a:tcPr anchor="ctr"/>
                </a:tc>
                <a:tc>
                  <a:txBody>
                    <a:bodyPr/>
                    <a:lstStyle/>
                    <a:p>
                      <a:pPr algn="ctr"/>
                      <a:r>
                        <a:rPr lang="az-Latn-AZ" sz="1600" dirty="0"/>
                        <a:t>Məbləğ</a:t>
                      </a:r>
                      <a:endParaRPr lang="en-US" sz="1600" dirty="0"/>
                    </a:p>
                  </a:txBody>
                  <a:tcPr anchor="ctr"/>
                </a:tc>
                <a:extLst>
                  <a:ext uri="{0D108BD9-81ED-4DB2-BD59-A6C34878D82A}">
                    <a16:rowId xmlns:a16="http://schemas.microsoft.com/office/drawing/2014/main" val="3171100749"/>
                  </a:ext>
                </a:extLst>
              </a:tr>
              <a:tr h="370840">
                <a:tc>
                  <a:txBody>
                    <a:bodyPr/>
                    <a:lstStyle/>
                    <a:p>
                      <a:pPr algn="l"/>
                      <a:r>
                        <a:rPr lang="az-Latn-AZ" sz="1600" dirty="0"/>
                        <a:t>Mexanika</a:t>
                      </a:r>
                      <a:endParaRPr lang="en-US" sz="1600" dirty="0"/>
                    </a:p>
                  </a:txBody>
                  <a:tcPr anchor="ctr"/>
                </a:tc>
                <a:tc>
                  <a:txBody>
                    <a:bodyPr/>
                    <a:lstStyle/>
                    <a:p>
                      <a:pPr algn="ctr"/>
                      <a:r>
                        <a:rPr lang="az-Latn-AZ" sz="1600" dirty="0"/>
                        <a:t>23.20 AZN</a:t>
                      </a:r>
                      <a:endParaRPr lang="en-US" sz="1600" dirty="0"/>
                    </a:p>
                  </a:txBody>
                  <a:tcPr anchor="ctr"/>
                </a:tc>
                <a:extLst>
                  <a:ext uri="{0D108BD9-81ED-4DB2-BD59-A6C34878D82A}">
                    <a16:rowId xmlns:a16="http://schemas.microsoft.com/office/drawing/2014/main" val="1024795442"/>
                  </a:ext>
                </a:extLst>
              </a:tr>
              <a:tr h="370840">
                <a:tc>
                  <a:txBody>
                    <a:bodyPr/>
                    <a:lstStyle/>
                    <a:p>
                      <a:pPr algn="l"/>
                      <a:r>
                        <a:rPr lang="az-Latn-AZ" sz="1600" dirty="0"/>
                        <a:t>Elektronika</a:t>
                      </a:r>
                      <a:endParaRPr lang="en-US" sz="1600" dirty="0"/>
                    </a:p>
                  </a:txBody>
                  <a:tcPr anchor="ctr"/>
                </a:tc>
                <a:tc>
                  <a:txBody>
                    <a:bodyPr/>
                    <a:lstStyle/>
                    <a:p>
                      <a:pPr algn="ctr"/>
                      <a:r>
                        <a:rPr lang="az-Latn-AZ" sz="1600" dirty="0"/>
                        <a:t>23</a:t>
                      </a:r>
                      <a:r>
                        <a:rPr lang="en-US" sz="1600" dirty="0"/>
                        <a:t>2</a:t>
                      </a:r>
                      <a:r>
                        <a:rPr lang="az-Latn-AZ" sz="1600" dirty="0"/>
                        <a:t>.</a:t>
                      </a:r>
                      <a:r>
                        <a:rPr lang="en-US" sz="1600" dirty="0"/>
                        <a:t>34</a:t>
                      </a:r>
                      <a:r>
                        <a:rPr lang="az-Latn-AZ" sz="1600" dirty="0"/>
                        <a:t> AZN</a:t>
                      </a:r>
                      <a:endParaRPr lang="en-US" sz="1600" dirty="0"/>
                    </a:p>
                  </a:txBody>
                  <a:tcPr anchor="ctr"/>
                </a:tc>
                <a:extLst>
                  <a:ext uri="{0D108BD9-81ED-4DB2-BD59-A6C34878D82A}">
                    <a16:rowId xmlns:a16="http://schemas.microsoft.com/office/drawing/2014/main" val="3650747316"/>
                  </a:ext>
                </a:extLst>
              </a:tr>
              <a:tr h="370840">
                <a:tc>
                  <a:txBody>
                    <a:bodyPr/>
                    <a:lstStyle/>
                    <a:p>
                      <a:pPr algn="ctr"/>
                      <a:r>
                        <a:rPr lang="az-Latn-AZ" sz="1600" b="1" dirty="0"/>
                        <a:t>TOPLAM</a:t>
                      </a:r>
                      <a:endParaRPr lang="en-US" sz="1600" b="1" dirty="0"/>
                    </a:p>
                  </a:txBody>
                  <a:tcPr anchor="ctr">
                    <a:solidFill>
                      <a:srgbClr val="FFFF00"/>
                    </a:solidFill>
                  </a:tcPr>
                </a:tc>
                <a:tc>
                  <a:txBody>
                    <a:bodyPr/>
                    <a:lstStyle/>
                    <a:p>
                      <a:pPr algn="ctr"/>
                      <a:r>
                        <a:rPr lang="az-Latn-AZ" sz="1600" b="1" dirty="0"/>
                        <a:t>25</a:t>
                      </a:r>
                      <a:r>
                        <a:rPr lang="en-US" sz="1600" b="1" dirty="0"/>
                        <a:t>5</a:t>
                      </a:r>
                      <a:r>
                        <a:rPr lang="az-Latn-AZ" sz="1600" b="1" dirty="0"/>
                        <a:t>.</a:t>
                      </a:r>
                      <a:r>
                        <a:rPr lang="en-US" sz="1600" b="1" dirty="0"/>
                        <a:t>54</a:t>
                      </a:r>
                      <a:r>
                        <a:rPr lang="az-Latn-AZ" sz="1600" b="1" dirty="0"/>
                        <a:t> AZN</a:t>
                      </a:r>
                      <a:endParaRPr lang="en-US" sz="1600" b="1" dirty="0"/>
                    </a:p>
                  </a:txBody>
                  <a:tcPr anchor="ctr">
                    <a:solidFill>
                      <a:srgbClr val="FFFF00"/>
                    </a:solidFill>
                  </a:tcPr>
                </a:tc>
                <a:extLst>
                  <a:ext uri="{0D108BD9-81ED-4DB2-BD59-A6C34878D82A}">
                    <a16:rowId xmlns:a16="http://schemas.microsoft.com/office/drawing/2014/main" val="1113655361"/>
                  </a:ext>
                </a:extLst>
              </a:tr>
            </a:tbl>
          </a:graphicData>
        </a:graphic>
      </p:graphicFrame>
      <p:sp>
        <p:nvSpPr>
          <p:cNvPr id="17" name="TextBox 16">
            <a:extLst>
              <a:ext uri="{FF2B5EF4-FFF2-40B4-BE49-F238E27FC236}">
                <a16:creationId xmlns:a16="http://schemas.microsoft.com/office/drawing/2014/main" id="{51E581AE-071F-45D0-88A3-C50FE49E4378}"/>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Ümumilikdə CanSat + Konteyner çəkilən xərclər</a:t>
            </a:r>
          </a:p>
        </p:txBody>
      </p:sp>
      <p:sp>
        <p:nvSpPr>
          <p:cNvPr id="18" name="TextBox 17">
            <a:extLst>
              <a:ext uri="{FF2B5EF4-FFF2-40B4-BE49-F238E27FC236}">
                <a16:creationId xmlns:a16="http://schemas.microsoft.com/office/drawing/2014/main" id="{A4CB52B8-6FB4-4E4B-843F-C9C991882852}"/>
              </a:ext>
            </a:extLst>
          </p:cNvPr>
          <p:cNvSpPr txBox="1"/>
          <p:nvPr/>
        </p:nvSpPr>
        <p:spPr>
          <a:xfrm>
            <a:off x="239150" y="3319272"/>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Mövcud maliyyə dəstəyi haqqında məlumat</a:t>
            </a:r>
          </a:p>
        </p:txBody>
      </p:sp>
      <p:sp>
        <p:nvSpPr>
          <p:cNvPr id="4" name="TextBox 3">
            <a:extLst>
              <a:ext uri="{FF2B5EF4-FFF2-40B4-BE49-F238E27FC236}">
                <a16:creationId xmlns:a16="http://schemas.microsoft.com/office/drawing/2014/main" id="{12AA5151-09B3-41E1-9CA6-705E8E12AEF1}"/>
              </a:ext>
            </a:extLst>
          </p:cNvPr>
          <p:cNvSpPr txBox="1"/>
          <p:nvPr/>
        </p:nvSpPr>
        <p:spPr>
          <a:xfrm>
            <a:off x="219457" y="3802847"/>
            <a:ext cx="8676248" cy="1754326"/>
          </a:xfrm>
          <a:prstGeom prst="rect">
            <a:avLst/>
          </a:prstGeom>
          <a:noFill/>
        </p:spPr>
        <p:txBody>
          <a:bodyPr wrap="square" rtlCol="0">
            <a:spAutoFit/>
          </a:bodyPr>
          <a:lstStyle/>
          <a:p>
            <a:r>
              <a:rPr lang="az-Latn-AZ" dirty="0"/>
              <a:t>      Komandamıza təhsil aldığımız universitet tərəfindən 900 AZN məbləğində maliyyə dəstəyi verilmişdir. Bu dəstək üçün M. V. Lomonosov adına Moskva Dövlət Universitetinin Bakı filialına ayrıca təşəkkürlərimizi bildiririk.</a:t>
            </a:r>
          </a:p>
          <a:p>
            <a:r>
              <a:rPr lang="az-Latn-AZ" dirty="0"/>
              <a:t>      Qeyd etmək lazımdır ki, CanSatın yekun dəyərinin 255.54 AZN olmasına baxmayaraq, biz əlavə testlər və YİS üçün də xərclər çəkmişik. Və bu xərclərin toplam yekunu 900 AZN təşkil edir.</a:t>
            </a:r>
            <a:endParaRPr lang="en-US" dirty="0"/>
          </a:p>
        </p:txBody>
      </p:sp>
    </p:spTree>
    <p:extLst>
      <p:ext uri="{BB962C8B-B14F-4D97-AF65-F5344CB8AC3E}">
        <p14:creationId xmlns:p14="http://schemas.microsoft.com/office/powerpoint/2010/main" val="29253893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73"/>
          <p:cNvSpPr txBox="1">
            <a:spLocks/>
          </p:cNvSpPr>
          <p:nvPr/>
        </p:nvSpPr>
        <p:spPr>
          <a:xfrm>
            <a:off x="1638299" y="2511024"/>
            <a:ext cx="5829300" cy="1102517"/>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en-US" kern="0">
                <a:solidFill>
                  <a:srgbClr val="333399"/>
                </a:solidFill>
              </a:rPr>
              <a:t>T</a:t>
            </a:r>
            <a:r>
              <a:rPr lang="az-Latn-AZ" kern="0">
                <a:solidFill>
                  <a:srgbClr val="333399"/>
                </a:solidFill>
              </a:rPr>
              <a:t>ələblərə Uyğunluq</a:t>
            </a:r>
          </a:p>
        </p:txBody>
      </p:sp>
      <p:sp>
        <p:nvSpPr>
          <p:cNvPr id="13" name="Shape 174"/>
          <p:cNvSpPr txBox="1">
            <a:spLocks/>
          </p:cNvSpPr>
          <p:nvPr/>
        </p:nvSpPr>
        <p:spPr>
          <a:xfrm>
            <a:off x="2152650" y="3733789"/>
            <a:ext cx="4800599" cy="971550"/>
          </a:xfrm>
          <a:prstGeom prst="rect">
            <a:avLst/>
          </a:prstGeom>
          <a:noFill/>
          <a:ln>
            <a:noFill/>
          </a:ln>
        </p:spPr>
        <p:txBody>
          <a:bodyPr wrap="square" lIns="68569" tIns="34275" rIns="68569" bIns="34275"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Əsgərov Kamran</a:t>
            </a:r>
            <a:endParaRPr lang="en-US" kern="0" dirty="0">
              <a:solidFill>
                <a:srgbClr val="000000"/>
              </a:solidFil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118</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kern="0" dirty="0">
              <a:solidFill>
                <a:srgbClr val="000000"/>
              </a:solidFill>
            </a:endParaRPr>
          </a:p>
        </p:txBody>
      </p:sp>
      <p:sp>
        <p:nvSpPr>
          <p:cNvPr id="7" name="Footer Placeholder 4">
            <a:extLst>
              <a:ext uri="{FF2B5EF4-FFF2-40B4-BE49-F238E27FC236}">
                <a16:creationId xmlns:a16="http://schemas.microsoft.com/office/drawing/2014/main" id="{2BD4E2F0-E7BD-4A5C-AF6B-908015E8057B}"/>
              </a:ext>
            </a:extLst>
          </p:cNvPr>
          <p:cNvSpPr>
            <a:spLocks noGrp="1"/>
          </p:cNvSpPr>
          <p:nvPr>
            <p:ph type="ftr" sz="quarter" idx="11"/>
          </p:nvPr>
        </p:nvSpPr>
        <p:spPr>
          <a:xfrm>
            <a:off x="2423160" y="6428232"/>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85C8577D-6710-49EA-9E06-93C27D3097FC}"/>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14DA97BA-BA7C-4EFC-B13A-1CE4032BD5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C0F8CB1E-D3FE-4BDD-BE12-D8DE81462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27844552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64"/>
          <p:cNvSpPr txBox="1">
            <a:spLocks/>
          </p:cNvSpPr>
          <p:nvPr/>
        </p:nvSpPr>
        <p:spPr>
          <a:xfrm>
            <a:off x="1938528" y="118872"/>
            <a:ext cx="5486400" cy="968119"/>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a:solidFill>
                  <a:srgbClr val="333399"/>
                </a:solidFill>
                <a:latin typeface="Arial" panose="020B0604020202020204" pitchFamily="34" charset="0"/>
                <a:ea typeface="+mn-ea"/>
                <a:cs typeface="Arial" panose="020B0604020202020204" pitchFamily="34" charset="0"/>
              </a:rPr>
              <a:t>Tələblərə uyğunluğun təqdimatı</a:t>
            </a:r>
            <a:endParaRPr lang="en-US" kern="0">
              <a:solidFill>
                <a:srgbClr val="333399"/>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119</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11" name="Footer Placeholder 4">
            <a:extLst>
              <a:ext uri="{FF2B5EF4-FFF2-40B4-BE49-F238E27FC236}">
                <a16:creationId xmlns:a16="http://schemas.microsoft.com/office/drawing/2014/main" id="{1BE94531-5185-40DB-ABDB-71A1CBEAB63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4" name="Group 13">
            <a:extLst>
              <a:ext uri="{FF2B5EF4-FFF2-40B4-BE49-F238E27FC236}">
                <a16:creationId xmlns:a16="http://schemas.microsoft.com/office/drawing/2014/main" id="{D25BA374-270D-4C6A-A2DA-5D3F0EAFA31C}"/>
              </a:ext>
            </a:extLst>
          </p:cNvPr>
          <p:cNvGrpSpPr/>
          <p:nvPr/>
        </p:nvGrpSpPr>
        <p:grpSpPr>
          <a:xfrm>
            <a:off x="219457" y="0"/>
            <a:ext cx="1771323" cy="1097280"/>
            <a:chOff x="219457" y="0"/>
            <a:chExt cx="1771323" cy="1097280"/>
          </a:xfrm>
        </p:grpSpPr>
        <p:pic>
          <p:nvPicPr>
            <p:cNvPr id="15" name="Picture 14" descr="A close up of a device&#10;&#10;Description generated with high confidence">
              <a:extLst>
                <a:ext uri="{FF2B5EF4-FFF2-40B4-BE49-F238E27FC236}">
                  <a16:creationId xmlns:a16="http://schemas.microsoft.com/office/drawing/2014/main" id="{685D0B36-1693-4380-9892-0A8BB8D4BB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6" name="Picture 15">
              <a:extLst>
                <a:ext uri="{FF2B5EF4-FFF2-40B4-BE49-F238E27FC236}">
                  <a16:creationId xmlns:a16="http://schemas.microsoft.com/office/drawing/2014/main" id="{EA534B27-EC95-4542-B108-41CB5E1AC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4" name="Table 3">
            <a:extLst>
              <a:ext uri="{FF2B5EF4-FFF2-40B4-BE49-F238E27FC236}">
                <a16:creationId xmlns:a16="http://schemas.microsoft.com/office/drawing/2014/main" id="{B5E9FDFC-66CE-4946-8A8E-6F89ADE72BA1}"/>
              </a:ext>
            </a:extLst>
          </p:cNvPr>
          <p:cNvGraphicFramePr>
            <a:graphicFrameLocks noGrp="1"/>
          </p:cNvGraphicFramePr>
          <p:nvPr>
            <p:extLst>
              <p:ext uri="{D42A27DB-BD31-4B8C-83A1-F6EECF244321}">
                <p14:modId xmlns:p14="http://schemas.microsoft.com/office/powerpoint/2010/main" val="3093561103"/>
              </p:ext>
            </p:extLst>
          </p:nvPr>
        </p:nvGraphicFramePr>
        <p:xfrm>
          <a:off x="239150" y="1234440"/>
          <a:ext cx="8695945" cy="5047486"/>
        </p:xfrm>
        <a:graphic>
          <a:graphicData uri="http://schemas.openxmlformats.org/drawingml/2006/table">
            <a:tbl>
              <a:tblPr firstRow="1" bandRow="1">
                <a:tableStyleId>{5C22544A-7EE6-4342-B048-85BDC9FD1C3A}</a:tableStyleId>
              </a:tblPr>
              <a:tblGrid>
                <a:gridCol w="438912">
                  <a:extLst>
                    <a:ext uri="{9D8B030D-6E8A-4147-A177-3AD203B41FA5}">
                      <a16:colId xmlns:a16="http://schemas.microsoft.com/office/drawing/2014/main" val="3887304821"/>
                    </a:ext>
                  </a:extLst>
                </a:gridCol>
                <a:gridCol w="4389120">
                  <a:extLst>
                    <a:ext uri="{9D8B030D-6E8A-4147-A177-3AD203B41FA5}">
                      <a16:colId xmlns:a16="http://schemas.microsoft.com/office/drawing/2014/main" val="2018968445"/>
                    </a:ext>
                  </a:extLst>
                </a:gridCol>
                <a:gridCol w="694944">
                  <a:extLst>
                    <a:ext uri="{9D8B030D-6E8A-4147-A177-3AD203B41FA5}">
                      <a16:colId xmlns:a16="http://schemas.microsoft.com/office/drawing/2014/main" val="1766930069"/>
                    </a:ext>
                  </a:extLst>
                </a:gridCol>
                <a:gridCol w="1024128">
                  <a:extLst>
                    <a:ext uri="{9D8B030D-6E8A-4147-A177-3AD203B41FA5}">
                      <a16:colId xmlns:a16="http://schemas.microsoft.com/office/drawing/2014/main" val="3138939516"/>
                    </a:ext>
                  </a:extLst>
                </a:gridCol>
                <a:gridCol w="2148841">
                  <a:extLst>
                    <a:ext uri="{9D8B030D-6E8A-4147-A177-3AD203B41FA5}">
                      <a16:colId xmlns:a16="http://schemas.microsoft.com/office/drawing/2014/main" val="3256962694"/>
                    </a:ext>
                  </a:extLst>
                </a:gridCol>
              </a:tblGrid>
              <a:tr h="560832">
                <a:tc>
                  <a:txBody>
                    <a:bodyPr/>
                    <a:lstStyle/>
                    <a:p>
                      <a:pPr algn="ctr"/>
                      <a:r>
                        <a:rPr lang="en-US" sz="1400" dirty="0"/>
                        <a:t>#</a:t>
                      </a:r>
                    </a:p>
                  </a:txBody>
                  <a:tcPr anchor="ctr"/>
                </a:tc>
                <a:tc>
                  <a:txBody>
                    <a:bodyPr/>
                    <a:lstStyle/>
                    <a:p>
                      <a:pPr algn="ctr"/>
                      <a:r>
                        <a:rPr lang="en-US" sz="1400" dirty="0"/>
                        <a:t>T</a:t>
                      </a:r>
                      <a:r>
                        <a:rPr lang="az-Latn-AZ" sz="1400" dirty="0"/>
                        <a:t>ələb</a:t>
                      </a:r>
                      <a:endParaRPr lang="en-US" sz="1400" dirty="0"/>
                    </a:p>
                  </a:txBody>
                  <a:tcPr anchor="ctr"/>
                </a:tc>
                <a:tc>
                  <a:txBody>
                    <a:bodyPr/>
                    <a:lstStyle/>
                    <a:p>
                      <a:pPr algn="ctr"/>
                      <a:r>
                        <a:rPr lang="az-Latn-AZ" sz="1400" dirty="0"/>
                        <a:t>Cari Status</a:t>
                      </a:r>
                      <a:endParaRPr lang="en-US" sz="1400" dirty="0"/>
                    </a:p>
                  </a:txBody>
                  <a:tcPr anchor="ctr"/>
                </a:tc>
                <a:tc>
                  <a:txBody>
                    <a:bodyPr/>
                    <a:lstStyle/>
                    <a:p>
                      <a:pPr algn="ctr"/>
                      <a:r>
                        <a:rPr lang="az-Latn-AZ" sz="1400" dirty="0"/>
                        <a:t>Slaydlar</a:t>
                      </a:r>
                      <a:endParaRPr lang="en-US" sz="1400" dirty="0"/>
                    </a:p>
                  </a:txBody>
                  <a:tcPr anchor="ctr"/>
                </a:tc>
                <a:tc>
                  <a:txBody>
                    <a:bodyPr/>
                    <a:lstStyle/>
                    <a:p>
                      <a:pPr algn="ctr"/>
                      <a:r>
                        <a:rPr lang="az-Latn-AZ" sz="1400" dirty="0"/>
                        <a:t>Qeyd</a:t>
                      </a:r>
                      <a:endParaRPr lang="en-US" sz="1400" dirty="0"/>
                    </a:p>
                  </a:txBody>
                  <a:tcPr anchor="ctr"/>
                </a:tc>
                <a:extLst>
                  <a:ext uri="{0D108BD9-81ED-4DB2-BD59-A6C34878D82A}">
                    <a16:rowId xmlns:a16="http://schemas.microsoft.com/office/drawing/2014/main" val="3766398491"/>
                  </a:ext>
                </a:extLst>
              </a:tr>
              <a:tr h="692792">
                <a:tc>
                  <a:txBody>
                    <a:bodyPr/>
                    <a:lstStyle/>
                    <a:p>
                      <a:pPr algn="ctr"/>
                      <a:r>
                        <a:rPr lang="az-Latn-AZ" sz="1400" dirty="0"/>
                        <a:t>1</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Modelin</a:t>
                      </a:r>
                      <a:r>
                        <a:rPr lang="en-US" sz="1200" dirty="0"/>
                        <a:t> </a:t>
                      </a:r>
                      <a:r>
                        <a:rPr lang="en-US" sz="1200" dirty="0" err="1"/>
                        <a:t>və</a:t>
                      </a:r>
                      <a:r>
                        <a:rPr lang="en-US" sz="1200" dirty="0"/>
                        <a:t>  </a:t>
                      </a:r>
                      <a:r>
                        <a:rPr lang="en-US" sz="1200" dirty="0" err="1"/>
                        <a:t>konteynerin</a:t>
                      </a:r>
                      <a:r>
                        <a:rPr lang="en-US" sz="1200" dirty="0"/>
                        <a:t> </a:t>
                      </a:r>
                      <a:r>
                        <a:rPr lang="en-US" sz="1200" dirty="0" err="1"/>
                        <a:t>ümumi</a:t>
                      </a:r>
                      <a:r>
                        <a:rPr lang="en-US" sz="1200" dirty="0"/>
                        <a:t> </a:t>
                      </a:r>
                      <a:r>
                        <a:rPr lang="en-US" sz="1200" dirty="0" err="1"/>
                        <a:t>kütləsi</a:t>
                      </a:r>
                      <a:r>
                        <a:rPr lang="en-US" sz="1200" dirty="0"/>
                        <a:t> </a:t>
                      </a:r>
                      <a:r>
                        <a:rPr lang="en-US" sz="1200" dirty="0" err="1"/>
                        <a:t>maksimum</a:t>
                      </a:r>
                      <a:r>
                        <a:rPr lang="en-US" sz="1200" dirty="0"/>
                        <a:t> 500 </a:t>
                      </a:r>
                      <a:r>
                        <a:rPr lang="en-US" sz="1200" dirty="0" err="1"/>
                        <a:t>qrama</a:t>
                      </a:r>
                      <a:r>
                        <a:rPr lang="en-US" sz="1200" dirty="0"/>
                        <a:t> </a:t>
                      </a:r>
                      <a:r>
                        <a:rPr lang="en-US" sz="1200" dirty="0" err="1"/>
                        <a:t>qədər</a:t>
                      </a:r>
                      <a:r>
                        <a:rPr lang="en-US" sz="1200" dirty="0"/>
                        <a:t> </a:t>
                      </a:r>
                      <a:r>
                        <a:rPr lang="en-US" sz="1200" dirty="0" err="1"/>
                        <a:t>ol</a:t>
                      </a:r>
                      <a:r>
                        <a:rPr lang="az-Latn-AZ" sz="1200" dirty="0"/>
                        <a:t>malıdır.</a:t>
                      </a:r>
                      <a:r>
                        <a:rPr lang="en-US" sz="1200" dirty="0"/>
                        <a:t> </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20, 21</a:t>
                      </a:r>
                      <a:endParaRPr lang="en-US" sz="1400" dirty="0"/>
                    </a:p>
                  </a:txBody>
                  <a:tcPr anchor="ctr">
                    <a:solidFill>
                      <a:srgbClr val="11EA00"/>
                    </a:solidFill>
                  </a:tcPr>
                </a:tc>
                <a:tc>
                  <a:txBody>
                    <a:bodyPr/>
                    <a:lstStyle/>
                    <a:p>
                      <a:pPr algn="l"/>
                      <a:r>
                        <a:rPr lang="az-Latn-AZ" sz="1200" dirty="0"/>
                        <a:t>50 qram ehtiyatımız var.</a:t>
                      </a:r>
                      <a:endParaRPr lang="en-US" sz="1200" dirty="0"/>
                    </a:p>
                  </a:txBody>
                  <a:tcPr anchor="ctr"/>
                </a:tc>
                <a:extLst>
                  <a:ext uri="{0D108BD9-81ED-4DB2-BD59-A6C34878D82A}">
                    <a16:rowId xmlns:a16="http://schemas.microsoft.com/office/drawing/2014/main" val="522904458"/>
                  </a:ext>
                </a:extLst>
              </a:tr>
              <a:tr h="692792">
                <a:tc>
                  <a:txBody>
                    <a:bodyPr/>
                    <a:lstStyle/>
                    <a:p>
                      <a:pPr algn="ctr"/>
                      <a:r>
                        <a:rPr lang="az-Latn-AZ" sz="1400" dirty="0"/>
                        <a:t>2</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Model  </a:t>
                      </a:r>
                      <a:r>
                        <a:rPr lang="en-US" sz="1200" dirty="0" err="1"/>
                        <a:t>silindr</a:t>
                      </a:r>
                      <a:r>
                        <a:rPr lang="az-Latn-AZ" sz="1200" dirty="0"/>
                        <a:t> (200 x 120 mm)</a:t>
                      </a:r>
                      <a:r>
                        <a:rPr lang="en-US" sz="1200" dirty="0"/>
                        <a:t> </a:t>
                      </a:r>
                      <a:r>
                        <a:rPr lang="en-US" sz="1200" dirty="0" err="1"/>
                        <a:t>formalı</a:t>
                      </a:r>
                      <a:r>
                        <a:rPr lang="en-US" sz="1200" dirty="0"/>
                        <a:t> </a:t>
                      </a:r>
                      <a:r>
                        <a:rPr lang="en-US" sz="1200" dirty="0" err="1"/>
                        <a:t>konteynerə</a:t>
                      </a:r>
                      <a:r>
                        <a:rPr lang="en-US" sz="1200" dirty="0"/>
                        <a:t> </a:t>
                      </a:r>
                      <a:r>
                        <a:rPr lang="en-US" sz="1200" dirty="0" err="1"/>
                        <a:t>yerləşə</a:t>
                      </a:r>
                      <a:r>
                        <a:rPr lang="en-US" sz="1200" dirty="0"/>
                        <a:t> </a:t>
                      </a:r>
                      <a:r>
                        <a:rPr lang="en-US" sz="1200" dirty="0" err="1"/>
                        <a:t>bilən</a:t>
                      </a:r>
                      <a:r>
                        <a:rPr lang="en-US" sz="1200" dirty="0"/>
                        <a:t> </a:t>
                      </a:r>
                      <a:r>
                        <a:rPr lang="en-US" sz="1200" dirty="0" err="1"/>
                        <a:t>formada</a:t>
                      </a:r>
                      <a:r>
                        <a:rPr lang="en-US" sz="1200" dirty="0"/>
                        <a:t> </a:t>
                      </a:r>
                      <a:r>
                        <a:rPr lang="en-US" sz="1200" dirty="0" err="1"/>
                        <a:t>olmalıdır</a:t>
                      </a:r>
                      <a:r>
                        <a:rPr lang="en-US" sz="1200" dirty="0"/>
                        <a:t>. </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12, 18</a:t>
                      </a:r>
                      <a:endParaRPr lang="en-US" sz="1400" dirty="0"/>
                    </a:p>
                  </a:txBody>
                  <a:tcPr anchor="ctr">
                    <a:solidFill>
                      <a:srgbClr val="11EA00"/>
                    </a:solidFill>
                  </a:tcPr>
                </a:tc>
                <a:tc>
                  <a:txBody>
                    <a:bodyPr/>
                    <a:lstStyle/>
                    <a:p>
                      <a:pPr algn="l"/>
                      <a:r>
                        <a:rPr lang="az-Latn-AZ" sz="1200" dirty="0"/>
                        <a:t>Modelimizi 120 x 200 mm ölçülərində silindirə yerləşəcək ölçülərdə dizayn etdik.</a:t>
                      </a:r>
                      <a:endParaRPr lang="en-US" sz="1200" dirty="0"/>
                    </a:p>
                  </a:txBody>
                  <a:tcPr anchor="ctr"/>
                </a:tc>
                <a:extLst>
                  <a:ext uri="{0D108BD9-81ED-4DB2-BD59-A6C34878D82A}">
                    <a16:rowId xmlns:a16="http://schemas.microsoft.com/office/drawing/2014/main" val="482575205"/>
                  </a:ext>
                </a:extLst>
              </a:tr>
              <a:tr h="890733">
                <a:tc>
                  <a:txBody>
                    <a:bodyPr/>
                    <a:lstStyle/>
                    <a:p>
                      <a:pPr algn="ctr"/>
                      <a:r>
                        <a:rPr lang="az-Latn-AZ" sz="1400" dirty="0"/>
                        <a:t>3</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Model peyk 400 metr hündürlükdə avtomatik olaraq konteynerdən ayrılıb missiyanı yerinə yetirməyə başlamalı və 1-2 dəqiqə intervalında yerə enməlidir. </a:t>
                      </a:r>
                      <a:endParaRPr lang="en-US" sz="1200" dirty="0"/>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25</a:t>
                      </a:r>
                      <a:endParaRPr lang="en-US" sz="1400" dirty="0"/>
                    </a:p>
                  </a:txBody>
                  <a:tcPr anchor="ctr">
                    <a:solidFill>
                      <a:srgbClr val="11EA00"/>
                    </a:solidFill>
                  </a:tcPr>
                </a:tc>
                <a:tc>
                  <a:txBody>
                    <a:bodyPr/>
                    <a:lstStyle/>
                    <a:p>
                      <a:pPr algn="l"/>
                      <a:r>
                        <a:rPr lang="az-Latn-AZ" sz="1200" dirty="0"/>
                        <a:t>Hesablamalarımızı tamamən bu aralığa görə aparmışıq.</a:t>
                      </a:r>
                      <a:endParaRPr lang="en-US" sz="1200" dirty="0"/>
                    </a:p>
                  </a:txBody>
                  <a:tcPr anchor="ctr"/>
                </a:tc>
                <a:extLst>
                  <a:ext uri="{0D108BD9-81ED-4DB2-BD59-A6C34878D82A}">
                    <a16:rowId xmlns:a16="http://schemas.microsoft.com/office/drawing/2014/main" val="3044104974"/>
                  </a:ext>
                </a:extLst>
              </a:tr>
              <a:tr h="824753">
                <a:tc>
                  <a:txBody>
                    <a:bodyPr/>
                    <a:lstStyle/>
                    <a:p>
                      <a:pPr algn="ctr"/>
                      <a:r>
                        <a:rPr lang="az-Latn-AZ" sz="1400" dirty="0"/>
                        <a:t>4</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Hər bir komanda öz YİS proqram təminatını fərdi olaraq yazmalıdır.</a:t>
                      </a:r>
                      <a:endParaRPr lang="en-US" sz="1200" dirty="0"/>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85 - 92</a:t>
                      </a:r>
                      <a:endParaRPr lang="en-US" sz="1400" dirty="0"/>
                    </a:p>
                  </a:txBody>
                  <a:tcPr anchor="ctr">
                    <a:solidFill>
                      <a:srgbClr val="11EA00"/>
                    </a:solidFill>
                  </a:tcPr>
                </a:tc>
                <a:tc>
                  <a:txBody>
                    <a:bodyPr/>
                    <a:lstStyle/>
                    <a:p>
                      <a:pPr algn="l"/>
                      <a:r>
                        <a:rPr lang="az-Latn-AZ" sz="1100" dirty="0"/>
                        <a:t>İxtisasımızın proqramlaşdırma olduğunu nəzərə alsaq,  YİS proqram təminatını özümüz yazmasaq olmazdı.</a:t>
                      </a:r>
                      <a:endParaRPr lang="en-US" sz="1100" dirty="0"/>
                    </a:p>
                  </a:txBody>
                  <a:tcPr anchor="ctr"/>
                </a:tc>
                <a:extLst>
                  <a:ext uri="{0D108BD9-81ED-4DB2-BD59-A6C34878D82A}">
                    <a16:rowId xmlns:a16="http://schemas.microsoft.com/office/drawing/2014/main" val="2911101438"/>
                  </a:ext>
                </a:extLst>
              </a:tr>
              <a:tr h="692792">
                <a:tc>
                  <a:txBody>
                    <a:bodyPr/>
                    <a:lstStyle/>
                    <a:p>
                      <a:pPr algn="ctr"/>
                      <a:r>
                        <a:rPr lang="az-Latn-AZ" sz="1400" dirty="0"/>
                        <a:t>5</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Yekun</a:t>
                      </a:r>
                      <a:r>
                        <a:rPr lang="en-US" sz="1200" dirty="0"/>
                        <a:t> “</a:t>
                      </a:r>
                      <a:r>
                        <a:rPr lang="en-US" sz="1200" dirty="0" err="1"/>
                        <a:t>CanSat</a:t>
                      </a:r>
                      <a:r>
                        <a:rPr lang="en-US" sz="1200" dirty="0"/>
                        <a:t>”-</a:t>
                      </a:r>
                      <a:r>
                        <a:rPr lang="en-US" sz="1200" dirty="0" err="1"/>
                        <a:t>ın</a:t>
                      </a:r>
                      <a:r>
                        <a:rPr lang="en-US" sz="1200" dirty="0"/>
                        <a:t> (</a:t>
                      </a:r>
                      <a:r>
                        <a:rPr lang="en-US" sz="1200" dirty="0" err="1"/>
                        <a:t>konteyner</a:t>
                      </a:r>
                      <a:r>
                        <a:rPr lang="en-US" sz="1200" dirty="0"/>
                        <a:t> </a:t>
                      </a:r>
                      <a:r>
                        <a:rPr lang="en-US" sz="1200" dirty="0" err="1"/>
                        <a:t>və</a:t>
                      </a:r>
                      <a:r>
                        <a:rPr lang="en-US" sz="1200" dirty="0"/>
                        <a:t> </a:t>
                      </a:r>
                      <a:r>
                        <a:rPr lang="en-US" sz="1200" dirty="0" err="1"/>
                        <a:t>modelin</a:t>
                      </a:r>
                      <a:r>
                        <a:rPr lang="en-US" sz="1200" dirty="0"/>
                        <a:t>) </a:t>
                      </a:r>
                      <a:r>
                        <a:rPr lang="en-US" sz="1200" dirty="0" err="1"/>
                        <a:t>dəyəri</a:t>
                      </a:r>
                      <a:r>
                        <a:rPr lang="en-US" sz="1200" dirty="0"/>
                        <a:t> 1000 AZN-</a:t>
                      </a:r>
                      <a:r>
                        <a:rPr lang="en-US" sz="1200" dirty="0" err="1"/>
                        <a:t>dək</a:t>
                      </a:r>
                      <a:r>
                        <a:rPr lang="en-US" sz="1200" dirty="0"/>
                        <a:t> </a:t>
                      </a:r>
                      <a:r>
                        <a:rPr lang="en-US" sz="1200" dirty="0" err="1"/>
                        <a:t>olmalıdır</a:t>
                      </a:r>
                      <a:r>
                        <a:rPr lang="en-US" sz="1200" dirty="0"/>
                        <a:t>.</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115, 116, 117</a:t>
                      </a:r>
                      <a:endParaRPr lang="en-US" sz="1400" dirty="0"/>
                    </a:p>
                  </a:txBody>
                  <a:tcPr anchor="ctr">
                    <a:solidFill>
                      <a:srgbClr val="11EA00"/>
                    </a:solidFill>
                  </a:tcPr>
                </a:tc>
                <a:tc>
                  <a:txBody>
                    <a:bodyPr/>
                    <a:lstStyle/>
                    <a:p>
                      <a:pPr algn="l"/>
                      <a:r>
                        <a:rPr lang="en-US" sz="1200" dirty="0"/>
                        <a:t>“</a:t>
                      </a:r>
                      <a:r>
                        <a:rPr lang="az-Latn-AZ" sz="1200" dirty="0"/>
                        <a:t>CanSat</a:t>
                      </a:r>
                      <a:r>
                        <a:rPr lang="en-US" sz="1200" dirty="0"/>
                        <a:t>”-</a:t>
                      </a:r>
                      <a:r>
                        <a:rPr lang="az-Latn-AZ" sz="1200" dirty="0"/>
                        <a:t>ın dəyəri 253.86 AZN təşkil edir.</a:t>
                      </a:r>
                      <a:endParaRPr lang="en-US" sz="1200" dirty="0"/>
                    </a:p>
                  </a:txBody>
                  <a:tcPr anchor="ctr"/>
                </a:tc>
                <a:extLst>
                  <a:ext uri="{0D108BD9-81ED-4DB2-BD59-A6C34878D82A}">
                    <a16:rowId xmlns:a16="http://schemas.microsoft.com/office/drawing/2014/main" val="3336133141"/>
                  </a:ext>
                </a:extLst>
              </a:tr>
              <a:tr h="692792">
                <a:tc>
                  <a:txBody>
                    <a:bodyPr/>
                    <a:lstStyle/>
                    <a:p>
                      <a:pPr algn="ctr"/>
                      <a:r>
                        <a:rPr lang="az-Latn-AZ" sz="1400" dirty="0"/>
                        <a:t>6</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Hər</a:t>
                      </a:r>
                      <a:r>
                        <a:rPr lang="en-US" sz="1200" dirty="0"/>
                        <a:t> </a:t>
                      </a:r>
                      <a:r>
                        <a:rPr lang="en-US" sz="1200" dirty="0" err="1"/>
                        <a:t>komanda</a:t>
                      </a:r>
                      <a:r>
                        <a:rPr lang="en-US" sz="1200" dirty="0"/>
                        <a:t> </a:t>
                      </a:r>
                      <a:r>
                        <a:rPr lang="en-US" sz="1200" dirty="0" err="1"/>
                        <a:t>XBee</a:t>
                      </a:r>
                      <a:r>
                        <a:rPr lang="en-US" sz="1200" dirty="0"/>
                        <a:t> </a:t>
                      </a:r>
                      <a:r>
                        <a:rPr lang="en-US" sz="1200" dirty="0" err="1"/>
                        <a:t>radiomodulu</a:t>
                      </a:r>
                      <a:r>
                        <a:rPr lang="en-US" sz="1200" dirty="0"/>
                        <a:t> </a:t>
                      </a:r>
                      <a:r>
                        <a:rPr lang="en-US" sz="1200" dirty="0" err="1"/>
                        <a:t>üçün</a:t>
                      </a:r>
                      <a:r>
                        <a:rPr lang="en-US" sz="1200" dirty="0"/>
                        <a:t> </a:t>
                      </a:r>
                      <a:r>
                        <a:rPr lang="en-US" sz="1200" dirty="0" err="1"/>
                        <a:t>müvafiq</a:t>
                      </a:r>
                      <a:r>
                        <a:rPr lang="en-US" sz="1200" dirty="0"/>
                        <a:t> NETİD </a:t>
                      </a:r>
                      <a:r>
                        <a:rPr lang="en-US" sz="1200" dirty="0" err="1"/>
                        <a:t>istifadə</a:t>
                      </a:r>
                      <a:r>
                        <a:rPr lang="en-US" sz="1200" dirty="0"/>
                        <a:t> </a:t>
                      </a:r>
                      <a:r>
                        <a:rPr lang="en-US" sz="1200" dirty="0" err="1"/>
                        <a:t>etməlidir</a:t>
                      </a:r>
                      <a:r>
                        <a:rPr lang="en-US" sz="1200" dirty="0"/>
                        <a:t>.</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56</a:t>
                      </a:r>
                      <a:endParaRPr lang="en-US" sz="1400" dirty="0"/>
                    </a:p>
                  </a:txBody>
                  <a:tcPr anchor="ctr">
                    <a:solidFill>
                      <a:srgbClr val="11EA00"/>
                    </a:solidFill>
                  </a:tcPr>
                </a:tc>
                <a:tc>
                  <a:txBody>
                    <a:bodyPr/>
                    <a:lstStyle/>
                    <a:p>
                      <a:pPr algn="l"/>
                      <a:r>
                        <a:rPr lang="az-Latn-AZ" sz="1100" dirty="0"/>
                        <a:t>Bizim PAN</a:t>
                      </a:r>
                      <a:r>
                        <a:rPr lang="en-US" sz="1100" dirty="0"/>
                        <a:t>ID/NETID </a:t>
                      </a:r>
                      <a:r>
                        <a:rPr lang="az-Latn-AZ" sz="1100" dirty="0"/>
                        <a:t>komandamızın </a:t>
                      </a:r>
                      <a:r>
                        <a:rPr lang="en-US" sz="1100" dirty="0"/>
                        <a:t>ID-</a:t>
                      </a:r>
                      <a:r>
                        <a:rPr lang="az-Latn-AZ" sz="1100" dirty="0"/>
                        <a:t>nə əsaslanaraq 2253 götürülmüşdür.</a:t>
                      </a:r>
                      <a:endParaRPr lang="en-US" sz="1200" dirty="0"/>
                    </a:p>
                  </a:txBody>
                  <a:tcPr anchor="ctr"/>
                </a:tc>
                <a:extLst>
                  <a:ext uri="{0D108BD9-81ED-4DB2-BD59-A6C34878D82A}">
                    <a16:rowId xmlns:a16="http://schemas.microsoft.com/office/drawing/2014/main" val="479085384"/>
                  </a:ext>
                </a:extLst>
              </a:tr>
            </a:tbl>
          </a:graphicData>
        </a:graphic>
      </p:graphicFrame>
    </p:spTree>
    <p:extLst>
      <p:ext uri="{BB962C8B-B14F-4D97-AF65-F5344CB8AC3E}">
        <p14:creationId xmlns:p14="http://schemas.microsoft.com/office/powerpoint/2010/main" val="162477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12</a:t>
            </a:fld>
            <a:endParaRPr lang="en-US"/>
          </a:p>
        </p:txBody>
      </p:sp>
      <p:sp>
        <p:nvSpPr>
          <p:cNvPr id="8"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Dizayn</a:t>
            </a:r>
            <a:r>
              <a:rPr lang="en-US" sz="2400" kern="0" dirty="0">
                <a:solidFill>
                  <a:srgbClr val="333399"/>
                </a:solidFill>
              </a:rPr>
              <a:t> &amp; </a:t>
            </a:r>
            <a:r>
              <a:rPr lang="az-Latn-AZ" sz="2400" kern="0" dirty="0">
                <a:solidFill>
                  <a:srgbClr val="333399"/>
                </a:solidFill>
              </a:rPr>
              <a:t>Tərtibat</a:t>
            </a:r>
            <a:r>
              <a:rPr lang="en-US" sz="2400" kern="0" dirty="0">
                <a:solidFill>
                  <a:srgbClr val="333399"/>
                </a:solidFill>
              </a:rPr>
              <a:t> (</a:t>
            </a:r>
            <a:r>
              <a:rPr lang="en-US" sz="2400" kern="0" dirty="0" err="1">
                <a:solidFill>
                  <a:srgbClr val="333399"/>
                </a:solidFill>
              </a:rPr>
              <a:t>davam</a:t>
            </a:r>
            <a:r>
              <a:rPr lang="az-Latn-AZ" sz="2400" kern="0" dirty="0">
                <a:solidFill>
                  <a:srgbClr val="333399"/>
                </a:solidFill>
              </a:rPr>
              <a:t>ı)</a:t>
            </a:r>
          </a:p>
        </p:txBody>
      </p:sp>
      <p:sp>
        <p:nvSpPr>
          <p:cNvPr id="10"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Footer Placeholder 4">
            <a:extLst>
              <a:ext uri="{FF2B5EF4-FFF2-40B4-BE49-F238E27FC236}">
                <a16:creationId xmlns:a16="http://schemas.microsoft.com/office/drawing/2014/main" id="{2BBDCAC2-8950-4CD6-BC1E-5F4157127FB1}"/>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2" name="Group 11">
            <a:extLst>
              <a:ext uri="{FF2B5EF4-FFF2-40B4-BE49-F238E27FC236}">
                <a16:creationId xmlns:a16="http://schemas.microsoft.com/office/drawing/2014/main" id="{B637C1B3-7C4E-4FD7-A52F-10365E202EB2}"/>
              </a:ext>
            </a:extLst>
          </p:cNvPr>
          <p:cNvGrpSpPr/>
          <p:nvPr/>
        </p:nvGrpSpPr>
        <p:grpSpPr>
          <a:xfrm>
            <a:off x="219457" y="0"/>
            <a:ext cx="1771323" cy="1097280"/>
            <a:chOff x="219457" y="0"/>
            <a:chExt cx="1771323" cy="1097280"/>
          </a:xfrm>
        </p:grpSpPr>
        <p:pic>
          <p:nvPicPr>
            <p:cNvPr id="13" name="Picture 12" descr="A close up of a device&#10;&#10;Description generated with high confidence">
              <a:extLst>
                <a:ext uri="{FF2B5EF4-FFF2-40B4-BE49-F238E27FC236}">
                  <a16:creationId xmlns:a16="http://schemas.microsoft.com/office/drawing/2014/main" id="{07C301CD-C8B5-4094-9182-9824464245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9E593ABA-1439-44C2-862A-2D49F70147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48" name="Picture 47">
            <a:extLst>
              <a:ext uri="{FF2B5EF4-FFF2-40B4-BE49-F238E27FC236}">
                <a16:creationId xmlns:a16="http://schemas.microsoft.com/office/drawing/2014/main" id="{6517DD58-8DB8-4FE0-8566-17262596DAA2}"/>
              </a:ext>
            </a:extLst>
          </p:cNvPr>
          <p:cNvPicPr>
            <a:picLocks noChangeAspect="1"/>
          </p:cNvPicPr>
          <p:nvPr/>
        </p:nvPicPr>
        <p:blipFill rotWithShape="1">
          <a:blip r:embed="rId4">
            <a:extLst>
              <a:ext uri="{28A0092B-C50C-407E-A947-70E740481C1C}">
                <a14:useLocalDpi xmlns:a14="http://schemas.microsoft.com/office/drawing/2010/main" val="0"/>
              </a:ext>
            </a:extLst>
          </a:blip>
          <a:srcRect l="32498" t="9804" r="35502" b="6997"/>
          <a:stretch/>
        </p:blipFill>
        <p:spPr>
          <a:xfrm>
            <a:off x="3291840" y="2154815"/>
            <a:ext cx="1812832" cy="2651267"/>
          </a:xfrm>
          <a:prstGeom prst="rect">
            <a:avLst/>
          </a:prstGeom>
        </p:spPr>
      </p:pic>
      <p:sp>
        <p:nvSpPr>
          <p:cNvPr id="50" name="Cylinder 49">
            <a:extLst>
              <a:ext uri="{FF2B5EF4-FFF2-40B4-BE49-F238E27FC236}">
                <a16:creationId xmlns:a16="http://schemas.microsoft.com/office/drawing/2014/main" id="{675AC8CF-999F-4F01-971B-A7DC041A36F6}"/>
              </a:ext>
            </a:extLst>
          </p:cNvPr>
          <p:cNvSpPr/>
          <p:nvPr/>
        </p:nvSpPr>
        <p:spPr>
          <a:xfrm>
            <a:off x="239150" y="1382661"/>
            <a:ext cx="2223242" cy="3478957"/>
          </a:xfrm>
          <a:prstGeom prst="can">
            <a:avLst/>
          </a:prstGeom>
          <a:solidFill>
            <a:srgbClr val="A900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8870279-8C26-4CB2-AB2B-057B5EA4F5AF}"/>
              </a:ext>
            </a:extLst>
          </p:cNvPr>
          <p:cNvSpPr txBox="1"/>
          <p:nvPr/>
        </p:nvSpPr>
        <p:spPr>
          <a:xfrm>
            <a:off x="239150" y="5211854"/>
            <a:ext cx="2223242" cy="3385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1600" dirty="0" err="1"/>
              <a:t>Konteyner</a:t>
            </a:r>
            <a:endParaRPr lang="en-US" sz="1600" dirty="0"/>
          </a:p>
        </p:txBody>
      </p:sp>
      <p:sp>
        <p:nvSpPr>
          <p:cNvPr id="52" name="TextBox 51">
            <a:extLst>
              <a:ext uri="{FF2B5EF4-FFF2-40B4-BE49-F238E27FC236}">
                <a16:creationId xmlns:a16="http://schemas.microsoft.com/office/drawing/2014/main" id="{6F9B80B9-D22D-4338-9946-C5B2410014E5}"/>
              </a:ext>
            </a:extLst>
          </p:cNvPr>
          <p:cNvSpPr txBox="1"/>
          <p:nvPr/>
        </p:nvSpPr>
        <p:spPr>
          <a:xfrm>
            <a:off x="3182112" y="5226566"/>
            <a:ext cx="2223242" cy="3385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1600" dirty="0"/>
              <a:t>Model </a:t>
            </a:r>
            <a:r>
              <a:rPr lang="en-US" sz="1600" dirty="0" err="1"/>
              <a:t>peyk</a:t>
            </a:r>
            <a:endParaRPr lang="en-US" sz="1600" dirty="0"/>
          </a:p>
        </p:txBody>
      </p:sp>
      <p:grpSp>
        <p:nvGrpSpPr>
          <p:cNvPr id="54" name="Group 53">
            <a:extLst>
              <a:ext uri="{FF2B5EF4-FFF2-40B4-BE49-F238E27FC236}">
                <a16:creationId xmlns:a16="http://schemas.microsoft.com/office/drawing/2014/main" id="{1E6E8FF7-3213-46DF-8DB5-60967CA20221}"/>
              </a:ext>
            </a:extLst>
          </p:cNvPr>
          <p:cNvGrpSpPr/>
          <p:nvPr/>
        </p:nvGrpSpPr>
        <p:grpSpPr>
          <a:xfrm>
            <a:off x="239150" y="4928616"/>
            <a:ext cx="2223242" cy="276999"/>
            <a:chOff x="403462" y="4756165"/>
            <a:chExt cx="1587318" cy="276999"/>
          </a:xfrm>
        </p:grpSpPr>
        <p:cxnSp>
          <p:nvCxnSpPr>
            <p:cNvPr id="55" name="Straight Arrow Connector 54">
              <a:extLst>
                <a:ext uri="{FF2B5EF4-FFF2-40B4-BE49-F238E27FC236}">
                  <a16:creationId xmlns:a16="http://schemas.microsoft.com/office/drawing/2014/main" id="{FED8A37D-AB8F-467E-A316-9C8756674F06}"/>
                </a:ext>
              </a:extLst>
            </p:cNvPr>
            <p:cNvCxnSpPr>
              <a:cxnSpLocks/>
            </p:cNvCxnSpPr>
            <p:nvPr/>
          </p:nvCxnSpPr>
          <p:spPr>
            <a:xfrm>
              <a:off x="403462" y="4782312"/>
              <a:ext cx="1587318"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947BA51D-454E-4C9B-9C92-8290E090E1A1}"/>
                </a:ext>
              </a:extLst>
            </p:cNvPr>
            <p:cNvSpPr txBox="1"/>
            <p:nvPr/>
          </p:nvSpPr>
          <p:spPr>
            <a:xfrm>
              <a:off x="962456" y="4756165"/>
              <a:ext cx="732646" cy="276999"/>
            </a:xfrm>
            <a:prstGeom prst="rect">
              <a:avLst/>
            </a:prstGeom>
            <a:noFill/>
          </p:spPr>
          <p:txBody>
            <a:bodyPr wrap="square" rtlCol="0">
              <a:spAutoFit/>
            </a:bodyPr>
            <a:lstStyle/>
            <a:p>
              <a:r>
                <a:rPr lang="az-Latn-AZ" sz="1200" dirty="0"/>
                <a:t>110 mm</a:t>
              </a:r>
              <a:endParaRPr lang="en-US" sz="1200" dirty="0"/>
            </a:p>
          </p:txBody>
        </p:sp>
      </p:grpSp>
      <p:grpSp>
        <p:nvGrpSpPr>
          <p:cNvPr id="58" name="Group 57">
            <a:extLst>
              <a:ext uri="{FF2B5EF4-FFF2-40B4-BE49-F238E27FC236}">
                <a16:creationId xmlns:a16="http://schemas.microsoft.com/office/drawing/2014/main" id="{39A4FC64-E7FE-42E5-9B87-744EC8DD406A}"/>
              </a:ext>
            </a:extLst>
          </p:cNvPr>
          <p:cNvGrpSpPr/>
          <p:nvPr/>
        </p:nvGrpSpPr>
        <p:grpSpPr>
          <a:xfrm>
            <a:off x="2596896" y="1382661"/>
            <a:ext cx="276999" cy="3316070"/>
            <a:chOff x="2231136" y="1783080"/>
            <a:chExt cx="276999" cy="2743200"/>
          </a:xfrm>
        </p:grpSpPr>
        <p:cxnSp>
          <p:nvCxnSpPr>
            <p:cNvPr id="59" name="Straight Arrow Connector 58">
              <a:extLst>
                <a:ext uri="{FF2B5EF4-FFF2-40B4-BE49-F238E27FC236}">
                  <a16:creationId xmlns:a16="http://schemas.microsoft.com/office/drawing/2014/main" id="{71F56EC6-C5ED-4F93-8A15-F09507E042E2}"/>
                </a:ext>
              </a:extLst>
            </p:cNvPr>
            <p:cNvCxnSpPr>
              <a:cxnSpLocks/>
            </p:cNvCxnSpPr>
            <p:nvPr/>
          </p:nvCxnSpPr>
          <p:spPr>
            <a:xfrm>
              <a:off x="2231136" y="1783080"/>
              <a:ext cx="0" cy="27432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2" name="TextBox 61">
              <a:extLst>
                <a:ext uri="{FF2B5EF4-FFF2-40B4-BE49-F238E27FC236}">
                  <a16:creationId xmlns:a16="http://schemas.microsoft.com/office/drawing/2014/main" id="{B5A74FDE-23F2-4160-830B-BFF8AB98C252}"/>
                </a:ext>
              </a:extLst>
            </p:cNvPr>
            <p:cNvSpPr txBox="1"/>
            <p:nvPr/>
          </p:nvSpPr>
          <p:spPr>
            <a:xfrm rot="16200000">
              <a:off x="2003876" y="3014204"/>
              <a:ext cx="731520" cy="276999"/>
            </a:xfrm>
            <a:prstGeom prst="rect">
              <a:avLst/>
            </a:prstGeom>
            <a:noFill/>
          </p:spPr>
          <p:txBody>
            <a:bodyPr wrap="square" rtlCol="0">
              <a:spAutoFit/>
            </a:bodyPr>
            <a:lstStyle/>
            <a:p>
              <a:r>
                <a:rPr lang="az-Latn-AZ" sz="1200" dirty="0"/>
                <a:t>180 mm</a:t>
              </a:r>
              <a:endParaRPr lang="en-US" sz="1200" dirty="0"/>
            </a:p>
          </p:txBody>
        </p:sp>
      </p:grpSp>
      <p:cxnSp>
        <p:nvCxnSpPr>
          <p:cNvPr id="64" name="Straight Arrow Connector 63">
            <a:extLst>
              <a:ext uri="{FF2B5EF4-FFF2-40B4-BE49-F238E27FC236}">
                <a16:creationId xmlns:a16="http://schemas.microsoft.com/office/drawing/2014/main" id="{1A53B169-23A0-4F8E-99A0-63D64AA55B88}"/>
              </a:ext>
            </a:extLst>
          </p:cNvPr>
          <p:cNvCxnSpPr>
            <a:cxnSpLocks/>
          </p:cNvCxnSpPr>
          <p:nvPr/>
        </p:nvCxnSpPr>
        <p:spPr>
          <a:xfrm>
            <a:off x="3291840" y="4881611"/>
            <a:ext cx="182880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FEC109C4-2DFF-4611-A535-ABE9218A9FBC}"/>
              </a:ext>
            </a:extLst>
          </p:cNvPr>
          <p:cNvCxnSpPr>
            <a:cxnSpLocks/>
          </p:cNvCxnSpPr>
          <p:nvPr/>
        </p:nvCxnSpPr>
        <p:spPr>
          <a:xfrm>
            <a:off x="5303520" y="2154815"/>
            <a:ext cx="0" cy="265126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A4EDAC40-6932-4E9A-B659-62C40EFD4610}"/>
              </a:ext>
            </a:extLst>
          </p:cNvPr>
          <p:cNvSpPr txBox="1"/>
          <p:nvPr/>
        </p:nvSpPr>
        <p:spPr>
          <a:xfrm>
            <a:off x="3986784" y="4861618"/>
            <a:ext cx="658368" cy="276999"/>
          </a:xfrm>
          <a:prstGeom prst="rect">
            <a:avLst/>
          </a:prstGeom>
          <a:noFill/>
        </p:spPr>
        <p:txBody>
          <a:bodyPr wrap="square" rtlCol="0">
            <a:spAutoFit/>
          </a:bodyPr>
          <a:lstStyle/>
          <a:p>
            <a:r>
              <a:rPr lang="az-Latn-AZ" sz="1200" dirty="0"/>
              <a:t>80 mm</a:t>
            </a:r>
            <a:endParaRPr lang="en-US" sz="1200" dirty="0"/>
          </a:p>
        </p:txBody>
      </p:sp>
      <p:sp>
        <p:nvSpPr>
          <p:cNvPr id="67" name="TextBox 66">
            <a:extLst>
              <a:ext uri="{FF2B5EF4-FFF2-40B4-BE49-F238E27FC236}">
                <a16:creationId xmlns:a16="http://schemas.microsoft.com/office/drawing/2014/main" id="{4E0C63CE-8006-4C68-A9C9-5535D91FA338}"/>
              </a:ext>
            </a:extLst>
          </p:cNvPr>
          <p:cNvSpPr txBox="1"/>
          <p:nvPr/>
        </p:nvSpPr>
        <p:spPr>
          <a:xfrm rot="16200000">
            <a:off x="5044001" y="3493272"/>
            <a:ext cx="722705" cy="276999"/>
          </a:xfrm>
          <a:prstGeom prst="rect">
            <a:avLst/>
          </a:prstGeom>
          <a:noFill/>
        </p:spPr>
        <p:txBody>
          <a:bodyPr wrap="square" rtlCol="0">
            <a:spAutoFit/>
          </a:bodyPr>
          <a:lstStyle/>
          <a:p>
            <a:r>
              <a:rPr lang="az-Latn-AZ" sz="1200" dirty="0"/>
              <a:t>150 mm</a:t>
            </a:r>
            <a:endParaRPr lang="en-US" sz="1200" dirty="0"/>
          </a:p>
        </p:txBody>
      </p:sp>
      <p:graphicFrame>
        <p:nvGraphicFramePr>
          <p:cNvPr id="26" name="Table 25">
            <a:extLst>
              <a:ext uri="{FF2B5EF4-FFF2-40B4-BE49-F238E27FC236}">
                <a16:creationId xmlns:a16="http://schemas.microsoft.com/office/drawing/2014/main" id="{2F2C23E8-6C90-42DC-ADEE-83443AC234A7}"/>
              </a:ext>
            </a:extLst>
          </p:cNvPr>
          <p:cNvGraphicFramePr>
            <a:graphicFrameLocks noGrp="1"/>
          </p:cNvGraphicFramePr>
          <p:nvPr>
            <p:extLst>
              <p:ext uri="{D42A27DB-BD31-4B8C-83A1-F6EECF244321}">
                <p14:modId xmlns:p14="http://schemas.microsoft.com/office/powerpoint/2010/main" val="3470078977"/>
              </p:ext>
            </p:extLst>
          </p:nvPr>
        </p:nvGraphicFramePr>
        <p:xfrm>
          <a:off x="5673877" y="1201685"/>
          <a:ext cx="3246108" cy="5080240"/>
        </p:xfrm>
        <a:graphic>
          <a:graphicData uri="http://schemas.openxmlformats.org/drawingml/2006/table">
            <a:tbl>
              <a:tblPr firstRow="1" bandRow="1">
                <a:tableStyleId>{5C22544A-7EE6-4342-B048-85BDC9FD1C3A}</a:tableStyleId>
              </a:tblPr>
              <a:tblGrid>
                <a:gridCol w="1082036">
                  <a:extLst>
                    <a:ext uri="{9D8B030D-6E8A-4147-A177-3AD203B41FA5}">
                      <a16:colId xmlns:a16="http://schemas.microsoft.com/office/drawing/2014/main" val="2471627996"/>
                    </a:ext>
                  </a:extLst>
                </a:gridCol>
                <a:gridCol w="1082036">
                  <a:extLst>
                    <a:ext uri="{9D8B030D-6E8A-4147-A177-3AD203B41FA5}">
                      <a16:colId xmlns:a16="http://schemas.microsoft.com/office/drawing/2014/main" val="3236143381"/>
                    </a:ext>
                  </a:extLst>
                </a:gridCol>
                <a:gridCol w="1082036">
                  <a:extLst>
                    <a:ext uri="{9D8B030D-6E8A-4147-A177-3AD203B41FA5}">
                      <a16:colId xmlns:a16="http://schemas.microsoft.com/office/drawing/2014/main" val="3061012067"/>
                    </a:ext>
                  </a:extLst>
                </a:gridCol>
              </a:tblGrid>
              <a:tr h="1016048">
                <a:tc>
                  <a:txBody>
                    <a:bodyPr/>
                    <a:lstStyle/>
                    <a:p>
                      <a:pPr algn="ctr"/>
                      <a:endParaRPr lang="en-US" sz="1200" dirty="0"/>
                    </a:p>
                  </a:txBody>
                  <a:tcPr anchor="ctr">
                    <a:solidFill>
                      <a:schemeClr val="bg1"/>
                    </a:solidFill>
                  </a:tcPr>
                </a:tc>
                <a:tc>
                  <a:txBody>
                    <a:bodyPr/>
                    <a:lstStyle/>
                    <a:p>
                      <a:pPr algn="ctr"/>
                      <a:r>
                        <a:rPr lang="az-Latn-AZ" sz="1200" dirty="0"/>
                        <a:t>Konteyner</a:t>
                      </a:r>
                      <a:endParaRPr lang="en-US" sz="1200" dirty="0"/>
                    </a:p>
                  </a:txBody>
                  <a:tcPr anchor="ctr"/>
                </a:tc>
                <a:tc>
                  <a:txBody>
                    <a:bodyPr/>
                    <a:lstStyle/>
                    <a:p>
                      <a:pPr algn="ctr"/>
                      <a:r>
                        <a:rPr lang="az-Latn-AZ" sz="1200" dirty="0"/>
                        <a:t>Peyk</a:t>
                      </a:r>
                      <a:endParaRPr lang="en-US" sz="1200" dirty="0"/>
                    </a:p>
                  </a:txBody>
                  <a:tcPr anchor="ctr"/>
                </a:tc>
                <a:extLst>
                  <a:ext uri="{0D108BD9-81ED-4DB2-BD59-A6C34878D82A}">
                    <a16:rowId xmlns:a16="http://schemas.microsoft.com/office/drawing/2014/main" val="3487452270"/>
                  </a:ext>
                </a:extLst>
              </a:tr>
              <a:tr h="1016048">
                <a:tc>
                  <a:txBody>
                    <a:bodyPr/>
                    <a:lstStyle/>
                    <a:p>
                      <a:pPr algn="ctr"/>
                      <a:r>
                        <a:rPr lang="az-Latn-AZ" sz="1200" b="1" dirty="0">
                          <a:solidFill>
                            <a:schemeClr val="bg1"/>
                          </a:solidFill>
                        </a:rPr>
                        <a:t>Rəng</a:t>
                      </a:r>
                      <a:endParaRPr lang="en-US" sz="1200" b="1" dirty="0">
                        <a:solidFill>
                          <a:schemeClr val="bg1"/>
                        </a:solidFill>
                      </a:endParaRPr>
                    </a:p>
                  </a:txBody>
                  <a:tcPr anchor="ctr">
                    <a:solidFill>
                      <a:srgbClr val="5B9BD5"/>
                    </a:solidFill>
                  </a:tcPr>
                </a:tc>
                <a:tc>
                  <a:txBody>
                    <a:bodyPr/>
                    <a:lstStyle/>
                    <a:p>
                      <a:pPr algn="ctr"/>
                      <a:endParaRPr lang="en-US" sz="1200" dirty="0"/>
                    </a:p>
                  </a:txBody>
                  <a:tcPr anchor="ctr">
                    <a:solidFill>
                      <a:srgbClr val="A900A9"/>
                    </a:solidFill>
                  </a:tcPr>
                </a:tc>
                <a:tc>
                  <a:txBody>
                    <a:bodyPr/>
                    <a:lstStyle/>
                    <a:p>
                      <a:pPr algn="ctr"/>
                      <a:endParaRPr lang="en-US" sz="1200" dirty="0"/>
                    </a:p>
                  </a:txBody>
                  <a:tcPr anchor="ctr">
                    <a:solidFill>
                      <a:srgbClr val="AC7301"/>
                    </a:solidFill>
                  </a:tcPr>
                </a:tc>
                <a:extLst>
                  <a:ext uri="{0D108BD9-81ED-4DB2-BD59-A6C34878D82A}">
                    <a16:rowId xmlns:a16="http://schemas.microsoft.com/office/drawing/2014/main" val="959177552"/>
                  </a:ext>
                </a:extLst>
              </a:tr>
              <a:tr h="1016048">
                <a:tc>
                  <a:txBody>
                    <a:bodyPr/>
                    <a:lstStyle/>
                    <a:p>
                      <a:pPr algn="ctr"/>
                      <a:r>
                        <a:rPr lang="az-Latn-AZ" sz="1200" b="1" dirty="0">
                          <a:solidFill>
                            <a:schemeClr val="bg1"/>
                          </a:solidFill>
                        </a:rPr>
                        <a:t>Material</a:t>
                      </a:r>
                      <a:endParaRPr lang="en-US" sz="1200" b="1" dirty="0">
                        <a:solidFill>
                          <a:schemeClr val="bg1"/>
                        </a:solidFill>
                      </a:endParaRPr>
                    </a:p>
                  </a:txBody>
                  <a:tcPr anchor="ctr">
                    <a:solidFill>
                      <a:srgbClr val="5B9BD5"/>
                    </a:solidFill>
                  </a:tcPr>
                </a:tc>
                <a:tc>
                  <a:txBody>
                    <a:bodyPr/>
                    <a:lstStyle/>
                    <a:p>
                      <a:pPr algn="ctr"/>
                      <a:r>
                        <a:rPr lang="az-Latn-AZ" sz="1200" dirty="0"/>
                        <a:t>FiberGlass</a:t>
                      </a:r>
                      <a:endParaRPr lang="en-US" sz="1200" dirty="0"/>
                    </a:p>
                  </a:txBody>
                  <a:tcPr anchor="ctr"/>
                </a:tc>
                <a:tc>
                  <a:txBody>
                    <a:bodyPr/>
                    <a:lstStyle/>
                    <a:p>
                      <a:pPr algn="ctr"/>
                      <a:r>
                        <a:rPr lang="az-Latn-AZ" sz="1200" dirty="0"/>
                        <a:t>FiberGlass</a:t>
                      </a:r>
                      <a:endParaRPr lang="en-US" sz="1200" dirty="0"/>
                    </a:p>
                  </a:txBody>
                  <a:tcPr anchor="ctr"/>
                </a:tc>
                <a:extLst>
                  <a:ext uri="{0D108BD9-81ED-4DB2-BD59-A6C34878D82A}">
                    <a16:rowId xmlns:a16="http://schemas.microsoft.com/office/drawing/2014/main" val="1771736732"/>
                  </a:ext>
                </a:extLst>
              </a:tr>
              <a:tr h="1016048">
                <a:tc>
                  <a:txBody>
                    <a:bodyPr/>
                    <a:lstStyle/>
                    <a:p>
                      <a:pPr algn="ctr"/>
                      <a:r>
                        <a:rPr lang="az-Latn-AZ" sz="1200" b="1" dirty="0">
                          <a:solidFill>
                            <a:schemeClr val="bg1"/>
                          </a:solidFill>
                        </a:rPr>
                        <a:t>Ölçü</a:t>
                      </a:r>
                      <a:endParaRPr lang="en-US" sz="1200" b="1" dirty="0">
                        <a:solidFill>
                          <a:schemeClr val="bg1"/>
                        </a:solidFill>
                      </a:endParaRPr>
                    </a:p>
                  </a:txBody>
                  <a:tcPr anchor="ctr">
                    <a:solidFill>
                      <a:srgbClr val="5B9BD5"/>
                    </a:solidFill>
                  </a:tcPr>
                </a:tc>
                <a:tc>
                  <a:txBody>
                    <a:bodyPr/>
                    <a:lstStyle/>
                    <a:p>
                      <a:pPr algn="ctr"/>
                      <a:r>
                        <a:rPr lang="az-Latn-AZ" sz="1200" dirty="0"/>
                        <a:t>110 x 180 mm</a:t>
                      </a:r>
                      <a:endParaRPr lang="en-US" sz="1200" dirty="0"/>
                    </a:p>
                  </a:txBody>
                  <a:tcPr anchor="ctr"/>
                </a:tc>
                <a:tc>
                  <a:txBody>
                    <a:bodyPr/>
                    <a:lstStyle/>
                    <a:p>
                      <a:pPr algn="ctr"/>
                      <a:r>
                        <a:rPr lang="az-Latn-AZ" sz="1200" dirty="0"/>
                        <a:t>80 x 150 mm</a:t>
                      </a:r>
                      <a:endParaRPr lang="en-US" sz="1200" dirty="0"/>
                    </a:p>
                  </a:txBody>
                  <a:tcPr anchor="ctr"/>
                </a:tc>
                <a:extLst>
                  <a:ext uri="{0D108BD9-81ED-4DB2-BD59-A6C34878D82A}">
                    <a16:rowId xmlns:a16="http://schemas.microsoft.com/office/drawing/2014/main" val="1435590901"/>
                  </a:ext>
                </a:extLst>
              </a:tr>
              <a:tr h="1016048">
                <a:tc>
                  <a:txBody>
                    <a:bodyPr/>
                    <a:lstStyle/>
                    <a:p>
                      <a:pPr algn="ctr"/>
                      <a:r>
                        <a:rPr lang="az-Latn-AZ" sz="1200" b="1" dirty="0">
                          <a:solidFill>
                            <a:schemeClr val="bg1"/>
                          </a:solidFill>
                        </a:rPr>
                        <a:t>Çəki</a:t>
                      </a:r>
                      <a:endParaRPr lang="en-US" sz="1200" b="1" dirty="0">
                        <a:solidFill>
                          <a:schemeClr val="bg1"/>
                        </a:solidFill>
                      </a:endParaRPr>
                    </a:p>
                  </a:txBody>
                  <a:tcPr anchor="ctr">
                    <a:solidFill>
                      <a:srgbClr val="5B9BD5"/>
                    </a:solidFill>
                  </a:tcPr>
                </a:tc>
                <a:tc>
                  <a:txBody>
                    <a:bodyPr/>
                    <a:lstStyle/>
                    <a:p>
                      <a:pPr algn="ctr"/>
                      <a:r>
                        <a:rPr lang="az-Latn-AZ" sz="1200" dirty="0"/>
                        <a:t>110 qram</a:t>
                      </a:r>
                      <a:endParaRPr lang="en-US" sz="1200" dirty="0"/>
                    </a:p>
                  </a:txBody>
                  <a:tcPr anchor="ctr"/>
                </a:tc>
                <a:tc>
                  <a:txBody>
                    <a:bodyPr/>
                    <a:lstStyle/>
                    <a:p>
                      <a:pPr algn="ctr"/>
                      <a:r>
                        <a:rPr lang="az-Latn-AZ" sz="1200" dirty="0"/>
                        <a:t>280 qram</a:t>
                      </a:r>
                      <a:endParaRPr lang="en-US" sz="1200" dirty="0"/>
                    </a:p>
                  </a:txBody>
                  <a:tcPr anchor="ctr"/>
                </a:tc>
                <a:extLst>
                  <a:ext uri="{0D108BD9-81ED-4DB2-BD59-A6C34878D82A}">
                    <a16:rowId xmlns:a16="http://schemas.microsoft.com/office/drawing/2014/main" val="2919770088"/>
                  </a:ext>
                </a:extLst>
              </a:tr>
            </a:tbl>
          </a:graphicData>
        </a:graphic>
      </p:graphicFrame>
    </p:spTree>
    <p:extLst>
      <p:ext uri="{BB962C8B-B14F-4D97-AF65-F5344CB8AC3E}">
        <p14:creationId xmlns:p14="http://schemas.microsoft.com/office/powerpoint/2010/main" val="20652250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64"/>
          <p:cNvSpPr txBox="1">
            <a:spLocks/>
          </p:cNvSpPr>
          <p:nvPr/>
        </p:nvSpPr>
        <p:spPr>
          <a:xfrm>
            <a:off x="1938528" y="118872"/>
            <a:ext cx="5486400" cy="968119"/>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latin typeface="Arial" panose="020B0604020202020204" pitchFamily="34" charset="0"/>
                <a:ea typeface="+mn-ea"/>
                <a:cs typeface="Arial" panose="020B0604020202020204" pitchFamily="34" charset="0"/>
              </a:rPr>
              <a:t>Tələblərə uyğunluğun təqdimatı</a:t>
            </a:r>
            <a:r>
              <a:rPr lang="az-Latn-AZ" kern="0" dirty="0">
                <a:solidFill>
                  <a:srgbClr val="333399"/>
                </a:solidFill>
              </a:rPr>
              <a:t> (davamı)</a:t>
            </a:r>
            <a:endParaRPr lang="en-US" kern="0" dirty="0">
              <a:solidFill>
                <a:srgbClr val="333399"/>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120</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11" name="Footer Placeholder 4">
            <a:extLst>
              <a:ext uri="{FF2B5EF4-FFF2-40B4-BE49-F238E27FC236}">
                <a16:creationId xmlns:a16="http://schemas.microsoft.com/office/drawing/2014/main" id="{1BE94531-5185-40DB-ABDB-71A1CBEAB63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4" name="Group 13">
            <a:extLst>
              <a:ext uri="{FF2B5EF4-FFF2-40B4-BE49-F238E27FC236}">
                <a16:creationId xmlns:a16="http://schemas.microsoft.com/office/drawing/2014/main" id="{D25BA374-270D-4C6A-A2DA-5D3F0EAFA31C}"/>
              </a:ext>
            </a:extLst>
          </p:cNvPr>
          <p:cNvGrpSpPr/>
          <p:nvPr/>
        </p:nvGrpSpPr>
        <p:grpSpPr>
          <a:xfrm>
            <a:off x="219457" y="0"/>
            <a:ext cx="1771323" cy="1097280"/>
            <a:chOff x="219457" y="0"/>
            <a:chExt cx="1771323" cy="1097280"/>
          </a:xfrm>
        </p:grpSpPr>
        <p:pic>
          <p:nvPicPr>
            <p:cNvPr id="15" name="Picture 14" descr="A close up of a device&#10;&#10;Description generated with high confidence">
              <a:extLst>
                <a:ext uri="{FF2B5EF4-FFF2-40B4-BE49-F238E27FC236}">
                  <a16:creationId xmlns:a16="http://schemas.microsoft.com/office/drawing/2014/main" id="{685D0B36-1693-4380-9892-0A8BB8D4BB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6" name="Picture 15">
              <a:extLst>
                <a:ext uri="{FF2B5EF4-FFF2-40B4-BE49-F238E27FC236}">
                  <a16:creationId xmlns:a16="http://schemas.microsoft.com/office/drawing/2014/main" id="{EA534B27-EC95-4542-B108-41CB5E1AC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4" name="Table 3">
            <a:extLst>
              <a:ext uri="{FF2B5EF4-FFF2-40B4-BE49-F238E27FC236}">
                <a16:creationId xmlns:a16="http://schemas.microsoft.com/office/drawing/2014/main" id="{B5E9FDFC-66CE-4946-8A8E-6F89ADE72BA1}"/>
              </a:ext>
            </a:extLst>
          </p:cNvPr>
          <p:cNvGraphicFramePr>
            <a:graphicFrameLocks noGrp="1"/>
          </p:cNvGraphicFramePr>
          <p:nvPr>
            <p:extLst>
              <p:ext uri="{D42A27DB-BD31-4B8C-83A1-F6EECF244321}">
                <p14:modId xmlns:p14="http://schemas.microsoft.com/office/powerpoint/2010/main" val="620713361"/>
              </p:ext>
            </p:extLst>
          </p:nvPr>
        </p:nvGraphicFramePr>
        <p:xfrm>
          <a:off x="239150" y="1234440"/>
          <a:ext cx="8695945" cy="5047488"/>
        </p:xfrm>
        <a:graphic>
          <a:graphicData uri="http://schemas.openxmlformats.org/drawingml/2006/table">
            <a:tbl>
              <a:tblPr firstRow="1" bandRow="1">
                <a:tableStyleId>{5C22544A-7EE6-4342-B048-85BDC9FD1C3A}</a:tableStyleId>
              </a:tblPr>
              <a:tblGrid>
                <a:gridCol w="438912">
                  <a:extLst>
                    <a:ext uri="{9D8B030D-6E8A-4147-A177-3AD203B41FA5}">
                      <a16:colId xmlns:a16="http://schemas.microsoft.com/office/drawing/2014/main" val="3887304821"/>
                    </a:ext>
                  </a:extLst>
                </a:gridCol>
                <a:gridCol w="4389120">
                  <a:extLst>
                    <a:ext uri="{9D8B030D-6E8A-4147-A177-3AD203B41FA5}">
                      <a16:colId xmlns:a16="http://schemas.microsoft.com/office/drawing/2014/main" val="2018968445"/>
                    </a:ext>
                  </a:extLst>
                </a:gridCol>
                <a:gridCol w="694944">
                  <a:extLst>
                    <a:ext uri="{9D8B030D-6E8A-4147-A177-3AD203B41FA5}">
                      <a16:colId xmlns:a16="http://schemas.microsoft.com/office/drawing/2014/main" val="1766930069"/>
                    </a:ext>
                  </a:extLst>
                </a:gridCol>
                <a:gridCol w="1024128">
                  <a:extLst>
                    <a:ext uri="{9D8B030D-6E8A-4147-A177-3AD203B41FA5}">
                      <a16:colId xmlns:a16="http://schemas.microsoft.com/office/drawing/2014/main" val="3138939516"/>
                    </a:ext>
                  </a:extLst>
                </a:gridCol>
                <a:gridCol w="2148841">
                  <a:extLst>
                    <a:ext uri="{9D8B030D-6E8A-4147-A177-3AD203B41FA5}">
                      <a16:colId xmlns:a16="http://schemas.microsoft.com/office/drawing/2014/main" val="3256962694"/>
                    </a:ext>
                  </a:extLst>
                </a:gridCol>
              </a:tblGrid>
              <a:tr h="577383">
                <a:tc>
                  <a:txBody>
                    <a:bodyPr/>
                    <a:lstStyle/>
                    <a:p>
                      <a:pPr algn="ctr"/>
                      <a:r>
                        <a:rPr lang="en-US" sz="1400" dirty="0"/>
                        <a:t>#</a:t>
                      </a:r>
                    </a:p>
                  </a:txBody>
                  <a:tcPr anchor="ctr"/>
                </a:tc>
                <a:tc>
                  <a:txBody>
                    <a:bodyPr/>
                    <a:lstStyle/>
                    <a:p>
                      <a:pPr algn="ctr"/>
                      <a:r>
                        <a:rPr lang="en-US" sz="1400" dirty="0"/>
                        <a:t>T</a:t>
                      </a:r>
                      <a:r>
                        <a:rPr lang="az-Latn-AZ" sz="1400" dirty="0"/>
                        <a:t>ələb</a:t>
                      </a:r>
                      <a:endParaRPr lang="en-US" sz="1400" dirty="0"/>
                    </a:p>
                  </a:txBody>
                  <a:tcPr anchor="ctr"/>
                </a:tc>
                <a:tc>
                  <a:txBody>
                    <a:bodyPr/>
                    <a:lstStyle/>
                    <a:p>
                      <a:pPr algn="ctr"/>
                      <a:r>
                        <a:rPr lang="az-Latn-AZ" sz="1400" dirty="0"/>
                        <a:t>Cari Status</a:t>
                      </a:r>
                      <a:endParaRPr lang="en-US" sz="1400" dirty="0"/>
                    </a:p>
                  </a:txBody>
                  <a:tcPr anchor="ctr"/>
                </a:tc>
                <a:tc>
                  <a:txBody>
                    <a:bodyPr/>
                    <a:lstStyle/>
                    <a:p>
                      <a:pPr algn="ctr"/>
                      <a:r>
                        <a:rPr lang="az-Latn-AZ" sz="1400" dirty="0"/>
                        <a:t>Slaydlar</a:t>
                      </a:r>
                      <a:endParaRPr lang="en-US" sz="1400" dirty="0"/>
                    </a:p>
                  </a:txBody>
                  <a:tcPr anchor="ctr"/>
                </a:tc>
                <a:tc>
                  <a:txBody>
                    <a:bodyPr/>
                    <a:lstStyle/>
                    <a:p>
                      <a:pPr algn="ctr"/>
                      <a:r>
                        <a:rPr lang="az-Latn-AZ" sz="1400" dirty="0"/>
                        <a:t>Qeyd</a:t>
                      </a:r>
                      <a:endParaRPr lang="en-US" sz="1400" dirty="0"/>
                    </a:p>
                  </a:txBody>
                  <a:tcPr anchor="ctr"/>
                </a:tc>
                <a:extLst>
                  <a:ext uri="{0D108BD9-81ED-4DB2-BD59-A6C34878D82A}">
                    <a16:rowId xmlns:a16="http://schemas.microsoft.com/office/drawing/2014/main" val="3766398491"/>
                  </a:ext>
                </a:extLst>
              </a:tr>
              <a:tr h="847247">
                <a:tc>
                  <a:txBody>
                    <a:bodyPr/>
                    <a:lstStyle/>
                    <a:p>
                      <a:pPr algn="ctr"/>
                      <a:r>
                        <a:rPr lang="az-Latn-AZ" sz="1400" dirty="0"/>
                        <a:t>7</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İcraedici</a:t>
                      </a:r>
                      <a:r>
                        <a:rPr lang="en-US" sz="1200" dirty="0"/>
                        <a:t> </a:t>
                      </a:r>
                      <a:r>
                        <a:rPr lang="en-US" sz="1200" dirty="0" err="1"/>
                        <a:t>əmrlər</a:t>
                      </a:r>
                      <a:r>
                        <a:rPr lang="en-US" sz="1200" dirty="0"/>
                        <a:t> </a:t>
                      </a:r>
                      <a:r>
                        <a:rPr lang="en-US" sz="1200" dirty="0" err="1"/>
                        <a:t>göndərmək</a:t>
                      </a:r>
                      <a:r>
                        <a:rPr lang="en-US" sz="1200" dirty="0"/>
                        <a:t> </a:t>
                      </a:r>
                      <a:r>
                        <a:rPr lang="en-US" sz="1200" dirty="0" err="1"/>
                        <a:t>və</a:t>
                      </a:r>
                      <a:r>
                        <a:rPr lang="en-US" sz="1200" dirty="0"/>
                        <a:t> </a:t>
                      </a:r>
                      <a:r>
                        <a:rPr lang="en-US" sz="1200" dirty="0" err="1"/>
                        <a:t>telemetriya</a:t>
                      </a:r>
                      <a:r>
                        <a:rPr lang="en-US" sz="1200" dirty="0"/>
                        <a:t> </a:t>
                      </a:r>
                      <a:r>
                        <a:rPr lang="en-US" sz="1200" dirty="0" err="1"/>
                        <a:t>qəbul</a:t>
                      </a:r>
                      <a:r>
                        <a:rPr lang="en-US" sz="1200" dirty="0"/>
                        <a:t> </a:t>
                      </a:r>
                      <a:r>
                        <a:rPr lang="en-US" sz="1200" dirty="0" err="1"/>
                        <a:t>etmək</a:t>
                      </a:r>
                      <a:r>
                        <a:rPr lang="en-US" sz="1200" dirty="0"/>
                        <a:t> </a:t>
                      </a:r>
                      <a:r>
                        <a:rPr lang="en-US" sz="1200" dirty="0" err="1"/>
                        <a:t>üçün</a:t>
                      </a:r>
                      <a:r>
                        <a:rPr lang="en-US" sz="1200" dirty="0"/>
                        <a:t> </a:t>
                      </a:r>
                      <a:r>
                        <a:rPr lang="en-US" sz="1200" dirty="0" err="1"/>
                        <a:t>Xbee</a:t>
                      </a:r>
                      <a:r>
                        <a:rPr lang="en-US" sz="1200" dirty="0"/>
                        <a:t> </a:t>
                      </a:r>
                      <a:r>
                        <a:rPr lang="en-US" sz="1200" dirty="0" err="1"/>
                        <a:t>radiomodullarının</a:t>
                      </a:r>
                      <a:r>
                        <a:rPr lang="en-US" sz="1200" dirty="0"/>
                        <a:t> </a:t>
                      </a:r>
                      <a:r>
                        <a:rPr lang="en-US" sz="1200" dirty="0" err="1"/>
                        <a:t>yalnız</a:t>
                      </a:r>
                      <a:r>
                        <a:rPr lang="en-US" sz="1200" dirty="0"/>
                        <a:t> 2.4 GHz </a:t>
                      </a:r>
                      <a:r>
                        <a:rPr lang="en-US" sz="1200" dirty="0" err="1"/>
                        <a:t>tezlikdə</a:t>
                      </a:r>
                      <a:r>
                        <a:rPr lang="en-US" sz="1200" dirty="0"/>
                        <a:t> </a:t>
                      </a:r>
                      <a:r>
                        <a:rPr lang="en-US" sz="1200" dirty="0" err="1"/>
                        <a:t>işləyən</a:t>
                      </a:r>
                      <a:r>
                        <a:rPr lang="en-US" sz="1200" dirty="0"/>
                        <a:t> </a:t>
                      </a:r>
                      <a:r>
                        <a:rPr lang="en-US" sz="1200" dirty="0" err="1"/>
                        <a:t>növlərindən</a:t>
                      </a:r>
                      <a:r>
                        <a:rPr lang="en-US" sz="1200" dirty="0"/>
                        <a:t> </a:t>
                      </a:r>
                      <a:r>
                        <a:rPr lang="en-US" sz="1200" dirty="0" err="1"/>
                        <a:t>istifadə</a:t>
                      </a:r>
                      <a:r>
                        <a:rPr lang="en-US" sz="1200" dirty="0"/>
                        <a:t> </a:t>
                      </a:r>
                      <a:r>
                        <a:rPr lang="en-US" sz="1200" dirty="0" err="1"/>
                        <a:t>olunmalıdır</a:t>
                      </a:r>
                      <a:r>
                        <a:rPr lang="en-US" sz="1200" dirty="0"/>
                        <a:t>.</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55</a:t>
                      </a:r>
                      <a:endParaRPr lang="en-US" sz="1400" dirty="0"/>
                    </a:p>
                  </a:txBody>
                  <a:tcPr anchor="ctr">
                    <a:solidFill>
                      <a:srgbClr val="11EA00"/>
                    </a:solidFill>
                  </a:tcPr>
                </a:tc>
                <a:tc>
                  <a:txBody>
                    <a:bodyPr/>
                    <a:lstStyle/>
                    <a:p>
                      <a:pPr algn="l"/>
                      <a:r>
                        <a:rPr lang="az-Latn-AZ" sz="1200" dirty="0"/>
                        <a:t>Seçdiyimiz Xbee modelləri (S2C və S2C PRO) hər ikisi 2.4 GHz tezlikdə işləyir.</a:t>
                      </a:r>
                      <a:endParaRPr lang="en-US" sz="1200" dirty="0"/>
                    </a:p>
                  </a:txBody>
                  <a:tcPr anchor="ctr"/>
                </a:tc>
                <a:extLst>
                  <a:ext uri="{0D108BD9-81ED-4DB2-BD59-A6C34878D82A}">
                    <a16:rowId xmlns:a16="http://schemas.microsoft.com/office/drawing/2014/main" val="522904458"/>
                  </a:ext>
                </a:extLst>
              </a:tr>
              <a:tr h="713238">
                <a:tc>
                  <a:txBody>
                    <a:bodyPr/>
                    <a:lstStyle/>
                    <a:p>
                      <a:pPr algn="ctr"/>
                      <a:r>
                        <a:rPr lang="az-Latn-AZ" sz="1400" dirty="0"/>
                        <a:t>8</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Telemetriya</a:t>
                      </a:r>
                      <a:r>
                        <a:rPr lang="en-US" sz="1200" dirty="0"/>
                        <a:t> </a:t>
                      </a:r>
                      <a:r>
                        <a:rPr lang="en-US" sz="1200" dirty="0" err="1"/>
                        <a:t>saniyədə</a:t>
                      </a:r>
                      <a:r>
                        <a:rPr lang="en-US" sz="1200" dirty="0"/>
                        <a:t> 1 </a:t>
                      </a:r>
                      <a:r>
                        <a:rPr lang="en-US" sz="1200" dirty="0" err="1"/>
                        <a:t>dəfə</a:t>
                      </a:r>
                      <a:r>
                        <a:rPr lang="en-US" sz="1200" dirty="0"/>
                        <a:t> </a:t>
                      </a:r>
                      <a:r>
                        <a:rPr lang="en-US" sz="1200" dirty="0" err="1"/>
                        <a:t>olmaqla</a:t>
                      </a:r>
                      <a:r>
                        <a:rPr lang="en-US" sz="1200" dirty="0"/>
                        <a:t> (1Hz) </a:t>
                      </a:r>
                      <a:r>
                        <a:rPr lang="en-US" sz="1200" dirty="0" err="1"/>
                        <a:t>yerüstü</a:t>
                      </a:r>
                      <a:r>
                        <a:rPr lang="en-US" sz="1200" dirty="0"/>
                        <a:t> </a:t>
                      </a:r>
                      <a:r>
                        <a:rPr lang="en-US" sz="1200" dirty="0" err="1"/>
                        <a:t>stansiyaya</a:t>
                      </a:r>
                      <a:r>
                        <a:rPr lang="en-US" sz="1200" dirty="0"/>
                        <a:t> </a:t>
                      </a:r>
                      <a:r>
                        <a:rPr lang="en-US" sz="1200" dirty="0" err="1"/>
                        <a:t>göndərilməlidir</a:t>
                      </a:r>
                      <a:r>
                        <a:rPr lang="en-US" sz="1200" dirty="0"/>
                        <a:t>. </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56</a:t>
                      </a:r>
                      <a:endParaRPr lang="en-US" sz="1400" dirty="0"/>
                    </a:p>
                  </a:txBody>
                  <a:tcPr anchor="ctr">
                    <a:solidFill>
                      <a:srgbClr val="11EA00"/>
                    </a:solidFill>
                  </a:tcPr>
                </a:tc>
                <a:tc>
                  <a:txBody>
                    <a:bodyPr/>
                    <a:lstStyle/>
                    <a:p>
                      <a:pPr algn="l"/>
                      <a:endParaRPr lang="en-US" sz="1200" dirty="0"/>
                    </a:p>
                  </a:txBody>
                  <a:tcPr anchor="ctr"/>
                </a:tc>
                <a:extLst>
                  <a:ext uri="{0D108BD9-81ED-4DB2-BD59-A6C34878D82A}">
                    <a16:rowId xmlns:a16="http://schemas.microsoft.com/office/drawing/2014/main" val="482575205"/>
                  </a:ext>
                </a:extLst>
              </a:tr>
              <a:tr h="917020">
                <a:tc>
                  <a:txBody>
                    <a:bodyPr/>
                    <a:lstStyle/>
                    <a:p>
                      <a:pPr algn="ctr"/>
                      <a:r>
                        <a:rPr lang="az-Latn-AZ" sz="1400" dirty="0"/>
                        <a:t>9</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XBee</a:t>
                      </a:r>
                      <a:r>
                        <a:rPr lang="en-US" sz="1200" dirty="0"/>
                        <a:t> </a:t>
                      </a:r>
                      <a:r>
                        <a:rPr lang="en-US" sz="1200" dirty="0" err="1"/>
                        <a:t>radiomodullar</a:t>
                      </a:r>
                      <a:r>
                        <a:rPr lang="en-US" sz="1200" dirty="0"/>
                        <a:t> </a:t>
                      </a:r>
                      <a:r>
                        <a:rPr lang="en-US" sz="1200" dirty="0" err="1"/>
                        <a:t>ümumi</a:t>
                      </a:r>
                      <a:r>
                        <a:rPr lang="en-US" sz="1200" dirty="0"/>
                        <a:t> </a:t>
                      </a:r>
                      <a:r>
                        <a:rPr lang="en-US" sz="1200" dirty="0" err="1"/>
                        <a:t>yayım</a:t>
                      </a:r>
                      <a:r>
                        <a:rPr lang="en-US" sz="1200" dirty="0"/>
                        <a:t> </a:t>
                      </a:r>
                      <a:r>
                        <a:rPr lang="en-US" sz="1200" dirty="0" err="1"/>
                        <a:t>rejimində</a:t>
                      </a:r>
                      <a:r>
                        <a:rPr lang="en-US" sz="1200" dirty="0"/>
                        <a:t> </a:t>
                      </a:r>
                      <a:r>
                        <a:rPr lang="en-US" sz="1200" dirty="0" err="1"/>
                        <a:t>işlədilə</a:t>
                      </a:r>
                      <a:r>
                        <a:rPr lang="en-US" sz="1200" dirty="0"/>
                        <a:t> </a:t>
                      </a:r>
                      <a:r>
                        <a:rPr lang="en-US" sz="1200" dirty="0" err="1"/>
                        <a:t>bilməz</a:t>
                      </a:r>
                      <a:r>
                        <a:rPr lang="en-US" sz="1200" dirty="0"/>
                        <a:t>. </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56</a:t>
                      </a:r>
                      <a:endParaRPr lang="en-US" sz="1400" dirty="0"/>
                    </a:p>
                  </a:txBody>
                  <a:tcPr anchor="ctr">
                    <a:solidFill>
                      <a:srgbClr val="11EA00"/>
                    </a:solidFill>
                  </a:tcPr>
                </a:tc>
                <a:tc>
                  <a:txBody>
                    <a:bodyPr/>
                    <a:lstStyle/>
                    <a:p>
                      <a:pPr algn="l"/>
                      <a:r>
                        <a:rPr lang="az-Latn-AZ" sz="1200" dirty="0"/>
                        <a:t>Xbee radiomodulları pear-to-pear rejimində işlədiləcək.</a:t>
                      </a:r>
                      <a:endParaRPr lang="en-US" sz="1200" dirty="0"/>
                    </a:p>
                  </a:txBody>
                  <a:tcPr anchor="ctr"/>
                </a:tc>
                <a:extLst>
                  <a:ext uri="{0D108BD9-81ED-4DB2-BD59-A6C34878D82A}">
                    <a16:rowId xmlns:a16="http://schemas.microsoft.com/office/drawing/2014/main" val="3044104974"/>
                  </a:ext>
                </a:extLst>
              </a:tr>
              <a:tr h="1145353">
                <a:tc>
                  <a:txBody>
                    <a:bodyPr/>
                    <a:lstStyle/>
                    <a:p>
                      <a:pPr algn="ctr"/>
                      <a:r>
                        <a:rPr lang="az-Latn-AZ" sz="1400" dirty="0"/>
                        <a:t>10</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b="0" i="0" u="none" dirty="0">
                          <a:effectLst/>
                        </a:rPr>
                        <a:t>Telemetriya YİS – ya </a:t>
                      </a:r>
                      <a:r>
                        <a:rPr lang="en-GB" sz="1100" b="0" i="0" u="none" dirty="0">
                          <a:effectLst/>
                        </a:rPr>
                        <a:t>&lt;</a:t>
                      </a:r>
                      <a:r>
                        <a:rPr lang="az-Latn-AZ" sz="1100" b="0" i="0" u="none" dirty="0">
                          <a:effectLst/>
                        </a:rPr>
                        <a:t>Komanda</a:t>
                      </a:r>
                      <a:r>
                        <a:rPr lang="az-Latn-AZ" sz="1100" b="0" i="0" u="none" baseline="0" dirty="0">
                          <a:effectLst/>
                        </a:rPr>
                        <a:t> İD-si</a:t>
                      </a:r>
                      <a:r>
                        <a:rPr lang="en-GB" sz="1100" b="0" i="0" u="none" baseline="0" dirty="0">
                          <a:effectLst/>
                        </a:rPr>
                        <a:t>&gt;,</a:t>
                      </a:r>
                      <a:r>
                        <a:rPr lang="az-Latn-AZ" sz="1100" b="0" i="0" u="none" baseline="0" dirty="0">
                          <a:effectLst/>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Peykin çalışma vaxtı</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Paketləri sayı</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Hündürlük</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Təzyiq</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Temperatur</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Gərginlik</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GPS vaxt</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en-GB" sz="1100" b="0" i="0" u="none" strike="noStrike" kern="1200" cap="none" spc="0" normalizeH="0" baseline="0" noProof="0" dirty="0">
                          <a:ln>
                            <a:noFill/>
                          </a:ln>
                          <a:effectLst/>
                          <a:uLnTx/>
                          <a:uFillTx/>
                        </a:rPr>
                        <a:t> </a:t>
                      </a:r>
                      <a:r>
                        <a:rPr kumimoji="0" lang="az-Latn-AZ" sz="1100" b="0" i="0" u="none" strike="noStrike" kern="1200" cap="none" spc="0" normalizeH="0" baseline="0" noProof="0" dirty="0">
                          <a:ln>
                            <a:noFill/>
                          </a:ln>
                          <a:effectLst/>
                          <a:uLnTx/>
                          <a:uFillTx/>
                        </a:rPr>
                        <a:t> </a:t>
                      </a:r>
                      <a:r>
                        <a:rPr kumimoji="0" lang="en-GB" sz="1100" b="0" i="0" u="none" strike="noStrike" kern="1200" cap="none" spc="0" normalizeH="0" baseline="0" noProof="0" dirty="0">
                          <a:ln>
                            <a:noFill/>
                          </a:ln>
                          <a:effectLst/>
                          <a:uLnTx/>
                          <a:uFillTx/>
                        </a:rPr>
                        <a:t>&lt;</a:t>
                      </a:r>
                      <a:r>
                        <a:rPr kumimoji="0" lang="az-Latn-AZ" sz="1100" b="0" i="0" u="none" strike="noStrike" kern="1200" cap="none" spc="0" normalizeH="0" baseline="0" noProof="0" dirty="0">
                          <a:ln>
                            <a:noFill/>
                          </a:ln>
                          <a:effectLst/>
                          <a:uLnTx/>
                          <a:uFillTx/>
                        </a:rPr>
                        <a:t>GPS-dən gələn coğrafi en</a:t>
                      </a:r>
                      <a:r>
                        <a:rPr kumimoji="0" lang="en-GB" sz="1100" b="0" i="0" u="none" strike="noStrike" kern="1200" cap="none" spc="0" normalizeH="0" baseline="0" noProof="0" dirty="0">
                          <a:ln>
                            <a:noFill/>
                          </a:ln>
                          <a:effectLst/>
                          <a:uLnTx/>
                          <a:uFillTx/>
                        </a:rPr>
                        <a:t>&gt;</a:t>
                      </a:r>
                      <a:r>
                        <a:rPr kumimoji="0" lang="en-GB" sz="1100" b="0" i="0" u="none" strike="noStrike" kern="1200" cap="none" spc="0" normalizeH="0" baseline="0" noProof="0" dirty="0">
                          <a:ln>
                            <a:noFill/>
                          </a:ln>
                          <a:solidFill>
                            <a:schemeClr val="tx1"/>
                          </a:solidFill>
                          <a:effectLst/>
                          <a:uLnTx/>
                          <a:uFillTx/>
                          <a:latin typeface="+mn-lt"/>
                          <a:ea typeface="+mn-ea"/>
                          <a:cs typeface="+mn-cs"/>
                        </a:rPr>
                        <a:t>,</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&lt;GPS-</a:t>
                      </a:r>
                      <a:r>
                        <a:rPr kumimoji="0" lang="en-US" sz="1100" b="0" i="0" u="none" strike="noStrike" kern="1200" cap="none" spc="0" normalizeH="0" baseline="0" noProof="0" dirty="0" err="1">
                          <a:ln>
                            <a:noFill/>
                          </a:ln>
                          <a:solidFill>
                            <a:schemeClr val="tx1"/>
                          </a:solidFill>
                          <a:effectLst/>
                          <a:uLnTx/>
                          <a:uFillTx/>
                          <a:latin typeface="+mn-lt"/>
                          <a:ea typeface="+mn-ea"/>
                          <a:cs typeface="+mn-cs"/>
                        </a:rPr>
                        <a:t>dən</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gələn</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coğrafi</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uzunluq</a:t>
                      </a:r>
                      <a:r>
                        <a:rPr kumimoji="0" lang="en-US"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 &lt;</a:t>
                      </a:r>
                      <a:r>
                        <a:rPr kumimoji="0" lang="en-US" sz="1100" b="0" i="0" u="none" strike="noStrike" kern="1200" cap="none" spc="0" normalizeH="0" baseline="0" noProof="0" dirty="0" err="1">
                          <a:ln>
                            <a:noFill/>
                          </a:ln>
                          <a:solidFill>
                            <a:schemeClr val="tx1"/>
                          </a:solidFill>
                          <a:effectLst/>
                          <a:uLnTx/>
                          <a:uFillTx/>
                          <a:latin typeface="+mn-lt"/>
                          <a:ea typeface="+mn-ea"/>
                          <a:cs typeface="+mn-cs"/>
                        </a:rPr>
                        <a:t>Modelin</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sürəti</a:t>
                      </a:r>
                      <a:r>
                        <a:rPr kumimoji="0" lang="en-US"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GPS peyk sayı</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Əlavə göstəricilər</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formasında göndərilməlidir.</a:t>
                      </a:r>
                      <a:endParaRPr lang="en-US" sz="1100" b="0" i="0" u="none" dirty="0">
                        <a:effectLst/>
                      </a:endParaRP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57, 58, 59</a:t>
                      </a:r>
                      <a:endParaRPr lang="en-US" sz="1400" dirty="0"/>
                    </a:p>
                  </a:txBody>
                  <a:tcPr anchor="ctr">
                    <a:solidFill>
                      <a:srgbClr val="11EA00"/>
                    </a:solidFill>
                  </a:tcPr>
                </a:tc>
                <a:tc>
                  <a:txBody>
                    <a:bodyPr/>
                    <a:lstStyle/>
                    <a:p>
                      <a:pPr algn="l"/>
                      <a:r>
                        <a:rPr lang="az-Latn-AZ" sz="1100" dirty="0"/>
                        <a:t>Telemetriyamız məhz bu formadadır.</a:t>
                      </a:r>
                      <a:endParaRPr lang="en-US" sz="1100" dirty="0"/>
                    </a:p>
                  </a:txBody>
                  <a:tcPr anchor="ctr"/>
                </a:tc>
                <a:extLst>
                  <a:ext uri="{0D108BD9-81ED-4DB2-BD59-A6C34878D82A}">
                    <a16:rowId xmlns:a16="http://schemas.microsoft.com/office/drawing/2014/main" val="2911101438"/>
                  </a:ext>
                </a:extLst>
              </a:tr>
              <a:tr h="847247">
                <a:tc>
                  <a:txBody>
                    <a:bodyPr/>
                    <a:lstStyle/>
                    <a:p>
                      <a:pPr algn="ctr"/>
                      <a:r>
                        <a:rPr lang="az-Latn-AZ" sz="1400" dirty="0"/>
                        <a:t>11</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Pirotexniki</a:t>
                      </a:r>
                      <a:r>
                        <a:rPr lang="en-US" sz="1200" dirty="0"/>
                        <a:t>, </a:t>
                      </a:r>
                      <a:r>
                        <a:rPr lang="en-US" sz="1200" dirty="0" err="1"/>
                        <a:t>tezalışan</a:t>
                      </a:r>
                      <a:r>
                        <a:rPr lang="en-US" sz="1200" dirty="0"/>
                        <a:t> </a:t>
                      </a:r>
                      <a:r>
                        <a:rPr lang="en-US" sz="1200" dirty="0" err="1"/>
                        <a:t>və</a:t>
                      </a:r>
                      <a:r>
                        <a:rPr lang="en-US" sz="1200" dirty="0"/>
                        <a:t> </a:t>
                      </a:r>
                      <a:r>
                        <a:rPr lang="en-US" sz="1200" dirty="0" err="1"/>
                        <a:t>köpük</a:t>
                      </a:r>
                      <a:r>
                        <a:rPr lang="en-US" sz="1200" dirty="0"/>
                        <a:t> </a:t>
                      </a:r>
                      <a:r>
                        <a:rPr lang="en-US" sz="1200" dirty="0" err="1"/>
                        <a:t>əsaslı</a:t>
                      </a:r>
                      <a:r>
                        <a:rPr lang="en-US" sz="1200" dirty="0"/>
                        <a:t> </a:t>
                      </a:r>
                      <a:r>
                        <a:rPr lang="en-US" sz="1200" dirty="0" err="1"/>
                        <a:t>materiallardan</a:t>
                      </a:r>
                      <a:r>
                        <a:rPr lang="en-US" sz="1200" dirty="0"/>
                        <a:t>, </a:t>
                      </a:r>
                      <a:r>
                        <a:rPr lang="en-US" sz="1200" dirty="0" err="1"/>
                        <a:t>ətraf</a:t>
                      </a:r>
                      <a:r>
                        <a:rPr lang="en-US" sz="1200" dirty="0"/>
                        <a:t> </a:t>
                      </a:r>
                      <a:r>
                        <a:rPr lang="en-US" sz="1200" dirty="0" err="1"/>
                        <a:t>aləmə</a:t>
                      </a:r>
                      <a:r>
                        <a:rPr lang="en-US" sz="1200" dirty="0"/>
                        <a:t> </a:t>
                      </a:r>
                      <a:r>
                        <a:rPr lang="en-US" sz="1200" dirty="0" err="1"/>
                        <a:t>və</a:t>
                      </a:r>
                      <a:r>
                        <a:rPr lang="en-US" sz="1200" dirty="0"/>
                        <a:t> </a:t>
                      </a:r>
                      <a:r>
                        <a:rPr lang="en-US" sz="1200" dirty="0" err="1"/>
                        <a:t>insan</a:t>
                      </a:r>
                      <a:r>
                        <a:rPr lang="en-US" sz="1200" dirty="0"/>
                        <a:t> </a:t>
                      </a:r>
                      <a:r>
                        <a:rPr lang="en-US" sz="1200" dirty="0" err="1"/>
                        <a:t>sağlamlığına</a:t>
                      </a:r>
                      <a:r>
                        <a:rPr lang="en-US" sz="1200" dirty="0"/>
                        <a:t> </a:t>
                      </a:r>
                      <a:r>
                        <a:rPr lang="en-US" sz="1200" dirty="0" err="1"/>
                        <a:t>zərər</a:t>
                      </a:r>
                      <a:r>
                        <a:rPr lang="en-US" sz="1200" dirty="0"/>
                        <a:t> </a:t>
                      </a:r>
                      <a:r>
                        <a:rPr lang="en-US" sz="1200" dirty="0" err="1"/>
                        <a:t>törədəcək</a:t>
                      </a:r>
                      <a:r>
                        <a:rPr lang="en-US" sz="1200" dirty="0"/>
                        <a:t> </a:t>
                      </a:r>
                      <a:r>
                        <a:rPr lang="en-US" sz="1200" dirty="0" err="1"/>
                        <a:t>maddələrdən</a:t>
                      </a:r>
                      <a:r>
                        <a:rPr lang="en-US" sz="1200" dirty="0"/>
                        <a:t> </a:t>
                      </a:r>
                      <a:r>
                        <a:rPr lang="en-US" sz="1200" dirty="0" err="1"/>
                        <a:t>istifadə</a:t>
                      </a:r>
                      <a:r>
                        <a:rPr lang="en-US" sz="1200" dirty="0"/>
                        <a:t> </a:t>
                      </a:r>
                      <a:r>
                        <a:rPr lang="en-US" sz="1200" dirty="0" err="1"/>
                        <a:t>etmək</a:t>
                      </a:r>
                      <a:r>
                        <a:rPr lang="en-US" sz="1200" dirty="0"/>
                        <a:t> </a:t>
                      </a:r>
                      <a:r>
                        <a:rPr lang="en-US" sz="1200" dirty="0" err="1"/>
                        <a:t>qadağandır</a:t>
                      </a:r>
                      <a:r>
                        <a:rPr lang="en-US" sz="1200" dirty="0"/>
                        <a:t>.</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18, 19</a:t>
                      </a:r>
                      <a:endParaRPr lang="en-US" sz="1400" dirty="0"/>
                    </a:p>
                  </a:txBody>
                  <a:tcPr anchor="ctr">
                    <a:solidFill>
                      <a:srgbClr val="11EA00"/>
                    </a:solidFill>
                  </a:tcPr>
                </a:tc>
                <a:tc>
                  <a:txBody>
                    <a:bodyPr/>
                    <a:lstStyle/>
                    <a:p>
                      <a:pPr algn="l"/>
                      <a:r>
                        <a:rPr lang="az-Latn-AZ" sz="1200" dirty="0"/>
                        <a:t>Peykin materiallarının seçimi zamanı bu cür materiallardan qaçılmışdır.</a:t>
                      </a:r>
                      <a:endParaRPr lang="en-US" sz="1200" dirty="0"/>
                    </a:p>
                  </a:txBody>
                  <a:tcPr anchor="ctr"/>
                </a:tc>
                <a:extLst>
                  <a:ext uri="{0D108BD9-81ED-4DB2-BD59-A6C34878D82A}">
                    <a16:rowId xmlns:a16="http://schemas.microsoft.com/office/drawing/2014/main" val="3336133141"/>
                  </a:ext>
                </a:extLst>
              </a:tr>
            </a:tbl>
          </a:graphicData>
        </a:graphic>
      </p:graphicFrame>
    </p:spTree>
    <p:extLst>
      <p:ext uri="{BB962C8B-B14F-4D97-AF65-F5344CB8AC3E}">
        <p14:creationId xmlns:p14="http://schemas.microsoft.com/office/powerpoint/2010/main" val="35024005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64"/>
          <p:cNvSpPr txBox="1">
            <a:spLocks/>
          </p:cNvSpPr>
          <p:nvPr/>
        </p:nvSpPr>
        <p:spPr>
          <a:xfrm>
            <a:off x="1938528" y="118872"/>
            <a:ext cx="5486400" cy="968119"/>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latin typeface="Arial" panose="020B0604020202020204" pitchFamily="34" charset="0"/>
                <a:ea typeface="+mn-ea"/>
                <a:cs typeface="Arial" panose="020B0604020202020204" pitchFamily="34" charset="0"/>
              </a:rPr>
              <a:t>Tələblərə uyğunluğun təqdimatı</a:t>
            </a:r>
            <a:r>
              <a:rPr lang="az-Latn-AZ" kern="0" dirty="0">
                <a:solidFill>
                  <a:srgbClr val="333399"/>
                </a:solidFill>
              </a:rPr>
              <a:t> (davamı)</a:t>
            </a:r>
            <a:endParaRPr lang="en-US" kern="0" dirty="0">
              <a:solidFill>
                <a:srgbClr val="333399"/>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121</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11" name="Footer Placeholder 4">
            <a:extLst>
              <a:ext uri="{FF2B5EF4-FFF2-40B4-BE49-F238E27FC236}">
                <a16:creationId xmlns:a16="http://schemas.microsoft.com/office/drawing/2014/main" id="{1BE94531-5185-40DB-ABDB-71A1CBEAB63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4" name="Group 13">
            <a:extLst>
              <a:ext uri="{FF2B5EF4-FFF2-40B4-BE49-F238E27FC236}">
                <a16:creationId xmlns:a16="http://schemas.microsoft.com/office/drawing/2014/main" id="{D25BA374-270D-4C6A-A2DA-5D3F0EAFA31C}"/>
              </a:ext>
            </a:extLst>
          </p:cNvPr>
          <p:cNvGrpSpPr/>
          <p:nvPr/>
        </p:nvGrpSpPr>
        <p:grpSpPr>
          <a:xfrm>
            <a:off x="219457" y="0"/>
            <a:ext cx="1771323" cy="1097280"/>
            <a:chOff x="219457" y="0"/>
            <a:chExt cx="1771323" cy="1097280"/>
          </a:xfrm>
        </p:grpSpPr>
        <p:pic>
          <p:nvPicPr>
            <p:cNvPr id="15" name="Picture 14" descr="A close up of a device&#10;&#10;Description generated with high confidence">
              <a:extLst>
                <a:ext uri="{FF2B5EF4-FFF2-40B4-BE49-F238E27FC236}">
                  <a16:creationId xmlns:a16="http://schemas.microsoft.com/office/drawing/2014/main" id="{685D0B36-1693-4380-9892-0A8BB8D4BB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6" name="Picture 15">
              <a:extLst>
                <a:ext uri="{FF2B5EF4-FFF2-40B4-BE49-F238E27FC236}">
                  <a16:creationId xmlns:a16="http://schemas.microsoft.com/office/drawing/2014/main" id="{EA534B27-EC95-4542-B108-41CB5E1AC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4" name="Table 3">
            <a:extLst>
              <a:ext uri="{FF2B5EF4-FFF2-40B4-BE49-F238E27FC236}">
                <a16:creationId xmlns:a16="http://schemas.microsoft.com/office/drawing/2014/main" id="{B5E9FDFC-66CE-4946-8A8E-6F89ADE72BA1}"/>
              </a:ext>
            </a:extLst>
          </p:cNvPr>
          <p:cNvGraphicFramePr>
            <a:graphicFrameLocks noGrp="1"/>
          </p:cNvGraphicFramePr>
          <p:nvPr>
            <p:extLst>
              <p:ext uri="{D42A27DB-BD31-4B8C-83A1-F6EECF244321}">
                <p14:modId xmlns:p14="http://schemas.microsoft.com/office/powerpoint/2010/main" val="1909574262"/>
              </p:ext>
            </p:extLst>
          </p:nvPr>
        </p:nvGraphicFramePr>
        <p:xfrm>
          <a:off x="239150" y="1234440"/>
          <a:ext cx="8695945" cy="5047488"/>
        </p:xfrm>
        <a:graphic>
          <a:graphicData uri="http://schemas.openxmlformats.org/drawingml/2006/table">
            <a:tbl>
              <a:tblPr firstRow="1" bandRow="1">
                <a:tableStyleId>{5C22544A-7EE6-4342-B048-85BDC9FD1C3A}</a:tableStyleId>
              </a:tblPr>
              <a:tblGrid>
                <a:gridCol w="438912">
                  <a:extLst>
                    <a:ext uri="{9D8B030D-6E8A-4147-A177-3AD203B41FA5}">
                      <a16:colId xmlns:a16="http://schemas.microsoft.com/office/drawing/2014/main" val="3887304821"/>
                    </a:ext>
                  </a:extLst>
                </a:gridCol>
                <a:gridCol w="4389120">
                  <a:extLst>
                    <a:ext uri="{9D8B030D-6E8A-4147-A177-3AD203B41FA5}">
                      <a16:colId xmlns:a16="http://schemas.microsoft.com/office/drawing/2014/main" val="2018968445"/>
                    </a:ext>
                  </a:extLst>
                </a:gridCol>
                <a:gridCol w="694944">
                  <a:extLst>
                    <a:ext uri="{9D8B030D-6E8A-4147-A177-3AD203B41FA5}">
                      <a16:colId xmlns:a16="http://schemas.microsoft.com/office/drawing/2014/main" val="1766930069"/>
                    </a:ext>
                  </a:extLst>
                </a:gridCol>
                <a:gridCol w="1024128">
                  <a:extLst>
                    <a:ext uri="{9D8B030D-6E8A-4147-A177-3AD203B41FA5}">
                      <a16:colId xmlns:a16="http://schemas.microsoft.com/office/drawing/2014/main" val="3138939516"/>
                    </a:ext>
                  </a:extLst>
                </a:gridCol>
                <a:gridCol w="2148841">
                  <a:extLst>
                    <a:ext uri="{9D8B030D-6E8A-4147-A177-3AD203B41FA5}">
                      <a16:colId xmlns:a16="http://schemas.microsoft.com/office/drawing/2014/main" val="3256962694"/>
                    </a:ext>
                  </a:extLst>
                </a:gridCol>
              </a:tblGrid>
              <a:tr h="599527">
                <a:tc>
                  <a:txBody>
                    <a:bodyPr/>
                    <a:lstStyle/>
                    <a:p>
                      <a:pPr algn="ctr"/>
                      <a:r>
                        <a:rPr lang="en-US" sz="1400" dirty="0"/>
                        <a:t>#</a:t>
                      </a:r>
                    </a:p>
                  </a:txBody>
                  <a:tcPr anchor="ctr"/>
                </a:tc>
                <a:tc>
                  <a:txBody>
                    <a:bodyPr/>
                    <a:lstStyle/>
                    <a:p>
                      <a:pPr algn="ctr"/>
                      <a:r>
                        <a:rPr lang="en-US" sz="1400" dirty="0"/>
                        <a:t>T</a:t>
                      </a:r>
                      <a:r>
                        <a:rPr lang="az-Latn-AZ" sz="1400" dirty="0"/>
                        <a:t>ələb</a:t>
                      </a:r>
                      <a:endParaRPr lang="en-US" sz="1400" dirty="0"/>
                    </a:p>
                  </a:txBody>
                  <a:tcPr anchor="ctr"/>
                </a:tc>
                <a:tc>
                  <a:txBody>
                    <a:bodyPr/>
                    <a:lstStyle/>
                    <a:p>
                      <a:pPr algn="ctr"/>
                      <a:r>
                        <a:rPr lang="az-Latn-AZ" sz="1400" dirty="0"/>
                        <a:t>Cari Status</a:t>
                      </a:r>
                      <a:endParaRPr lang="en-US" sz="1400" dirty="0"/>
                    </a:p>
                  </a:txBody>
                  <a:tcPr anchor="ctr"/>
                </a:tc>
                <a:tc>
                  <a:txBody>
                    <a:bodyPr/>
                    <a:lstStyle/>
                    <a:p>
                      <a:pPr algn="ctr"/>
                      <a:r>
                        <a:rPr lang="az-Latn-AZ" sz="1400" dirty="0"/>
                        <a:t>Slaydlar</a:t>
                      </a:r>
                      <a:endParaRPr lang="en-US" sz="1400" dirty="0"/>
                    </a:p>
                  </a:txBody>
                  <a:tcPr anchor="ctr"/>
                </a:tc>
                <a:tc>
                  <a:txBody>
                    <a:bodyPr/>
                    <a:lstStyle/>
                    <a:p>
                      <a:pPr algn="ctr"/>
                      <a:r>
                        <a:rPr lang="az-Latn-AZ" sz="1400" dirty="0"/>
                        <a:t>Qeyd</a:t>
                      </a:r>
                      <a:endParaRPr lang="en-US" sz="1400" dirty="0"/>
                    </a:p>
                  </a:txBody>
                  <a:tcPr anchor="ctr"/>
                </a:tc>
                <a:extLst>
                  <a:ext uri="{0D108BD9-81ED-4DB2-BD59-A6C34878D82A}">
                    <a16:rowId xmlns:a16="http://schemas.microsoft.com/office/drawing/2014/main" val="3766398491"/>
                  </a:ext>
                </a:extLst>
              </a:tr>
              <a:tr h="740592">
                <a:tc>
                  <a:txBody>
                    <a:bodyPr/>
                    <a:lstStyle/>
                    <a:p>
                      <a:pPr algn="ctr"/>
                      <a:r>
                        <a:rPr lang="az-Latn-AZ" sz="1400" dirty="0"/>
                        <a:t>12</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Qəbul</a:t>
                      </a:r>
                      <a:r>
                        <a:rPr lang="en-US" sz="1200" dirty="0"/>
                        <a:t> </a:t>
                      </a:r>
                      <a:r>
                        <a:rPr lang="en-US" sz="1200" dirty="0" err="1"/>
                        <a:t>edilən</a:t>
                      </a:r>
                      <a:r>
                        <a:rPr lang="en-US" sz="1200" dirty="0"/>
                        <a:t> </a:t>
                      </a:r>
                      <a:r>
                        <a:rPr lang="en-US" sz="1200" dirty="0" err="1"/>
                        <a:t>bütün</a:t>
                      </a:r>
                      <a:r>
                        <a:rPr lang="en-US" sz="1200" dirty="0"/>
                        <a:t> </a:t>
                      </a:r>
                      <a:r>
                        <a:rPr lang="en-US" sz="1200" dirty="0" err="1"/>
                        <a:t>telemetrik</a:t>
                      </a:r>
                      <a:r>
                        <a:rPr lang="en-US" sz="1200" dirty="0"/>
                        <a:t> </a:t>
                      </a:r>
                      <a:r>
                        <a:rPr lang="en-US" sz="1200" dirty="0" err="1"/>
                        <a:t>məlumatlar</a:t>
                      </a:r>
                      <a:r>
                        <a:rPr lang="en-US" sz="1200" dirty="0"/>
                        <a:t> </a:t>
                      </a:r>
                      <a:r>
                        <a:rPr lang="en-US" sz="1200" dirty="0" err="1"/>
                        <a:t>yerüstü</a:t>
                      </a:r>
                      <a:r>
                        <a:rPr lang="en-US" sz="1200" dirty="0"/>
                        <a:t> </a:t>
                      </a:r>
                      <a:r>
                        <a:rPr lang="en-US" sz="1200" dirty="0" err="1"/>
                        <a:t>proqram</a:t>
                      </a:r>
                      <a:r>
                        <a:rPr lang="en-US" sz="1200" dirty="0"/>
                        <a:t> </a:t>
                      </a:r>
                      <a:r>
                        <a:rPr lang="en-US" sz="1200" dirty="0" err="1"/>
                        <a:t>təminatında</a:t>
                      </a:r>
                      <a:r>
                        <a:rPr lang="en-US" sz="1200" dirty="0"/>
                        <a:t> </a:t>
                      </a:r>
                      <a:r>
                        <a:rPr lang="en-US" sz="1200" dirty="0" err="1"/>
                        <a:t>göstərilməli</a:t>
                      </a:r>
                      <a:r>
                        <a:rPr lang="en-US" sz="1200" dirty="0"/>
                        <a:t> </a:t>
                      </a:r>
                      <a:r>
                        <a:rPr lang="en-US" sz="1200" dirty="0" err="1"/>
                        <a:t>və</a:t>
                      </a:r>
                      <a:r>
                        <a:rPr lang="en-US" sz="1200" dirty="0"/>
                        <a:t> </a:t>
                      </a:r>
                      <a:r>
                        <a:rPr lang="en-US" sz="1200" dirty="0" err="1"/>
                        <a:t>yaddaşa</a:t>
                      </a:r>
                      <a:r>
                        <a:rPr lang="en-US" sz="1200" dirty="0"/>
                        <a:t> </a:t>
                      </a:r>
                      <a:r>
                        <a:rPr lang="en-US" sz="1200" dirty="0" err="1"/>
                        <a:t>yazılmalıdır</a:t>
                      </a:r>
                      <a:r>
                        <a:rPr lang="en-US" sz="1200" dirty="0"/>
                        <a:t>. </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86, 87, 88, 89, 90</a:t>
                      </a:r>
                      <a:endParaRPr lang="en-US" sz="1400" dirty="0"/>
                    </a:p>
                  </a:txBody>
                  <a:tcPr anchor="ctr">
                    <a:solidFill>
                      <a:srgbClr val="11EA00"/>
                    </a:solidFill>
                  </a:tcPr>
                </a:tc>
                <a:tc>
                  <a:txBody>
                    <a:bodyPr/>
                    <a:lstStyle/>
                    <a:p>
                      <a:pPr algn="l"/>
                      <a:r>
                        <a:rPr lang="az-Latn-AZ" sz="1200" dirty="0"/>
                        <a:t>YİS proqram təminatımız bu texniki tələblərə cavab verəcək şəkildə proqramlaşdırılıb.</a:t>
                      </a:r>
                      <a:endParaRPr lang="en-US" sz="1200" dirty="0"/>
                    </a:p>
                  </a:txBody>
                  <a:tcPr anchor="ctr"/>
                </a:tc>
                <a:extLst>
                  <a:ext uri="{0D108BD9-81ED-4DB2-BD59-A6C34878D82A}">
                    <a16:rowId xmlns:a16="http://schemas.microsoft.com/office/drawing/2014/main" val="522904458"/>
                  </a:ext>
                </a:extLst>
              </a:tr>
              <a:tr h="879741">
                <a:tc>
                  <a:txBody>
                    <a:bodyPr/>
                    <a:lstStyle/>
                    <a:p>
                      <a:pPr algn="ctr"/>
                      <a:r>
                        <a:rPr lang="az-Latn-AZ" sz="1400" dirty="0"/>
                        <a:t>13</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Model </a:t>
                      </a:r>
                      <a:r>
                        <a:rPr lang="en-US" sz="1200" dirty="0" err="1"/>
                        <a:t>konteynerin</a:t>
                      </a:r>
                      <a:r>
                        <a:rPr lang="en-US" sz="1200" dirty="0"/>
                        <a:t> </a:t>
                      </a:r>
                      <a:r>
                        <a:rPr lang="en-US" sz="1200" dirty="0" err="1"/>
                        <a:t>daxilində</a:t>
                      </a:r>
                      <a:r>
                        <a:rPr lang="en-US" sz="1200" dirty="0"/>
                        <a:t> </a:t>
                      </a:r>
                      <a:r>
                        <a:rPr lang="en-US" sz="1200" dirty="0" err="1"/>
                        <a:t>olarkən</a:t>
                      </a:r>
                      <a:r>
                        <a:rPr lang="en-US" sz="1200" dirty="0"/>
                        <a:t> </a:t>
                      </a:r>
                      <a:r>
                        <a:rPr lang="en-US" sz="1200" dirty="0" err="1"/>
                        <a:t>işə</a:t>
                      </a:r>
                      <a:r>
                        <a:rPr lang="en-US" sz="1200" dirty="0"/>
                        <a:t> </a:t>
                      </a:r>
                      <a:r>
                        <a:rPr lang="en-US" sz="1200" dirty="0" err="1"/>
                        <a:t>salına</a:t>
                      </a:r>
                      <a:r>
                        <a:rPr lang="en-US" sz="1200" dirty="0"/>
                        <a:t> </a:t>
                      </a:r>
                      <a:r>
                        <a:rPr lang="en-US" sz="1200" dirty="0" err="1"/>
                        <a:t>bilməsi</a:t>
                      </a:r>
                      <a:r>
                        <a:rPr lang="en-US" sz="1200" dirty="0"/>
                        <a:t> </a:t>
                      </a:r>
                      <a:r>
                        <a:rPr lang="en-US" sz="1200" dirty="0" err="1"/>
                        <a:t>üçün</a:t>
                      </a:r>
                      <a:r>
                        <a:rPr lang="en-US" sz="1200" dirty="0"/>
                        <a:t> </a:t>
                      </a:r>
                      <a:r>
                        <a:rPr lang="en-US" sz="1200" dirty="0" err="1"/>
                        <a:t>açar,işləməsini</a:t>
                      </a:r>
                      <a:r>
                        <a:rPr lang="en-US" sz="1200" dirty="0"/>
                        <a:t> </a:t>
                      </a:r>
                      <a:r>
                        <a:rPr lang="en-US" sz="1200" dirty="0" err="1"/>
                        <a:t>göstərən</a:t>
                      </a:r>
                      <a:r>
                        <a:rPr lang="en-US" sz="1200" dirty="0"/>
                        <a:t> </a:t>
                      </a:r>
                      <a:r>
                        <a:rPr lang="en-US" sz="1200" dirty="0" err="1"/>
                        <a:t>işıq</a:t>
                      </a:r>
                      <a:r>
                        <a:rPr lang="en-US" sz="1200" dirty="0"/>
                        <a:t> (LED) </a:t>
                      </a:r>
                      <a:r>
                        <a:rPr lang="en-US" sz="1200" dirty="0" err="1"/>
                        <a:t>və</a:t>
                      </a:r>
                      <a:r>
                        <a:rPr lang="en-US" sz="1200" dirty="0"/>
                        <a:t> </a:t>
                      </a:r>
                      <a:r>
                        <a:rPr lang="en-US" sz="1200" dirty="0" err="1"/>
                        <a:t>ya</a:t>
                      </a:r>
                      <a:r>
                        <a:rPr lang="en-US" sz="1200" dirty="0"/>
                        <a:t> </a:t>
                      </a:r>
                      <a:r>
                        <a:rPr lang="en-US" sz="1200" dirty="0" err="1"/>
                        <a:t>səs</a:t>
                      </a:r>
                      <a:r>
                        <a:rPr lang="en-US" sz="1200" dirty="0"/>
                        <a:t> </a:t>
                      </a:r>
                      <a:r>
                        <a:rPr lang="en-US" sz="1200" dirty="0" err="1"/>
                        <a:t>siqnalı</a:t>
                      </a:r>
                      <a:r>
                        <a:rPr lang="en-US" sz="1200" dirty="0"/>
                        <a:t> (Buzzer, Speaker)  </a:t>
                      </a:r>
                      <a:r>
                        <a:rPr lang="en-US" sz="1200" dirty="0" err="1"/>
                        <a:t>ilə</a:t>
                      </a:r>
                      <a:r>
                        <a:rPr lang="en-US" sz="1200" dirty="0"/>
                        <a:t> </a:t>
                      </a:r>
                      <a:r>
                        <a:rPr lang="en-US" sz="1200" dirty="0" err="1"/>
                        <a:t>təmin</a:t>
                      </a:r>
                      <a:r>
                        <a:rPr lang="en-US" sz="1200" dirty="0"/>
                        <a:t> </a:t>
                      </a:r>
                      <a:r>
                        <a:rPr lang="en-US" sz="1200" dirty="0" err="1"/>
                        <a:t>olunmalıdır</a:t>
                      </a:r>
                      <a:r>
                        <a:rPr lang="en-US" sz="1200" dirty="0"/>
                        <a:t>.</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17, 29, 76</a:t>
                      </a:r>
                      <a:endParaRPr lang="en-US" sz="1400" dirty="0"/>
                    </a:p>
                  </a:txBody>
                  <a:tcPr anchor="ctr">
                    <a:solidFill>
                      <a:srgbClr val="11EA00"/>
                    </a:solidFill>
                  </a:tcPr>
                </a:tc>
                <a:tc>
                  <a:txBody>
                    <a:bodyPr/>
                    <a:lstStyle/>
                    <a:p>
                      <a:pPr algn="l"/>
                      <a:r>
                        <a:rPr lang="az-Latn-AZ" sz="1200" dirty="0"/>
                        <a:t>Model peyk lazım olan açar və LED ilə təmin olunub.</a:t>
                      </a:r>
                      <a:endParaRPr lang="en-US" sz="1200" dirty="0"/>
                    </a:p>
                  </a:txBody>
                  <a:tcPr anchor="ctr"/>
                </a:tc>
                <a:extLst>
                  <a:ext uri="{0D108BD9-81ED-4DB2-BD59-A6C34878D82A}">
                    <a16:rowId xmlns:a16="http://schemas.microsoft.com/office/drawing/2014/main" val="482575205"/>
                  </a:ext>
                </a:extLst>
              </a:tr>
              <a:tr h="952190">
                <a:tc>
                  <a:txBody>
                    <a:bodyPr/>
                    <a:lstStyle/>
                    <a:p>
                      <a:pPr algn="ctr"/>
                      <a:r>
                        <a:rPr lang="az-Latn-AZ" sz="1400" dirty="0"/>
                        <a:t>14</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Modeldə</a:t>
                      </a:r>
                      <a:r>
                        <a:rPr lang="en-US" sz="1200" dirty="0"/>
                        <a:t> </a:t>
                      </a:r>
                      <a:r>
                        <a:rPr lang="en-US" sz="1200" dirty="0" err="1"/>
                        <a:t>istifadə</a:t>
                      </a:r>
                      <a:r>
                        <a:rPr lang="en-US" sz="1200" dirty="0"/>
                        <a:t> </a:t>
                      </a:r>
                      <a:r>
                        <a:rPr lang="en-US" sz="1200" dirty="0" err="1"/>
                        <a:t>ediləcək</a:t>
                      </a:r>
                      <a:r>
                        <a:rPr lang="en-US" sz="1200" dirty="0"/>
                        <a:t> </a:t>
                      </a:r>
                      <a:r>
                        <a:rPr lang="en-US" sz="1200" dirty="0" err="1"/>
                        <a:t>batareyalar</a:t>
                      </a:r>
                      <a:r>
                        <a:rPr lang="en-US" sz="1200" dirty="0"/>
                        <a:t> metal </a:t>
                      </a:r>
                      <a:r>
                        <a:rPr lang="en-US" sz="1200" dirty="0" err="1"/>
                        <a:t>örtükdə</a:t>
                      </a:r>
                      <a:r>
                        <a:rPr lang="en-US" sz="1200" dirty="0"/>
                        <a:t> </a:t>
                      </a:r>
                      <a:r>
                        <a:rPr lang="en-US" sz="1200" dirty="0" err="1"/>
                        <a:t>olmalı</a:t>
                      </a:r>
                      <a:r>
                        <a:rPr lang="en-US" sz="1200" dirty="0"/>
                        <a:t> </a:t>
                      </a:r>
                      <a:r>
                        <a:rPr lang="en-US" sz="1200" dirty="0" err="1"/>
                        <a:t>və</a:t>
                      </a:r>
                      <a:r>
                        <a:rPr lang="en-US" sz="1200" dirty="0"/>
                        <a:t> </a:t>
                      </a:r>
                      <a:r>
                        <a:rPr lang="en-US" sz="1200" dirty="0" err="1"/>
                        <a:t>modelin</a:t>
                      </a:r>
                      <a:r>
                        <a:rPr lang="en-US" sz="1200" dirty="0"/>
                        <a:t> </a:t>
                      </a:r>
                      <a:r>
                        <a:rPr lang="en-US" sz="1200" dirty="0" err="1"/>
                        <a:t>gövdəsinə</a:t>
                      </a:r>
                      <a:r>
                        <a:rPr lang="en-US" sz="1200" dirty="0"/>
                        <a:t> </a:t>
                      </a:r>
                      <a:r>
                        <a:rPr lang="en-US" sz="1200" dirty="0" err="1"/>
                        <a:t>möhkəm</a:t>
                      </a:r>
                      <a:r>
                        <a:rPr lang="en-US" sz="1200" dirty="0"/>
                        <a:t> </a:t>
                      </a:r>
                      <a:r>
                        <a:rPr lang="en-US" sz="1200" dirty="0" err="1"/>
                        <a:t>şəkildə</a:t>
                      </a:r>
                      <a:r>
                        <a:rPr lang="en-US" sz="1200" dirty="0"/>
                        <a:t> </a:t>
                      </a:r>
                      <a:r>
                        <a:rPr lang="en-US" sz="1200" dirty="0" err="1"/>
                        <a:t>bağlanmalıdır</a:t>
                      </a:r>
                      <a:r>
                        <a:rPr lang="en-US" sz="1200" dirty="0"/>
                        <a:t>. </a:t>
                      </a:r>
                    </a:p>
                  </a:txBody>
                  <a:tcPr marL="137160" marR="137160" marT="137160" marB="137160" anchor="ctr"/>
                </a:tc>
                <a:tc>
                  <a:txBody>
                    <a:bodyPr/>
                    <a:lstStyle/>
                    <a:p>
                      <a:pPr algn="ctr"/>
                      <a:r>
                        <a:rPr lang="az-Latn-AZ" sz="1400" b="1" dirty="0"/>
                        <a:t>NT</a:t>
                      </a:r>
                      <a:endParaRPr lang="en-US" sz="1400" b="1" dirty="0"/>
                    </a:p>
                  </a:txBody>
                  <a:tcPr anchor="ctr">
                    <a:solidFill>
                      <a:srgbClr val="FFC0CB"/>
                    </a:solidFill>
                  </a:tcPr>
                </a:tc>
                <a:tc>
                  <a:txBody>
                    <a:bodyPr/>
                    <a:lstStyle/>
                    <a:p>
                      <a:pPr algn="ctr"/>
                      <a:endParaRPr lang="en-US" sz="1400" dirty="0"/>
                    </a:p>
                  </a:txBody>
                  <a:tcPr anchor="ctr">
                    <a:solidFill>
                      <a:srgbClr val="FFC0CB"/>
                    </a:solidFill>
                  </a:tcPr>
                </a:tc>
                <a:tc>
                  <a:txBody>
                    <a:bodyPr/>
                    <a:lstStyle/>
                    <a:p>
                      <a:pPr algn="l"/>
                      <a:r>
                        <a:rPr lang="az-Latn-AZ" sz="1200" dirty="0"/>
                        <a:t>Bu texniki tələbin qarşılanması yönündə işlər gedir.</a:t>
                      </a:r>
                      <a:endParaRPr lang="en-US" sz="1200" dirty="0"/>
                    </a:p>
                  </a:txBody>
                  <a:tcPr anchor="ctr"/>
                </a:tc>
                <a:extLst>
                  <a:ext uri="{0D108BD9-81ED-4DB2-BD59-A6C34878D82A}">
                    <a16:rowId xmlns:a16="http://schemas.microsoft.com/office/drawing/2014/main" val="3044104974"/>
                  </a:ext>
                </a:extLst>
              </a:tr>
              <a:tr h="881657">
                <a:tc>
                  <a:txBody>
                    <a:bodyPr/>
                    <a:lstStyle/>
                    <a:p>
                      <a:pPr algn="ctr"/>
                      <a:r>
                        <a:rPr lang="az-Latn-AZ" sz="1400" dirty="0"/>
                        <a:t>15</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Çəkilən</a:t>
                      </a:r>
                      <a:r>
                        <a:rPr lang="en-US" sz="1200" dirty="0"/>
                        <a:t> </a:t>
                      </a:r>
                      <a:r>
                        <a:rPr lang="en-US" sz="1200" dirty="0" err="1"/>
                        <a:t>şəklin</a:t>
                      </a:r>
                      <a:r>
                        <a:rPr lang="en-US" sz="1200" dirty="0"/>
                        <a:t> </a:t>
                      </a:r>
                      <a:r>
                        <a:rPr lang="en-US" sz="1200" dirty="0" err="1"/>
                        <a:t>ayırdetməsi</a:t>
                      </a:r>
                      <a:r>
                        <a:rPr lang="en-US" sz="1200" dirty="0"/>
                        <a:t> minimum 480x480 </a:t>
                      </a:r>
                      <a:r>
                        <a:rPr lang="en-US" sz="1200" dirty="0" err="1"/>
                        <a:t>piksel</a:t>
                      </a:r>
                      <a:r>
                        <a:rPr lang="en-US" sz="1200" dirty="0"/>
                        <a:t> </a:t>
                      </a:r>
                      <a:r>
                        <a:rPr lang="en-US" sz="1200" dirty="0" err="1"/>
                        <a:t>olmalıdır</a:t>
                      </a:r>
                      <a:r>
                        <a:rPr lang="en-US" sz="1200" dirty="0"/>
                        <a:t>.</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41, 42</a:t>
                      </a:r>
                      <a:endParaRPr lang="en-US" sz="1400" dirty="0"/>
                    </a:p>
                  </a:txBody>
                  <a:tcPr anchor="ctr">
                    <a:solidFill>
                      <a:srgbClr val="11EA00"/>
                    </a:solidFill>
                  </a:tcPr>
                </a:tc>
                <a:tc>
                  <a:txBody>
                    <a:bodyPr/>
                    <a:lstStyle/>
                    <a:p>
                      <a:pPr algn="l"/>
                      <a:r>
                        <a:rPr lang="az-Latn-AZ" sz="1100" dirty="0"/>
                        <a:t>Kamera modelimizin ayırdetmə həssaslığı texniki tələblərə uyğundur.</a:t>
                      </a:r>
                      <a:endParaRPr lang="en-US" sz="1100" dirty="0"/>
                    </a:p>
                  </a:txBody>
                  <a:tcPr anchor="ctr"/>
                </a:tc>
                <a:extLst>
                  <a:ext uri="{0D108BD9-81ED-4DB2-BD59-A6C34878D82A}">
                    <a16:rowId xmlns:a16="http://schemas.microsoft.com/office/drawing/2014/main" val="2911101438"/>
                  </a:ext>
                </a:extLst>
              </a:tr>
              <a:tr h="993781">
                <a:tc>
                  <a:txBody>
                    <a:bodyPr/>
                    <a:lstStyle/>
                    <a:p>
                      <a:pPr algn="ctr"/>
                      <a:r>
                        <a:rPr lang="az-Latn-AZ" sz="1400" dirty="0"/>
                        <a:t>16</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Model peyk </a:t>
                      </a:r>
                      <a:r>
                        <a:rPr lang="en-US" sz="1200" dirty="0" err="1"/>
                        <a:t>yüksəklik</a:t>
                      </a:r>
                      <a:r>
                        <a:rPr lang="en-US" sz="1200" dirty="0"/>
                        <a:t> </a:t>
                      </a:r>
                      <a:r>
                        <a:rPr lang="en-US" sz="1200" dirty="0" err="1"/>
                        <a:t>haqqındakı</a:t>
                      </a:r>
                      <a:r>
                        <a:rPr lang="en-US" sz="1200" dirty="0"/>
                        <a:t> </a:t>
                      </a:r>
                      <a:r>
                        <a:rPr lang="en-US" sz="1200" dirty="0" err="1"/>
                        <a:t>məlumatı</a:t>
                      </a:r>
                      <a:r>
                        <a:rPr lang="en-US" sz="1200" dirty="0"/>
                        <a:t> </a:t>
                      </a:r>
                      <a:r>
                        <a:rPr lang="en-US" sz="1200" dirty="0" err="1"/>
                        <a:t>Yerdən</a:t>
                      </a:r>
                      <a:r>
                        <a:rPr lang="en-US" sz="1200" dirty="0"/>
                        <a:t> </a:t>
                      </a:r>
                      <a:r>
                        <a:rPr lang="en-US" sz="1200" dirty="0" err="1"/>
                        <a:t>qalxdığı</a:t>
                      </a:r>
                      <a:r>
                        <a:rPr lang="en-US" sz="1200" dirty="0"/>
                        <a:t> </a:t>
                      </a:r>
                      <a:r>
                        <a:rPr lang="en-US" sz="1200" dirty="0" err="1"/>
                        <a:t>andan</a:t>
                      </a:r>
                      <a:r>
                        <a:rPr lang="en-US" sz="1200" dirty="0"/>
                        <a:t> </a:t>
                      </a:r>
                      <a:r>
                        <a:rPr lang="en-US" sz="1200" dirty="0" err="1"/>
                        <a:t>etibarən</a:t>
                      </a:r>
                      <a:r>
                        <a:rPr lang="az-Latn-AZ" sz="1200" dirty="0"/>
                        <a:t> </a:t>
                      </a:r>
                      <a:r>
                        <a:rPr lang="en-US" sz="1200" dirty="0" err="1"/>
                        <a:t>Yerə</a:t>
                      </a:r>
                      <a:r>
                        <a:rPr lang="en-US" sz="1200" dirty="0"/>
                        <a:t> </a:t>
                      </a:r>
                      <a:r>
                        <a:rPr lang="en-US" sz="1200" dirty="0" err="1"/>
                        <a:t>enənədək</a:t>
                      </a:r>
                      <a:r>
                        <a:rPr lang="en-US" sz="1200" dirty="0"/>
                        <a:t> </a:t>
                      </a:r>
                      <a:r>
                        <a:rPr lang="en-US" sz="1200" dirty="0" err="1"/>
                        <a:t>ölçmək</a:t>
                      </a:r>
                      <a:r>
                        <a:rPr lang="en-US" sz="1200" dirty="0"/>
                        <a:t> </a:t>
                      </a:r>
                      <a:r>
                        <a:rPr lang="en-US" sz="1200" dirty="0" err="1"/>
                        <a:t>və</a:t>
                      </a:r>
                      <a:r>
                        <a:rPr lang="en-US" sz="1200" dirty="0"/>
                        <a:t> real zaman </a:t>
                      </a:r>
                      <a:r>
                        <a:rPr lang="en-US" sz="1200" dirty="0" err="1"/>
                        <a:t>ərzində</a:t>
                      </a:r>
                      <a:r>
                        <a:rPr lang="en-US" sz="1200" dirty="0"/>
                        <a:t> </a:t>
                      </a:r>
                      <a:r>
                        <a:rPr lang="en-US" sz="1200" dirty="0" err="1"/>
                        <a:t>yerüstü</a:t>
                      </a:r>
                      <a:r>
                        <a:rPr lang="en-US" sz="1200" dirty="0"/>
                        <a:t> </a:t>
                      </a:r>
                      <a:r>
                        <a:rPr lang="en-US" sz="1200" dirty="0" err="1"/>
                        <a:t>stansiyaya</a:t>
                      </a:r>
                      <a:r>
                        <a:rPr lang="az-Latn-AZ" sz="1200" dirty="0"/>
                        <a:t> göndərmək məcburiyyətindədir.</a:t>
                      </a:r>
                      <a:endParaRPr lang="en-US" sz="1200" dirty="0"/>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66</a:t>
                      </a:r>
                      <a:endParaRPr lang="en-US" sz="1400" dirty="0"/>
                    </a:p>
                  </a:txBody>
                  <a:tcPr anchor="ctr">
                    <a:solidFill>
                      <a:srgbClr val="11EA00"/>
                    </a:solidFill>
                  </a:tcPr>
                </a:tc>
                <a:tc>
                  <a:txBody>
                    <a:bodyPr/>
                    <a:lstStyle/>
                    <a:p>
                      <a:pPr algn="l"/>
                      <a:r>
                        <a:rPr lang="az-Latn-AZ" sz="1100" dirty="0"/>
                        <a:t>Bu texniki şərtidə hesaba qataraq UP – nın hal diaqramı çəkilmişdir.</a:t>
                      </a:r>
                      <a:endParaRPr lang="en-US" sz="1100" dirty="0"/>
                    </a:p>
                  </a:txBody>
                  <a:tcPr anchor="ctr"/>
                </a:tc>
                <a:extLst>
                  <a:ext uri="{0D108BD9-81ED-4DB2-BD59-A6C34878D82A}">
                    <a16:rowId xmlns:a16="http://schemas.microsoft.com/office/drawing/2014/main" val="3336133141"/>
                  </a:ext>
                </a:extLst>
              </a:tr>
            </a:tbl>
          </a:graphicData>
        </a:graphic>
      </p:graphicFrame>
    </p:spTree>
    <p:extLst>
      <p:ext uri="{BB962C8B-B14F-4D97-AF65-F5344CB8AC3E}">
        <p14:creationId xmlns:p14="http://schemas.microsoft.com/office/powerpoint/2010/main" val="759922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64"/>
          <p:cNvSpPr txBox="1">
            <a:spLocks/>
          </p:cNvSpPr>
          <p:nvPr/>
        </p:nvSpPr>
        <p:spPr>
          <a:xfrm>
            <a:off x="1938528" y="118872"/>
            <a:ext cx="5486400" cy="968119"/>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latin typeface="Arial" panose="020B0604020202020204" pitchFamily="34" charset="0"/>
                <a:ea typeface="+mn-ea"/>
                <a:cs typeface="Arial" panose="020B0604020202020204" pitchFamily="34" charset="0"/>
              </a:rPr>
              <a:t>Tələblərə uyğunluğun təqdimatı</a:t>
            </a:r>
            <a:r>
              <a:rPr lang="az-Latn-AZ" kern="0" dirty="0">
                <a:solidFill>
                  <a:srgbClr val="333399"/>
                </a:solidFill>
              </a:rPr>
              <a:t> (davamı)</a:t>
            </a:r>
            <a:endParaRPr lang="en-US" kern="0" dirty="0">
              <a:solidFill>
                <a:srgbClr val="333399"/>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122</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11" name="Footer Placeholder 4">
            <a:extLst>
              <a:ext uri="{FF2B5EF4-FFF2-40B4-BE49-F238E27FC236}">
                <a16:creationId xmlns:a16="http://schemas.microsoft.com/office/drawing/2014/main" id="{1BE94531-5185-40DB-ABDB-71A1CBEAB63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4" name="Group 13">
            <a:extLst>
              <a:ext uri="{FF2B5EF4-FFF2-40B4-BE49-F238E27FC236}">
                <a16:creationId xmlns:a16="http://schemas.microsoft.com/office/drawing/2014/main" id="{D25BA374-270D-4C6A-A2DA-5D3F0EAFA31C}"/>
              </a:ext>
            </a:extLst>
          </p:cNvPr>
          <p:cNvGrpSpPr/>
          <p:nvPr/>
        </p:nvGrpSpPr>
        <p:grpSpPr>
          <a:xfrm>
            <a:off x="219457" y="0"/>
            <a:ext cx="1771323" cy="1097280"/>
            <a:chOff x="219457" y="0"/>
            <a:chExt cx="1771323" cy="1097280"/>
          </a:xfrm>
        </p:grpSpPr>
        <p:pic>
          <p:nvPicPr>
            <p:cNvPr id="15" name="Picture 14" descr="A close up of a device&#10;&#10;Description generated with high confidence">
              <a:extLst>
                <a:ext uri="{FF2B5EF4-FFF2-40B4-BE49-F238E27FC236}">
                  <a16:creationId xmlns:a16="http://schemas.microsoft.com/office/drawing/2014/main" id="{685D0B36-1693-4380-9892-0A8BB8D4BB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6" name="Picture 15">
              <a:extLst>
                <a:ext uri="{FF2B5EF4-FFF2-40B4-BE49-F238E27FC236}">
                  <a16:creationId xmlns:a16="http://schemas.microsoft.com/office/drawing/2014/main" id="{EA534B27-EC95-4542-B108-41CB5E1AC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4" name="Table 3">
            <a:extLst>
              <a:ext uri="{FF2B5EF4-FFF2-40B4-BE49-F238E27FC236}">
                <a16:creationId xmlns:a16="http://schemas.microsoft.com/office/drawing/2014/main" id="{B5E9FDFC-66CE-4946-8A8E-6F89ADE72BA1}"/>
              </a:ext>
            </a:extLst>
          </p:cNvPr>
          <p:cNvGraphicFramePr>
            <a:graphicFrameLocks noGrp="1"/>
          </p:cNvGraphicFramePr>
          <p:nvPr>
            <p:extLst>
              <p:ext uri="{D42A27DB-BD31-4B8C-83A1-F6EECF244321}">
                <p14:modId xmlns:p14="http://schemas.microsoft.com/office/powerpoint/2010/main" val="1096593957"/>
              </p:ext>
            </p:extLst>
          </p:nvPr>
        </p:nvGraphicFramePr>
        <p:xfrm>
          <a:off x="239150" y="1234440"/>
          <a:ext cx="8695945" cy="5047488"/>
        </p:xfrm>
        <a:graphic>
          <a:graphicData uri="http://schemas.openxmlformats.org/drawingml/2006/table">
            <a:tbl>
              <a:tblPr firstRow="1" bandRow="1">
                <a:tableStyleId>{5C22544A-7EE6-4342-B048-85BDC9FD1C3A}</a:tableStyleId>
              </a:tblPr>
              <a:tblGrid>
                <a:gridCol w="438912">
                  <a:extLst>
                    <a:ext uri="{9D8B030D-6E8A-4147-A177-3AD203B41FA5}">
                      <a16:colId xmlns:a16="http://schemas.microsoft.com/office/drawing/2014/main" val="3887304821"/>
                    </a:ext>
                  </a:extLst>
                </a:gridCol>
                <a:gridCol w="4389120">
                  <a:extLst>
                    <a:ext uri="{9D8B030D-6E8A-4147-A177-3AD203B41FA5}">
                      <a16:colId xmlns:a16="http://schemas.microsoft.com/office/drawing/2014/main" val="2018968445"/>
                    </a:ext>
                  </a:extLst>
                </a:gridCol>
                <a:gridCol w="694944">
                  <a:extLst>
                    <a:ext uri="{9D8B030D-6E8A-4147-A177-3AD203B41FA5}">
                      <a16:colId xmlns:a16="http://schemas.microsoft.com/office/drawing/2014/main" val="1766930069"/>
                    </a:ext>
                  </a:extLst>
                </a:gridCol>
                <a:gridCol w="1024128">
                  <a:extLst>
                    <a:ext uri="{9D8B030D-6E8A-4147-A177-3AD203B41FA5}">
                      <a16:colId xmlns:a16="http://schemas.microsoft.com/office/drawing/2014/main" val="3138939516"/>
                    </a:ext>
                  </a:extLst>
                </a:gridCol>
                <a:gridCol w="2148841">
                  <a:extLst>
                    <a:ext uri="{9D8B030D-6E8A-4147-A177-3AD203B41FA5}">
                      <a16:colId xmlns:a16="http://schemas.microsoft.com/office/drawing/2014/main" val="3256962694"/>
                    </a:ext>
                  </a:extLst>
                </a:gridCol>
              </a:tblGrid>
              <a:tr h="666465">
                <a:tc>
                  <a:txBody>
                    <a:bodyPr/>
                    <a:lstStyle/>
                    <a:p>
                      <a:pPr algn="ctr"/>
                      <a:r>
                        <a:rPr lang="en-US" sz="1400" dirty="0"/>
                        <a:t>#</a:t>
                      </a:r>
                    </a:p>
                  </a:txBody>
                  <a:tcPr anchor="ctr"/>
                </a:tc>
                <a:tc>
                  <a:txBody>
                    <a:bodyPr/>
                    <a:lstStyle/>
                    <a:p>
                      <a:pPr algn="ctr"/>
                      <a:r>
                        <a:rPr lang="en-US" sz="1400" dirty="0"/>
                        <a:t>T</a:t>
                      </a:r>
                      <a:r>
                        <a:rPr lang="az-Latn-AZ" sz="1400" dirty="0"/>
                        <a:t>ələb</a:t>
                      </a:r>
                      <a:endParaRPr lang="en-US" sz="1400" dirty="0"/>
                    </a:p>
                  </a:txBody>
                  <a:tcPr anchor="ctr"/>
                </a:tc>
                <a:tc>
                  <a:txBody>
                    <a:bodyPr/>
                    <a:lstStyle/>
                    <a:p>
                      <a:pPr algn="ctr"/>
                      <a:r>
                        <a:rPr lang="az-Latn-AZ" sz="1400" dirty="0"/>
                        <a:t>Cari Status</a:t>
                      </a:r>
                      <a:endParaRPr lang="en-US" sz="1400" dirty="0"/>
                    </a:p>
                  </a:txBody>
                  <a:tcPr anchor="ctr"/>
                </a:tc>
                <a:tc>
                  <a:txBody>
                    <a:bodyPr/>
                    <a:lstStyle/>
                    <a:p>
                      <a:pPr algn="ctr"/>
                      <a:r>
                        <a:rPr lang="az-Latn-AZ" sz="1400" dirty="0"/>
                        <a:t>Slaydlar</a:t>
                      </a:r>
                      <a:endParaRPr lang="en-US" sz="1400" dirty="0"/>
                    </a:p>
                  </a:txBody>
                  <a:tcPr anchor="ctr"/>
                </a:tc>
                <a:tc>
                  <a:txBody>
                    <a:bodyPr/>
                    <a:lstStyle/>
                    <a:p>
                      <a:pPr algn="ctr"/>
                      <a:r>
                        <a:rPr lang="az-Latn-AZ" sz="1400" dirty="0"/>
                        <a:t>Qeyd</a:t>
                      </a:r>
                      <a:endParaRPr lang="en-US" sz="1400" dirty="0"/>
                    </a:p>
                  </a:txBody>
                  <a:tcPr anchor="ctr"/>
                </a:tc>
                <a:extLst>
                  <a:ext uri="{0D108BD9-81ED-4DB2-BD59-A6C34878D82A}">
                    <a16:rowId xmlns:a16="http://schemas.microsoft.com/office/drawing/2014/main" val="3766398491"/>
                  </a:ext>
                </a:extLst>
              </a:tr>
              <a:tr h="977964">
                <a:tc>
                  <a:txBody>
                    <a:bodyPr/>
                    <a:lstStyle/>
                    <a:p>
                      <a:pPr algn="ctr"/>
                      <a:r>
                        <a:rPr lang="az-Latn-AZ" sz="1400" dirty="0"/>
                        <a:t>17</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Uçuşdan</a:t>
                      </a:r>
                      <a:r>
                        <a:rPr lang="en-US" sz="1200" dirty="0"/>
                        <a:t> </a:t>
                      </a:r>
                      <a:r>
                        <a:rPr lang="en-US" sz="1200" dirty="0" err="1"/>
                        <a:t>dərhal</a:t>
                      </a:r>
                      <a:r>
                        <a:rPr lang="en-US" sz="1200" dirty="0"/>
                        <a:t> </a:t>
                      </a:r>
                      <a:r>
                        <a:rPr lang="en-US" sz="1200" dirty="0" err="1"/>
                        <a:t>sonra</a:t>
                      </a:r>
                      <a:r>
                        <a:rPr lang="en-US" sz="1200" dirty="0"/>
                        <a:t> </a:t>
                      </a:r>
                      <a:r>
                        <a:rPr lang="en-US" sz="1200" dirty="0" err="1"/>
                        <a:t>toplanan</a:t>
                      </a:r>
                      <a:r>
                        <a:rPr lang="en-US" sz="1200" dirty="0"/>
                        <a:t> </a:t>
                      </a:r>
                      <a:r>
                        <a:rPr lang="en-US" sz="1200" dirty="0" err="1"/>
                        <a:t>telemetrik</a:t>
                      </a:r>
                      <a:r>
                        <a:rPr lang="en-US" sz="1200" dirty="0"/>
                        <a:t> </a:t>
                      </a:r>
                      <a:r>
                        <a:rPr lang="en-US" sz="1200" dirty="0" err="1"/>
                        <a:t>məlumatlar</a:t>
                      </a:r>
                      <a:r>
                        <a:rPr lang="en-US" sz="1200" dirty="0"/>
                        <a:t> *.csv </a:t>
                      </a:r>
                      <a:r>
                        <a:rPr lang="en-US" sz="1200" dirty="0" err="1"/>
                        <a:t>formatda</a:t>
                      </a:r>
                      <a:r>
                        <a:rPr lang="en-US" sz="1200" dirty="0"/>
                        <a:t> </a:t>
                      </a:r>
                      <a:r>
                        <a:rPr lang="en-US" sz="1200" dirty="0" err="1"/>
                        <a:t>münsiflərə</a:t>
                      </a:r>
                      <a:r>
                        <a:rPr lang="en-US" sz="1200" dirty="0"/>
                        <a:t> </a:t>
                      </a:r>
                      <a:r>
                        <a:rPr lang="en-US" sz="1200" dirty="0" err="1"/>
                        <a:t>çəkilmiş</a:t>
                      </a:r>
                      <a:r>
                        <a:rPr lang="en-US" sz="1200" dirty="0"/>
                        <a:t> </a:t>
                      </a:r>
                      <a:r>
                        <a:rPr lang="en-US" sz="1200" dirty="0" err="1"/>
                        <a:t>şəkil</a:t>
                      </a:r>
                      <a:r>
                        <a:rPr lang="en-US" sz="1200" dirty="0"/>
                        <a:t>(</a:t>
                      </a:r>
                      <a:r>
                        <a:rPr lang="en-US" sz="1200" dirty="0" err="1"/>
                        <a:t>lər</a:t>
                      </a:r>
                      <a:r>
                        <a:rPr lang="en-US" sz="1200" dirty="0"/>
                        <a:t>)</a:t>
                      </a:r>
                      <a:r>
                        <a:rPr lang="en-US" sz="1200" dirty="0" err="1"/>
                        <a:t>lə</a:t>
                      </a:r>
                      <a:r>
                        <a:rPr lang="en-US" sz="1200" dirty="0"/>
                        <a:t> </a:t>
                      </a:r>
                      <a:r>
                        <a:rPr lang="en-US" sz="1200" dirty="0" err="1"/>
                        <a:t>birlikdə</a:t>
                      </a:r>
                      <a:r>
                        <a:rPr lang="en-US" sz="1200" dirty="0"/>
                        <a:t> </a:t>
                      </a:r>
                      <a:r>
                        <a:rPr lang="en-US" sz="1200" dirty="0" err="1"/>
                        <a:t>təqdim</a:t>
                      </a:r>
                      <a:r>
                        <a:rPr lang="en-US" sz="1200" dirty="0"/>
                        <a:t> </a:t>
                      </a:r>
                      <a:r>
                        <a:rPr lang="en-US" sz="1200" dirty="0" err="1"/>
                        <a:t>olunmalıdır</a:t>
                      </a:r>
                      <a:r>
                        <a:rPr lang="en-US" sz="1200" dirty="0"/>
                        <a:t>.</a:t>
                      </a:r>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90</a:t>
                      </a:r>
                      <a:endParaRPr lang="en-US" sz="1400" dirty="0"/>
                    </a:p>
                  </a:txBody>
                  <a:tcPr anchor="ctr">
                    <a:solidFill>
                      <a:srgbClr val="11EA00"/>
                    </a:solidFill>
                  </a:tcPr>
                </a:tc>
                <a:tc>
                  <a:txBody>
                    <a:bodyPr/>
                    <a:lstStyle/>
                    <a:p>
                      <a:pPr algn="l"/>
                      <a:r>
                        <a:rPr lang="az-Latn-AZ" sz="1200" dirty="0"/>
                        <a:t>YİS proqram təminatı telemetriya məlumatları alınır-alınmaz *.csv formatında olan fayla əlavə edir.</a:t>
                      </a:r>
                      <a:endParaRPr lang="en-US" sz="1200" dirty="0"/>
                    </a:p>
                  </a:txBody>
                  <a:tcPr anchor="ctr"/>
                </a:tc>
                <a:extLst>
                  <a:ext uri="{0D108BD9-81ED-4DB2-BD59-A6C34878D82A}">
                    <a16:rowId xmlns:a16="http://schemas.microsoft.com/office/drawing/2014/main" val="522904458"/>
                  </a:ext>
                </a:extLst>
              </a:tr>
              <a:tr h="823279">
                <a:tc>
                  <a:txBody>
                    <a:bodyPr/>
                    <a:lstStyle/>
                    <a:p>
                      <a:pPr algn="ctr"/>
                      <a:r>
                        <a:rPr lang="az-Latn-AZ" sz="1400" dirty="0"/>
                        <a:t>18</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Peyk eniş etdikdən sonra buzzer işə düşməlidir.</a:t>
                      </a:r>
                      <a:endParaRPr lang="en-US" sz="1200" dirty="0"/>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17, 29, 76</a:t>
                      </a:r>
                      <a:endParaRPr lang="en-US" sz="1400" dirty="0"/>
                    </a:p>
                  </a:txBody>
                  <a:tcPr anchor="ctr">
                    <a:solidFill>
                      <a:srgbClr val="11EA00"/>
                    </a:solidFill>
                  </a:tcPr>
                </a:tc>
                <a:tc>
                  <a:txBody>
                    <a:bodyPr/>
                    <a:lstStyle/>
                    <a:p>
                      <a:pPr algn="l"/>
                      <a:r>
                        <a:rPr lang="az-Latn-AZ" sz="1200" dirty="0"/>
                        <a:t>Bu tələb məqsədi ilə model peykə buzzer əlavə olunub.</a:t>
                      </a:r>
                      <a:endParaRPr lang="en-US" sz="1200" dirty="0"/>
                    </a:p>
                  </a:txBody>
                  <a:tcPr anchor="ctr"/>
                </a:tc>
                <a:extLst>
                  <a:ext uri="{0D108BD9-81ED-4DB2-BD59-A6C34878D82A}">
                    <a16:rowId xmlns:a16="http://schemas.microsoft.com/office/drawing/2014/main" val="482575205"/>
                  </a:ext>
                </a:extLst>
              </a:tr>
              <a:tr h="1058502">
                <a:tc>
                  <a:txBody>
                    <a:bodyPr/>
                    <a:lstStyle/>
                    <a:p>
                      <a:pPr algn="ctr"/>
                      <a:r>
                        <a:rPr lang="az-Latn-AZ" sz="1400" dirty="0"/>
                        <a:t>19</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Peyk təhlükəsiz eniş etməlidir. Və faydalı yük zərər almamalıdır.</a:t>
                      </a:r>
                      <a:endParaRPr lang="en-US" sz="1200" dirty="0"/>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25, 26</a:t>
                      </a:r>
                      <a:endParaRPr lang="en-US" sz="1400" dirty="0"/>
                    </a:p>
                  </a:txBody>
                  <a:tcPr anchor="ctr">
                    <a:solidFill>
                      <a:srgbClr val="11EA00"/>
                    </a:solidFill>
                  </a:tcPr>
                </a:tc>
                <a:tc>
                  <a:txBody>
                    <a:bodyPr/>
                    <a:lstStyle/>
                    <a:p>
                      <a:pPr algn="l"/>
                      <a:r>
                        <a:rPr lang="az-Latn-AZ" sz="1200" dirty="0"/>
                        <a:t>Nəzəriyyə baxımından peyk təhlükəsiz eniş etməlidir, bunun üçün müvafiq hesablamalar aparmışıq.</a:t>
                      </a:r>
                      <a:endParaRPr lang="en-US" sz="1200" dirty="0"/>
                    </a:p>
                  </a:txBody>
                  <a:tcPr anchor="ctr"/>
                </a:tc>
                <a:extLst>
                  <a:ext uri="{0D108BD9-81ED-4DB2-BD59-A6C34878D82A}">
                    <a16:rowId xmlns:a16="http://schemas.microsoft.com/office/drawing/2014/main" val="3044104974"/>
                  </a:ext>
                </a:extLst>
              </a:tr>
              <a:tr h="1521278">
                <a:tc>
                  <a:txBody>
                    <a:bodyPr/>
                    <a:lstStyle/>
                    <a:p>
                      <a:pPr algn="ctr"/>
                      <a:r>
                        <a:rPr lang="az-Latn-AZ" sz="1400" dirty="0"/>
                        <a:t>20</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Model peyk </a:t>
                      </a:r>
                      <a:r>
                        <a:rPr lang="en-US" sz="1200" dirty="0" err="1"/>
                        <a:t>havanın</a:t>
                      </a:r>
                      <a:r>
                        <a:rPr lang="en-US" sz="1200" dirty="0"/>
                        <a:t> </a:t>
                      </a:r>
                      <a:r>
                        <a:rPr lang="en-US" sz="1200" dirty="0" err="1"/>
                        <a:t>temperaturu</a:t>
                      </a:r>
                      <a:r>
                        <a:rPr lang="en-US" sz="1200" dirty="0"/>
                        <a:t>, </a:t>
                      </a:r>
                      <a:r>
                        <a:rPr lang="en-US" sz="1200" dirty="0" err="1"/>
                        <a:t>təzyiqi</a:t>
                      </a:r>
                      <a:r>
                        <a:rPr lang="en-US" sz="1200" dirty="0"/>
                        <a:t>, </a:t>
                      </a:r>
                      <a:r>
                        <a:rPr lang="en-US" sz="1200" dirty="0" err="1"/>
                        <a:t>batareyadakı</a:t>
                      </a:r>
                      <a:r>
                        <a:rPr lang="en-US" sz="1200" dirty="0"/>
                        <a:t> </a:t>
                      </a:r>
                      <a:r>
                        <a:rPr lang="en-US" sz="1200" dirty="0" err="1"/>
                        <a:t>gərginliyi</a:t>
                      </a:r>
                      <a:r>
                        <a:rPr lang="en-US" sz="1200" dirty="0"/>
                        <a:t>, </a:t>
                      </a:r>
                      <a:r>
                        <a:rPr lang="en-US" sz="1200" dirty="0" err="1"/>
                        <a:t>modelin</a:t>
                      </a:r>
                      <a:r>
                        <a:rPr lang="en-US" sz="1200" dirty="0"/>
                        <a:t> </a:t>
                      </a:r>
                      <a:r>
                        <a:rPr lang="en-US" sz="1200" dirty="0" err="1"/>
                        <a:t>şaquli</a:t>
                      </a:r>
                      <a:r>
                        <a:rPr lang="en-US" sz="1200" dirty="0"/>
                        <a:t> </a:t>
                      </a:r>
                      <a:r>
                        <a:rPr lang="en-US" sz="1200" dirty="0" err="1"/>
                        <a:t>istiqamətdəki</a:t>
                      </a:r>
                      <a:r>
                        <a:rPr lang="en-US" sz="1200" dirty="0"/>
                        <a:t> </a:t>
                      </a:r>
                      <a:r>
                        <a:rPr lang="en-US" sz="1200" dirty="0" err="1"/>
                        <a:t>düşmə</a:t>
                      </a:r>
                      <a:r>
                        <a:rPr lang="en-US" sz="1200" dirty="0"/>
                        <a:t> </a:t>
                      </a:r>
                      <a:r>
                        <a:rPr lang="en-US" sz="1200" dirty="0" err="1"/>
                        <a:t>sürətini</a:t>
                      </a:r>
                      <a:r>
                        <a:rPr lang="en-US" sz="1200" dirty="0"/>
                        <a:t> </a:t>
                      </a:r>
                      <a:r>
                        <a:rPr lang="en-US" sz="1200" dirty="0" err="1"/>
                        <a:t>və</a:t>
                      </a:r>
                      <a:r>
                        <a:rPr lang="en-US" sz="1200" dirty="0"/>
                        <a:t> GPS </a:t>
                      </a:r>
                      <a:r>
                        <a:rPr lang="en-US" sz="1200" dirty="0" err="1"/>
                        <a:t>qəbuledicinin</a:t>
                      </a:r>
                      <a:r>
                        <a:rPr lang="en-US" sz="1200" dirty="0"/>
                        <a:t> </a:t>
                      </a:r>
                      <a:r>
                        <a:rPr lang="en-US" sz="1200" dirty="0" err="1"/>
                        <a:t>göstəriciləri</a:t>
                      </a:r>
                      <a:r>
                        <a:rPr lang="en-US" sz="1200" dirty="0"/>
                        <a:t> (</a:t>
                      </a:r>
                      <a:r>
                        <a:rPr lang="en-US" sz="1200" dirty="0" err="1"/>
                        <a:t>koordinat</a:t>
                      </a:r>
                      <a:r>
                        <a:rPr lang="en-US" sz="1200" dirty="0"/>
                        <a:t>, </a:t>
                      </a:r>
                      <a:r>
                        <a:rPr lang="en-US" sz="1200" dirty="0" err="1"/>
                        <a:t>görünüşdə</a:t>
                      </a:r>
                      <a:r>
                        <a:rPr lang="en-US" sz="1200" dirty="0"/>
                        <a:t> </a:t>
                      </a:r>
                      <a:r>
                        <a:rPr lang="en-US" sz="1200" dirty="0" err="1"/>
                        <a:t>olan</a:t>
                      </a:r>
                      <a:r>
                        <a:rPr lang="en-US" sz="1200" dirty="0"/>
                        <a:t> </a:t>
                      </a:r>
                      <a:r>
                        <a:rPr lang="en-US" sz="1200" dirty="0" err="1"/>
                        <a:t>peyk</a:t>
                      </a:r>
                      <a:r>
                        <a:rPr lang="en-US" sz="1200" dirty="0"/>
                        <a:t> </a:t>
                      </a:r>
                      <a:r>
                        <a:rPr lang="en-US" sz="1200" dirty="0" err="1"/>
                        <a:t>sayı</a:t>
                      </a:r>
                      <a:r>
                        <a:rPr lang="en-US" sz="1200" dirty="0"/>
                        <a:t>, UTC </a:t>
                      </a:r>
                      <a:r>
                        <a:rPr lang="en-US" sz="1200" dirty="0" err="1"/>
                        <a:t>standartı</a:t>
                      </a:r>
                      <a:r>
                        <a:rPr lang="en-US" sz="1200" dirty="0"/>
                        <a:t> </a:t>
                      </a:r>
                      <a:r>
                        <a:rPr lang="en-US" sz="1200" dirty="0" err="1"/>
                        <a:t>ilə</a:t>
                      </a:r>
                      <a:r>
                        <a:rPr lang="en-US" sz="1200" dirty="0"/>
                        <a:t> </a:t>
                      </a:r>
                      <a:r>
                        <a:rPr lang="en-US" sz="1200" dirty="0" err="1"/>
                        <a:t>cari</a:t>
                      </a:r>
                      <a:r>
                        <a:rPr lang="en-US" sz="1200" dirty="0"/>
                        <a:t> zaman) </a:t>
                      </a:r>
                      <a:r>
                        <a:rPr lang="en-US" sz="1200" dirty="0" err="1"/>
                        <a:t>kimi</a:t>
                      </a:r>
                      <a:r>
                        <a:rPr lang="en-US" sz="1200" dirty="0"/>
                        <a:t> </a:t>
                      </a:r>
                      <a:r>
                        <a:rPr lang="en-US" sz="1200" dirty="0" err="1"/>
                        <a:t>telemetrik</a:t>
                      </a:r>
                      <a:r>
                        <a:rPr lang="en-US" sz="1200" dirty="0"/>
                        <a:t> </a:t>
                      </a:r>
                      <a:r>
                        <a:rPr lang="en-US" sz="1200" dirty="0" err="1"/>
                        <a:t>məlumatları</a:t>
                      </a:r>
                      <a:r>
                        <a:rPr lang="en-US" sz="1200" dirty="0"/>
                        <a:t> </a:t>
                      </a:r>
                      <a:r>
                        <a:rPr lang="en-US" sz="1200" dirty="0" err="1"/>
                        <a:t>konteynerdən</a:t>
                      </a:r>
                      <a:r>
                        <a:rPr lang="en-US" sz="1200" dirty="0"/>
                        <a:t> </a:t>
                      </a:r>
                      <a:r>
                        <a:rPr lang="en-US" sz="1200" dirty="0" err="1"/>
                        <a:t>ayrıldığı</a:t>
                      </a:r>
                      <a:r>
                        <a:rPr lang="en-US" sz="1200" dirty="0"/>
                        <a:t> </a:t>
                      </a:r>
                      <a:r>
                        <a:rPr lang="en-US" sz="1200" dirty="0" err="1"/>
                        <a:t>andan</a:t>
                      </a:r>
                      <a:r>
                        <a:rPr lang="en-US" sz="1200" dirty="0"/>
                        <a:t> </a:t>
                      </a:r>
                      <a:r>
                        <a:rPr lang="en-US" sz="1200" dirty="0" err="1"/>
                        <a:t>etibarən</a:t>
                      </a:r>
                      <a:r>
                        <a:rPr lang="en-US" sz="1200" dirty="0"/>
                        <a:t> </a:t>
                      </a:r>
                      <a:r>
                        <a:rPr lang="en-US" sz="1200" dirty="0" err="1"/>
                        <a:t>ölçmək</a:t>
                      </a:r>
                      <a:r>
                        <a:rPr lang="en-US" sz="1200" dirty="0"/>
                        <a:t> </a:t>
                      </a:r>
                      <a:r>
                        <a:rPr lang="en-US" sz="1200" dirty="0" err="1"/>
                        <a:t>və</a:t>
                      </a:r>
                      <a:r>
                        <a:rPr lang="en-US" sz="1200" dirty="0"/>
                        <a:t> real zaman </a:t>
                      </a:r>
                      <a:r>
                        <a:rPr lang="en-US" sz="1200" dirty="0" err="1"/>
                        <a:t>ərzində</a:t>
                      </a:r>
                      <a:r>
                        <a:rPr lang="en-US" sz="1200" dirty="0"/>
                        <a:t> </a:t>
                      </a:r>
                      <a:r>
                        <a:rPr lang="en-US" sz="1200" dirty="0" err="1"/>
                        <a:t>yerüstü</a:t>
                      </a:r>
                      <a:r>
                        <a:rPr lang="en-US" sz="1200" dirty="0"/>
                        <a:t> </a:t>
                      </a:r>
                      <a:r>
                        <a:rPr lang="en-US" sz="1200" dirty="0" err="1"/>
                        <a:t>stansiyaya</a:t>
                      </a:r>
                      <a:r>
                        <a:rPr lang="en-US" sz="1200" dirty="0"/>
                        <a:t> </a:t>
                      </a:r>
                      <a:r>
                        <a:rPr lang="en-US" sz="1200" dirty="0" err="1"/>
                        <a:t>göndərmək</a:t>
                      </a:r>
                      <a:r>
                        <a:rPr lang="az-Latn-AZ" sz="1200" dirty="0"/>
                        <a:t> məcbutiyyətindədir.</a:t>
                      </a:r>
                      <a:endParaRPr lang="en-US" sz="1200" dirty="0"/>
                    </a:p>
                  </a:txBody>
                  <a:tcPr marL="137160" marR="137160" marT="137160" marB="137160" anchor="ctr"/>
                </a:tc>
                <a:tc>
                  <a:txBody>
                    <a:bodyPr/>
                    <a:lstStyle/>
                    <a:p>
                      <a:pPr algn="ctr"/>
                      <a:r>
                        <a:rPr lang="az-Latn-AZ" sz="1400" b="1" dirty="0"/>
                        <a:t>TM</a:t>
                      </a:r>
                      <a:endParaRPr lang="en-US" sz="1400" b="1" dirty="0"/>
                    </a:p>
                  </a:txBody>
                  <a:tcPr anchor="ctr">
                    <a:solidFill>
                      <a:srgbClr val="11EA00"/>
                    </a:solidFill>
                  </a:tcPr>
                </a:tc>
                <a:tc>
                  <a:txBody>
                    <a:bodyPr/>
                    <a:lstStyle/>
                    <a:p>
                      <a:pPr algn="ctr"/>
                      <a:r>
                        <a:rPr lang="az-Latn-AZ" sz="1400" dirty="0"/>
                        <a:t>33 – 43, 55 </a:t>
                      </a:r>
                      <a:endParaRPr lang="en-US" sz="1400" dirty="0"/>
                    </a:p>
                  </a:txBody>
                  <a:tcPr anchor="ctr">
                    <a:solidFill>
                      <a:srgbClr val="11EA00"/>
                    </a:solidFill>
                  </a:tcPr>
                </a:tc>
                <a:tc>
                  <a:txBody>
                    <a:bodyPr/>
                    <a:lstStyle/>
                    <a:p>
                      <a:pPr algn="l"/>
                      <a:r>
                        <a:rPr lang="az-Latn-AZ" sz="1100" dirty="0"/>
                        <a:t>Model peyk bütün bu məlumatları ölçüb və göndərmək üçün hər bir modul və sensor ilə təmin olunub.</a:t>
                      </a:r>
                      <a:endParaRPr lang="en-US" sz="1100" dirty="0"/>
                    </a:p>
                  </a:txBody>
                  <a:tcPr anchor="ctr"/>
                </a:tc>
                <a:extLst>
                  <a:ext uri="{0D108BD9-81ED-4DB2-BD59-A6C34878D82A}">
                    <a16:rowId xmlns:a16="http://schemas.microsoft.com/office/drawing/2014/main" val="2911101438"/>
                  </a:ext>
                </a:extLst>
              </a:tr>
            </a:tbl>
          </a:graphicData>
        </a:graphic>
      </p:graphicFrame>
    </p:spTree>
    <p:extLst>
      <p:ext uri="{BB962C8B-B14F-4D97-AF65-F5344CB8AC3E}">
        <p14:creationId xmlns:p14="http://schemas.microsoft.com/office/powerpoint/2010/main" val="29797349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EA8DC-2C19-4624-B6C2-CB92A968E07B}" type="slidenum">
              <a:rPr lang="en-US" smtClean="0"/>
              <a:t>123</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kern="0" dirty="0">
              <a:solidFill>
                <a:srgbClr val="000000"/>
              </a:solidFill>
            </a:endParaRPr>
          </a:p>
        </p:txBody>
      </p:sp>
      <p:sp>
        <p:nvSpPr>
          <p:cNvPr id="7" name="Footer Placeholder 4">
            <a:extLst>
              <a:ext uri="{FF2B5EF4-FFF2-40B4-BE49-F238E27FC236}">
                <a16:creationId xmlns:a16="http://schemas.microsoft.com/office/drawing/2014/main" id="{2BD4E2F0-E7BD-4A5C-AF6B-908015E8057B}"/>
              </a:ext>
            </a:extLst>
          </p:cNvPr>
          <p:cNvSpPr>
            <a:spLocks noGrp="1"/>
          </p:cNvSpPr>
          <p:nvPr>
            <p:ph type="ftr" sz="quarter" idx="11"/>
          </p:nvPr>
        </p:nvSpPr>
        <p:spPr>
          <a:xfrm>
            <a:off x="2423160" y="6428232"/>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85C8577D-6710-49EA-9E06-93C27D3097FC}"/>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14DA97BA-BA7C-4EFC-B13A-1CE4032BD5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C0F8CB1E-D3FE-4BDD-BE12-D8DE81462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2" name="TextBox 1">
            <a:extLst>
              <a:ext uri="{FF2B5EF4-FFF2-40B4-BE49-F238E27FC236}">
                <a16:creationId xmlns:a16="http://schemas.microsoft.com/office/drawing/2014/main" id="{CD2E4BD7-E537-43DC-B5A2-74D9847B130F}"/>
              </a:ext>
            </a:extLst>
          </p:cNvPr>
          <p:cNvSpPr txBox="1"/>
          <p:nvPr/>
        </p:nvSpPr>
        <p:spPr>
          <a:xfrm>
            <a:off x="2103120" y="2551176"/>
            <a:ext cx="4937760" cy="2215991"/>
          </a:xfrm>
          <a:prstGeom prst="rect">
            <a:avLst/>
          </a:prstGeom>
          <a:noFill/>
        </p:spPr>
        <p:txBody>
          <a:bodyPr wrap="square" rtlCol="0" anchor="ctr">
            <a:spAutoFit/>
          </a:bodyPr>
          <a:lstStyle/>
          <a:p>
            <a:pPr algn="ctr"/>
            <a:r>
              <a:rPr lang="az-Latn-AZ" sz="13800" b="1" dirty="0"/>
              <a:t>SON</a:t>
            </a:r>
            <a:endParaRPr lang="en-US" sz="9600" b="1" dirty="0"/>
          </a:p>
        </p:txBody>
      </p:sp>
    </p:spTree>
    <p:extLst>
      <p:ext uri="{BB962C8B-B14F-4D97-AF65-F5344CB8AC3E}">
        <p14:creationId xmlns:p14="http://schemas.microsoft.com/office/powerpoint/2010/main" val="2815646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Calal Əlizadə</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13</a:t>
            </a:fld>
            <a:endParaRPr lang="en-US"/>
          </a:p>
        </p:txBody>
      </p:sp>
      <p:sp>
        <p:nvSpPr>
          <p:cNvPr id="7" name="Shape 133"/>
          <p:cNvSpPr txBox="1">
            <a:spLocks/>
          </p:cNvSpPr>
          <p:nvPr/>
        </p:nvSpPr>
        <p:spPr>
          <a:xfrm>
            <a:off x="685800" y="2552417"/>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Mexanika Altsistemi</a:t>
            </a:r>
          </a:p>
        </p:txBody>
      </p:sp>
      <p:sp>
        <p:nvSpPr>
          <p:cNvPr id="8" name="Footer Placeholder 4">
            <a:extLst>
              <a:ext uri="{FF2B5EF4-FFF2-40B4-BE49-F238E27FC236}">
                <a16:creationId xmlns:a16="http://schemas.microsoft.com/office/drawing/2014/main" id="{AC5ECC89-A7D9-45D3-AACC-20A7DCC53AD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1DC32271-D981-456A-9FC7-91355FBE3723}"/>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FF7EC04A-3824-4452-8F5D-E547598A77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5F91C3D7-AC63-4E74-9182-9254864A07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69168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Calal Əlizadə</a:t>
            </a:r>
          </a:p>
        </p:txBody>
      </p:sp>
      <p:sp>
        <p:nvSpPr>
          <p:cNvPr id="6" name="Slide Number Placeholder 5"/>
          <p:cNvSpPr>
            <a:spLocks noGrp="1"/>
          </p:cNvSpPr>
          <p:nvPr>
            <p:ph type="sldNum" sz="quarter" idx="12"/>
          </p:nvPr>
        </p:nvSpPr>
        <p:spPr/>
        <p:txBody>
          <a:bodyPr/>
          <a:lstStyle/>
          <a:p>
            <a:fld id="{D4C4AC09-9D9D-494F-A4B8-C8674B1CF26B}" type="slidenum">
              <a:rPr lang="en-US" smtClean="0"/>
              <a:pPr/>
              <a:t>14</a:t>
            </a:fld>
            <a:endParaRPr lang="en-US"/>
          </a:p>
        </p:txBody>
      </p:sp>
      <p:sp>
        <p:nvSpPr>
          <p:cNvPr id="9" name="Shape 173"/>
          <p:cNvSpPr txBox="1">
            <a:spLocks/>
          </p:cNvSpPr>
          <p:nvPr/>
        </p:nvSpPr>
        <p:spPr>
          <a:xfrm>
            <a:off x="619195" y="2389099"/>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kern="0" dirty="0">
                <a:solidFill>
                  <a:srgbClr val="333399"/>
                </a:solidFill>
              </a:rPr>
              <a:t>Struktur </a:t>
            </a:r>
            <a:r>
              <a:rPr lang="en-US" kern="0" dirty="0">
                <a:solidFill>
                  <a:srgbClr val="333399"/>
                </a:solidFill>
              </a:rPr>
              <a:t>Di</a:t>
            </a:r>
            <a:r>
              <a:rPr lang="az-Latn-AZ" kern="0" dirty="0">
                <a:solidFill>
                  <a:srgbClr val="333399"/>
                </a:solidFill>
              </a:rPr>
              <a:t>zaynı </a:t>
            </a:r>
            <a:r>
              <a:rPr lang="en-US" kern="0" dirty="0">
                <a:solidFill>
                  <a:srgbClr val="333399"/>
                </a:solidFill>
              </a:rPr>
              <a:t>B</a:t>
            </a:r>
            <a:r>
              <a:rPr lang="az-Latn-AZ" kern="0" dirty="0">
                <a:solidFill>
                  <a:srgbClr val="333399"/>
                </a:solidFill>
              </a:rPr>
              <a:t>ölməsi</a:t>
            </a:r>
          </a:p>
        </p:txBody>
      </p:sp>
      <p:sp>
        <p:nvSpPr>
          <p:cNvPr id="10" name="Shape 174"/>
          <p:cNvSpPr txBox="1">
            <a:spLocks/>
          </p:cNvSpPr>
          <p:nvPr/>
        </p:nvSpPr>
        <p:spPr>
          <a:xfrm>
            <a:off x="1385956" y="4004351"/>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lvl="0">
              <a:spcBef>
                <a:spcPts val="0"/>
              </a:spcBef>
              <a:buClr>
                <a:srgbClr val="000000"/>
              </a:buClr>
              <a:buSzPct val="25000"/>
              <a:defRPr/>
            </a:pPr>
            <a:r>
              <a:rPr lang="az-Latn-AZ" kern="0" dirty="0">
                <a:solidFill>
                  <a:srgbClr val="000000"/>
                </a:solidFill>
              </a:rPr>
              <a:t>Calal Əlizadə</a:t>
            </a:r>
          </a:p>
        </p:txBody>
      </p:sp>
      <p:sp>
        <p:nvSpPr>
          <p:cNvPr id="7" name="Footer Placeholder 4">
            <a:extLst>
              <a:ext uri="{FF2B5EF4-FFF2-40B4-BE49-F238E27FC236}">
                <a16:creationId xmlns:a16="http://schemas.microsoft.com/office/drawing/2014/main" id="{403086F1-2536-4785-A1AF-0E5ECE8ABBB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8" name="Group 7">
            <a:extLst>
              <a:ext uri="{FF2B5EF4-FFF2-40B4-BE49-F238E27FC236}">
                <a16:creationId xmlns:a16="http://schemas.microsoft.com/office/drawing/2014/main" id="{66A50F78-2E2A-4F56-81E8-CF1F36F19AA7}"/>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0581BB4E-4217-446D-886F-A154CBC9A1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7DB7AD08-C0A8-4E02-B687-26BBE4731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214526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solidFill>
                  <a:prstClr val="black"/>
                </a:solidFill>
              </a:rPr>
              <a:t>Təqdimatçı</a:t>
            </a:r>
            <a:r>
              <a:rPr lang="en-US" dirty="0">
                <a:solidFill>
                  <a:prstClr val="black"/>
                </a:solidFill>
              </a:rPr>
              <a:t>: </a:t>
            </a:r>
            <a:r>
              <a:rPr lang="az-Latn-AZ" kern="0" dirty="0">
                <a:solidFill>
                  <a:srgbClr val="000000"/>
                </a:solidFill>
              </a:rPr>
              <a:t>Calal Əlizadə</a:t>
            </a:r>
          </a:p>
        </p:txBody>
      </p:sp>
      <p:sp>
        <p:nvSpPr>
          <p:cNvPr id="4" name="Slide Number Placeholder 3"/>
          <p:cNvSpPr>
            <a:spLocks noGrp="1"/>
          </p:cNvSpPr>
          <p:nvPr>
            <p:ph type="sldNum" sz="quarter" idx="12"/>
          </p:nvPr>
        </p:nvSpPr>
        <p:spPr/>
        <p:txBody>
          <a:bodyPr/>
          <a:lstStyle/>
          <a:p>
            <a:fld id="{D4C4AC09-9D9D-494F-A4B8-C8674B1CF26B}" type="slidenum">
              <a:rPr lang="en-US" smtClean="0">
                <a:solidFill>
                  <a:prstClr val="black"/>
                </a:solidFill>
              </a:rPr>
              <a:pPr/>
              <a:t>15</a:t>
            </a:fld>
            <a:endParaRPr lang="en-US">
              <a:solidFill>
                <a:prstClr val="black"/>
              </a:solidFill>
            </a:endParaRPr>
          </a:p>
        </p:txBody>
      </p:sp>
      <p:sp>
        <p:nvSpPr>
          <p:cNvPr id="7"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lgn="l">
              <a:buClr>
                <a:srgbClr val="333399"/>
              </a:buClr>
              <a:buSzPct val="25000"/>
              <a:defRPr/>
            </a:pPr>
            <a:r>
              <a:rPr lang="az-Latn-AZ" sz="2400" kern="0">
                <a:solidFill>
                  <a:srgbClr val="333399"/>
                </a:solidFill>
              </a:rPr>
              <a:t>Texniki şərtlər</a:t>
            </a:r>
          </a:p>
        </p:txBody>
      </p:sp>
      <p:grpSp>
        <p:nvGrpSpPr>
          <p:cNvPr id="8" name="Group 7">
            <a:extLst>
              <a:ext uri="{FF2B5EF4-FFF2-40B4-BE49-F238E27FC236}">
                <a16:creationId xmlns:a16="http://schemas.microsoft.com/office/drawing/2014/main" id="{BED80278-2ACF-437C-B3BF-4197EE24CBD4}"/>
              </a:ext>
            </a:extLst>
          </p:cNvPr>
          <p:cNvGrpSpPr/>
          <p:nvPr/>
        </p:nvGrpSpPr>
        <p:grpSpPr>
          <a:xfrm>
            <a:off x="219457" y="0"/>
            <a:ext cx="1771323" cy="1097280"/>
            <a:chOff x="219457" y="0"/>
            <a:chExt cx="1771323" cy="1097280"/>
          </a:xfrm>
        </p:grpSpPr>
        <p:pic>
          <p:nvPicPr>
            <p:cNvPr id="9" name="Picture 8" descr="A close up of a device&#10;&#10;Description generated with high confidence">
              <a:extLst>
                <a:ext uri="{FF2B5EF4-FFF2-40B4-BE49-F238E27FC236}">
                  <a16:creationId xmlns:a16="http://schemas.microsoft.com/office/drawing/2014/main" id="{E2E9BF43-21A7-4357-95EA-4F87FD261D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0" name="Picture 9">
              <a:extLst>
                <a:ext uri="{FF2B5EF4-FFF2-40B4-BE49-F238E27FC236}">
                  <a16:creationId xmlns:a16="http://schemas.microsoft.com/office/drawing/2014/main" id="{8D270ABE-E28D-4327-AED3-8F567DECCE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1" name="Footer Placeholder 4">
            <a:extLst>
              <a:ext uri="{FF2B5EF4-FFF2-40B4-BE49-F238E27FC236}">
                <a16:creationId xmlns:a16="http://schemas.microsoft.com/office/drawing/2014/main" id="{C2D7D990-B044-4F95-B8C2-ACB1E1EA1A5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aphicFrame>
        <p:nvGraphicFramePr>
          <p:cNvPr id="12" name="Table 11">
            <a:extLst>
              <a:ext uri="{FF2B5EF4-FFF2-40B4-BE49-F238E27FC236}">
                <a16:creationId xmlns:a16="http://schemas.microsoft.com/office/drawing/2014/main" id="{F2867044-19AC-480C-9411-E2460F5E5587}"/>
              </a:ext>
            </a:extLst>
          </p:cNvPr>
          <p:cNvGraphicFramePr>
            <a:graphicFrameLocks noGrp="1"/>
          </p:cNvGraphicFramePr>
          <p:nvPr>
            <p:extLst>
              <p:ext uri="{D42A27DB-BD31-4B8C-83A1-F6EECF244321}">
                <p14:modId xmlns:p14="http://schemas.microsoft.com/office/powerpoint/2010/main" val="606392916"/>
              </p:ext>
            </p:extLst>
          </p:nvPr>
        </p:nvGraphicFramePr>
        <p:xfrm>
          <a:off x="219456" y="1234440"/>
          <a:ext cx="8695944" cy="5084064"/>
        </p:xfrm>
        <a:graphic>
          <a:graphicData uri="http://schemas.openxmlformats.org/drawingml/2006/table">
            <a:tbl>
              <a:tblPr firstRow="1" bandRow="1">
                <a:tableStyleId>{5C22544A-7EE6-4342-B048-85BDC9FD1C3A}</a:tableStyleId>
              </a:tblPr>
              <a:tblGrid>
                <a:gridCol w="544104">
                  <a:extLst>
                    <a:ext uri="{9D8B030D-6E8A-4147-A177-3AD203B41FA5}">
                      <a16:colId xmlns:a16="http://schemas.microsoft.com/office/drawing/2014/main" val="3878402201"/>
                    </a:ext>
                  </a:extLst>
                </a:gridCol>
                <a:gridCol w="6734520">
                  <a:extLst>
                    <a:ext uri="{9D8B030D-6E8A-4147-A177-3AD203B41FA5}">
                      <a16:colId xmlns:a16="http://schemas.microsoft.com/office/drawing/2014/main" val="1652830244"/>
                    </a:ext>
                  </a:extLst>
                </a:gridCol>
                <a:gridCol w="1417320">
                  <a:extLst>
                    <a:ext uri="{9D8B030D-6E8A-4147-A177-3AD203B41FA5}">
                      <a16:colId xmlns:a16="http://schemas.microsoft.com/office/drawing/2014/main" val="2842619358"/>
                    </a:ext>
                  </a:extLst>
                </a:gridCol>
              </a:tblGrid>
              <a:tr h="530195">
                <a:tc>
                  <a:txBody>
                    <a:bodyPr/>
                    <a:lstStyle/>
                    <a:p>
                      <a:pPr algn="ctr"/>
                      <a:r>
                        <a:rPr lang="az-Latn-AZ" sz="1200" dirty="0"/>
                        <a:t>Tələb </a:t>
                      </a:r>
                      <a:r>
                        <a:rPr lang="en-US" sz="1200" dirty="0"/>
                        <a:t>ID</a:t>
                      </a:r>
                    </a:p>
                  </a:txBody>
                  <a:tcPr anchor="ctr"/>
                </a:tc>
                <a:tc>
                  <a:txBody>
                    <a:bodyPr/>
                    <a:lstStyle/>
                    <a:p>
                      <a:pPr algn="ctr"/>
                      <a:r>
                        <a:rPr lang="az-Latn-AZ" sz="1400" dirty="0"/>
                        <a:t>Tələbin təsviri</a:t>
                      </a:r>
                      <a:endParaRPr lang="en-US" sz="1400" dirty="0"/>
                    </a:p>
                  </a:txBody>
                  <a:tcPr anchor="ctr"/>
                </a:tc>
                <a:tc>
                  <a:txBody>
                    <a:bodyPr/>
                    <a:lstStyle/>
                    <a:p>
                      <a:pPr algn="ctr"/>
                      <a:r>
                        <a:rPr lang="az-Latn-AZ" sz="1400" dirty="0"/>
                        <a:t>Səbəb</a:t>
                      </a:r>
                      <a:endParaRPr lang="en-US" sz="1400" dirty="0"/>
                    </a:p>
                  </a:txBody>
                  <a:tcPr anchor="ctr"/>
                </a:tc>
                <a:extLst>
                  <a:ext uri="{0D108BD9-81ED-4DB2-BD59-A6C34878D82A}">
                    <a16:rowId xmlns:a16="http://schemas.microsoft.com/office/drawing/2014/main" val="770914647"/>
                  </a:ext>
                </a:extLst>
              </a:tr>
              <a:tr h="740821">
                <a:tc>
                  <a:txBody>
                    <a:bodyPr/>
                    <a:lstStyle/>
                    <a:p>
                      <a:pPr algn="ctr"/>
                      <a:r>
                        <a:rPr lang="az-Latn-AZ" sz="1400" dirty="0"/>
                        <a:t>1</a:t>
                      </a:r>
                      <a:endParaRPr lang="en-US" sz="1400" dirty="0"/>
                    </a:p>
                  </a:txBody>
                  <a:tcPr anchor="ctr"/>
                </a:tc>
                <a:tc>
                  <a:txBody>
                    <a:bodyPr/>
                    <a:lstStyle/>
                    <a:p>
                      <a:r>
                        <a:rPr lang="az-Latn-AZ" sz="1400" dirty="0"/>
                        <a:t>Model peyk 400 metr hündürlükdə avtomatik olaraq konteynerdən ayrılıb missiyanı yerinə yetirməyə başlamalı və 1-2 dəqiqə intervalında yerə enməlidir. </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022631865"/>
                  </a:ext>
                </a:extLst>
              </a:tr>
              <a:tr h="530195">
                <a:tc>
                  <a:txBody>
                    <a:bodyPr/>
                    <a:lstStyle/>
                    <a:p>
                      <a:pPr algn="ctr"/>
                      <a:r>
                        <a:rPr lang="az-Latn-AZ" sz="1400" dirty="0"/>
                        <a:t>2</a:t>
                      </a:r>
                      <a:endParaRPr lang="en-US" sz="1400" dirty="0"/>
                    </a:p>
                  </a:txBody>
                  <a:tcPr anchor="ctr"/>
                </a:tc>
                <a:tc>
                  <a:txBody>
                    <a:bodyPr/>
                    <a:lstStyle/>
                    <a:p>
                      <a:r>
                        <a:rPr lang="en-US" sz="1400" dirty="0"/>
                        <a:t> </a:t>
                      </a:r>
                      <a:r>
                        <a:rPr lang="en-US" sz="1400" dirty="0" err="1"/>
                        <a:t>Modelin</a:t>
                      </a:r>
                      <a:r>
                        <a:rPr lang="en-US" sz="1400" dirty="0"/>
                        <a:t> </a:t>
                      </a:r>
                      <a:r>
                        <a:rPr lang="en-US" sz="1400" dirty="0" err="1"/>
                        <a:t>və</a:t>
                      </a:r>
                      <a:r>
                        <a:rPr lang="en-US" sz="1400" dirty="0"/>
                        <a:t>  </a:t>
                      </a:r>
                      <a:r>
                        <a:rPr lang="en-US" sz="1400" dirty="0" err="1"/>
                        <a:t>konteynerin</a:t>
                      </a:r>
                      <a:r>
                        <a:rPr lang="en-US" sz="1400" dirty="0"/>
                        <a:t> </a:t>
                      </a:r>
                      <a:r>
                        <a:rPr lang="en-US" sz="1400" dirty="0" err="1"/>
                        <a:t>ümumi</a:t>
                      </a:r>
                      <a:r>
                        <a:rPr lang="en-US" sz="1400" dirty="0"/>
                        <a:t> </a:t>
                      </a:r>
                      <a:r>
                        <a:rPr lang="en-US" sz="1400" dirty="0" err="1"/>
                        <a:t>kütləsi</a:t>
                      </a:r>
                      <a:r>
                        <a:rPr lang="en-US" sz="1400" dirty="0"/>
                        <a:t> </a:t>
                      </a:r>
                      <a:r>
                        <a:rPr lang="en-US" sz="1400" dirty="0" err="1"/>
                        <a:t>maksimum</a:t>
                      </a:r>
                      <a:r>
                        <a:rPr lang="en-US" sz="1400" dirty="0"/>
                        <a:t> 500 </a:t>
                      </a:r>
                      <a:r>
                        <a:rPr lang="en-US" sz="1400" dirty="0" err="1"/>
                        <a:t>qrama</a:t>
                      </a:r>
                      <a:r>
                        <a:rPr lang="en-US" sz="1400" dirty="0"/>
                        <a:t> </a:t>
                      </a:r>
                      <a:r>
                        <a:rPr lang="en-US" sz="1400" dirty="0" err="1"/>
                        <a:t>qədər</a:t>
                      </a:r>
                      <a:r>
                        <a:rPr lang="en-US" sz="1400" dirty="0"/>
                        <a:t> </a:t>
                      </a:r>
                      <a:r>
                        <a:rPr lang="en-US" sz="1400" dirty="0" err="1"/>
                        <a:t>ol</a:t>
                      </a:r>
                      <a:r>
                        <a:rPr lang="az-Latn-AZ" sz="1400" dirty="0"/>
                        <a:t>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693238220"/>
                  </a:ext>
                </a:extLst>
              </a:tr>
              <a:tr h="530195">
                <a:tc>
                  <a:txBody>
                    <a:bodyPr/>
                    <a:lstStyle/>
                    <a:p>
                      <a:pPr algn="ctr"/>
                      <a:r>
                        <a:rPr lang="az-Latn-AZ" sz="1400" dirty="0"/>
                        <a:t>3</a:t>
                      </a:r>
                      <a:endParaRPr lang="en-US" sz="1400" dirty="0"/>
                    </a:p>
                  </a:txBody>
                  <a:tcPr anchor="ctr"/>
                </a:tc>
                <a:tc>
                  <a:txBody>
                    <a:bodyPr/>
                    <a:lstStyle/>
                    <a:p>
                      <a:r>
                        <a:rPr lang="en-US" sz="1400" dirty="0"/>
                        <a:t>Model  </a:t>
                      </a:r>
                      <a:r>
                        <a:rPr lang="en-US" sz="1400" dirty="0" err="1"/>
                        <a:t>silindr</a:t>
                      </a:r>
                      <a:r>
                        <a:rPr lang="az-Latn-AZ" sz="1400" dirty="0"/>
                        <a:t> (200 x 120 mm)</a:t>
                      </a:r>
                      <a:r>
                        <a:rPr lang="en-US" sz="1400" dirty="0"/>
                        <a:t> </a:t>
                      </a:r>
                      <a:r>
                        <a:rPr lang="en-US" sz="1400" dirty="0" err="1"/>
                        <a:t>formalı</a:t>
                      </a:r>
                      <a:r>
                        <a:rPr lang="en-US" sz="1400" dirty="0"/>
                        <a:t> </a:t>
                      </a:r>
                      <a:r>
                        <a:rPr lang="en-US" sz="1400" dirty="0" err="1"/>
                        <a:t>konteynerə</a:t>
                      </a:r>
                      <a:r>
                        <a:rPr lang="en-US" sz="1400" dirty="0"/>
                        <a:t> </a:t>
                      </a:r>
                      <a:r>
                        <a:rPr lang="en-US" sz="1400" dirty="0" err="1"/>
                        <a:t>yerləşə</a:t>
                      </a:r>
                      <a:r>
                        <a:rPr lang="en-US" sz="1400" dirty="0"/>
                        <a:t> </a:t>
                      </a:r>
                      <a:r>
                        <a:rPr lang="en-US" sz="1400" dirty="0" err="1"/>
                        <a:t>bilən</a:t>
                      </a:r>
                      <a:r>
                        <a:rPr lang="en-US" sz="1400" dirty="0"/>
                        <a:t> </a:t>
                      </a:r>
                      <a:r>
                        <a:rPr lang="en-US" sz="1400" dirty="0" err="1"/>
                        <a:t>formada</a:t>
                      </a:r>
                      <a:r>
                        <a:rPr lang="en-US" sz="1400" dirty="0"/>
                        <a:t> </a:t>
                      </a:r>
                      <a:r>
                        <a:rPr lang="en-US" sz="1400" dirty="0" err="1"/>
                        <a:t>olmalıdır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049303525"/>
                  </a:ext>
                </a:extLst>
              </a:tr>
              <a:tr h="740821">
                <a:tc>
                  <a:txBody>
                    <a:bodyPr/>
                    <a:lstStyle/>
                    <a:p>
                      <a:pPr algn="ctr"/>
                      <a:r>
                        <a:rPr lang="az-Latn-AZ" sz="1400" dirty="0"/>
                        <a:t>12</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Pirotexniki</a:t>
                      </a:r>
                      <a:r>
                        <a:rPr lang="en-US" sz="1400" dirty="0"/>
                        <a:t>, </a:t>
                      </a:r>
                      <a:r>
                        <a:rPr lang="en-US" sz="1400" dirty="0" err="1"/>
                        <a:t>tezalışan</a:t>
                      </a:r>
                      <a:r>
                        <a:rPr lang="en-US" sz="1400" dirty="0"/>
                        <a:t> </a:t>
                      </a:r>
                      <a:r>
                        <a:rPr lang="en-US" sz="1400" dirty="0" err="1"/>
                        <a:t>və</a:t>
                      </a:r>
                      <a:r>
                        <a:rPr lang="en-US" sz="1400" dirty="0"/>
                        <a:t> </a:t>
                      </a:r>
                      <a:r>
                        <a:rPr lang="en-US" sz="1400" dirty="0" err="1"/>
                        <a:t>köpük</a:t>
                      </a:r>
                      <a:r>
                        <a:rPr lang="en-US" sz="1400" dirty="0"/>
                        <a:t> </a:t>
                      </a:r>
                      <a:r>
                        <a:rPr lang="en-US" sz="1400" dirty="0" err="1"/>
                        <a:t>əsaslı</a:t>
                      </a:r>
                      <a:r>
                        <a:rPr lang="en-US" sz="1400" dirty="0"/>
                        <a:t> </a:t>
                      </a:r>
                      <a:r>
                        <a:rPr lang="en-US" sz="1400" dirty="0" err="1"/>
                        <a:t>materiallardan</a:t>
                      </a:r>
                      <a:r>
                        <a:rPr lang="en-US" sz="1400" dirty="0"/>
                        <a:t>, </a:t>
                      </a:r>
                      <a:r>
                        <a:rPr lang="en-US" sz="1400" dirty="0" err="1"/>
                        <a:t>ətraf</a:t>
                      </a:r>
                      <a:r>
                        <a:rPr lang="en-US" sz="1400" dirty="0"/>
                        <a:t> </a:t>
                      </a:r>
                      <a:r>
                        <a:rPr lang="en-US" sz="1400" dirty="0" err="1"/>
                        <a:t>aləmə</a:t>
                      </a:r>
                      <a:r>
                        <a:rPr lang="en-US" sz="1400" dirty="0"/>
                        <a:t> </a:t>
                      </a:r>
                      <a:r>
                        <a:rPr lang="en-US" sz="1400" dirty="0" err="1"/>
                        <a:t>və</a:t>
                      </a:r>
                      <a:r>
                        <a:rPr lang="en-US" sz="1400" dirty="0"/>
                        <a:t> </a:t>
                      </a:r>
                      <a:r>
                        <a:rPr lang="en-US" sz="1400" dirty="0" err="1"/>
                        <a:t>insan</a:t>
                      </a:r>
                      <a:r>
                        <a:rPr lang="en-US" sz="1400" dirty="0"/>
                        <a:t> </a:t>
                      </a:r>
                      <a:r>
                        <a:rPr lang="en-US" sz="1400" dirty="0" err="1"/>
                        <a:t>sağlamlığına</a:t>
                      </a:r>
                      <a:r>
                        <a:rPr lang="en-US" sz="1400" dirty="0"/>
                        <a:t> </a:t>
                      </a:r>
                      <a:r>
                        <a:rPr lang="en-US" sz="1400" dirty="0" err="1"/>
                        <a:t>zərər</a:t>
                      </a:r>
                      <a:r>
                        <a:rPr lang="en-US" sz="1400" dirty="0"/>
                        <a:t> </a:t>
                      </a:r>
                      <a:r>
                        <a:rPr lang="en-US" sz="1400" dirty="0" err="1"/>
                        <a:t>törədəcək</a:t>
                      </a:r>
                      <a:r>
                        <a:rPr lang="en-US" sz="1400" dirty="0"/>
                        <a:t> </a:t>
                      </a:r>
                      <a:r>
                        <a:rPr lang="en-US" sz="1400" dirty="0" err="1"/>
                        <a:t>maddələrdən</a:t>
                      </a:r>
                      <a:r>
                        <a:rPr lang="en-US" sz="1400" dirty="0"/>
                        <a:t> </a:t>
                      </a:r>
                      <a:r>
                        <a:rPr lang="en-US" sz="1400" dirty="0" err="1"/>
                        <a:t>istifadə</a:t>
                      </a:r>
                      <a:r>
                        <a:rPr lang="en-US" sz="1400" dirty="0"/>
                        <a:t> </a:t>
                      </a:r>
                      <a:r>
                        <a:rPr lang="en-US" sz="1400" dirty="0" err="1"/>
                        <a:t>etmək</a:t>
                      </a:r>
                      <a:r>
                        <a:rPr lang="en-US" sz="1400" dirty="0"/>
                        <a:t> </a:t>
                      </a:r>
                      <a:r>
                        <a:rPr lang="en-US" sz="1400" dirty="0" err="1"/>
                        <a:t>qadağandır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742839759"/>
                  </a:ext>
                </a:extLst>
              </a:tr>
              <a:tr h="740821">
                <a:tc>
                  <a:txBody>
                    <a:bodyPr/>
                    <a:lstStyle/>
                    <a:p>
                      <a:pPr algn="ctr"/>
                      <a:r>
                        <a:rPr lang="az-Latn-AZ" sz="1400" dirty="0"/>
                        <a:t>14</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a:t>
                      </a:r>
                      <a:r>
                        <a:rPr lang="en-US" sz="1400" dirty="0" err="1"/>
                        <a:t>konteynerin</a:t>
                      </a:r>
                      <a:r>
                        <a:rPr lang="en-US" sz="1400" dirty="0"/>
                        <a:t> </a:t>
                      </a:r>
                      <a:r>
                        <a:rPr lang="en-US" sz="1400" dirty="0" err="1"/>
                        <a:t>daxilində</a:t>
                      </a:r>
                      <a:r>
                        <a:rPr lang="en-US" sz="1400" dirty="0"/>
                        <a:t> </a:t>
                      </a:r>
                      <a:r>
                        <a:rPr lang="en-US" sz="1400" dirty="0" err="1"/>
                        <a:t>olarkən</a:t>
                      </a:r>
                      <a:r>
                        <a:rPr lang="en-US" sz="1400" dirty="0"/>
                        <a:t> </a:t>
                      </a:r>
                      <a:r>
                        <a:rPr lang="en-US" sz="1400" dirty="0" err="1"/>
                        <a:t>işə</a:t>
                      </a:r>
                      <a:r>
                        <a:rPr lang="en-US" sz="1400" dirty="0"/>
                        <a:t> </a:t>
                      </a:r>
                      <a:r>
                        <a:rPr lang="en-US" sz="1400" dirty="0" err="1"/>
                        <a:t>salına</a:t>
                      </a:r>
                      <a:r>
                        <a:rPr lang="en-US" sz="1400" dirty="0"/>
                        <a:t> </a:t>
                      </a:r>
                      <a:r>
                        <a:rPr lang="en-US" sz="1400" dirty="0" err="1"/>
                        <a:t>bilməsi</a:t>
                      </a:r>
                      <a:r>
                        <a:rPr lang="en-US" sz="1400" dirty="0"/>
                        <a:t> </a:t>
                      </a:r>
                      <a:r>
                        <a:rPr lang="en-US" sz="1400" dirty="0" err="1"/>
                        <a:t>üçün</a:t>
                      </a:r>
                      <a:r>
                        <a:rPr lang="en-US" sz="1400" dirty="0"/>
                        <a:t> </a:t>
                      </a:r>
                      <a:r>
                        <a:rPr lang="en-US" sz="1400" dirty="0" err="1"/>
                        <a:t>açar,işləməsini</a:t>
                      </a:r>
                      <a:r>
                        <a:rPr lang="en-US" sz="1400" dirty="0"/>
                        <a:t> </a:t>
                      </a:r>
                      <a:r>
                        <a:rPr lang="en-US" sz="1400" dirty="0" err="1"/>
                        <a:t>göstərən</a:t>
                      </a:r>
                      <a:r>
                        <a:rPr lang="en-US" sz="1400" dirty="0"/>
                        <a:t> </a:t>
                      </a:r>
                      <a:r>
                        <a:rPr lang="en-US" sz="1400" dirty="0" err="1"/>
                        <a:t>işıq</a:t>
                      </a:r>
                      <a:r>
                        <a:rPr lang="en-US" sz="1400" dirty="0"/>
                        <a:t> (LED) </a:t>
                      </a:r>
                      <a:r>
                        <a:rPr lang="en-US" sz="1400" dirty="0" err="1"/>
                        <a:t>və</a:t>
                      </a:r>
                      <a:r>
                        <a:rPr lang="en-US" sz="1400" dirty="0"/>
                        <a:t> </a:t>
                      </a:r>
                      <a:r>
                        <a:rPr lang="en-US" sz="1400" dirty="0" err="1"/>
                        <a:t>ya</a:t>
                      </a:r>
                      <a:r>
                        <a:rPr lang="en-US" sz="1400" dirty="0"/>
                        <a:t> </a:t>
                      </a:r>
                      <a:r>
                        <a:rPr lang="en-US" sz="1400" dirty="0" err="1"/>
                        <a:t>səs</a:t>
                      </a:r>
                      <a:r>
                        <a:rPr lang="en-US" sz="1400" dirty="0"/>
                        <a:t> </a:t>
                      </a:r>
                      <a:r>
                        <a:rPr lang="en-US" sz="1400" dirty="0" err="1"/>
                        <a:t>siqnalı</a:t>
                      </a:r>
                      <a:r>
                        <a:rPr lang="en-US" sz="1400" dirty="0"/>
                        <a:t> (Buzzer, Speaker)  </a:t>
                      </a:r>
                      <a:r>
                        <a:rPr lang="en-US" sz="1400" dirty="0" err="1"/>
                        <a:t>ilə</a:t>
                      </a:r>
                      <a:r>
                        <a:rPr lang="en-US" sz="1400" dirty="0"/>
                        <a:t> </a:t>
                      </a:r>
                      <a:r>
                        <a:rPr lang="en-US" sz="1400" dirty="0" err="1"/>
                        <a:t>təmin</a:t>
                      </a:r>
                      <a:r>
                        <a:rPr lang="en-US" sz="1400" dirty="0"/>
                        <a:t> </a:t>
                      </a:r>
                      <a:r>
                        <a:rPr lang="en-US" sz="1400" dirty="0" err="1"/>
                        <a:t>olunmalıdır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742601440"/>
                  </a:ext>
                </a:extLst>
              </a:tr>
              <a:tr h="740821">
                <a:tc>
                  <a:txBody>
                    <a:bodyPr/>
                    <a:lstStyle/>
                    <a:p>
                      <a:pPr algn="ctr"/>
                      <a:r>
                        <a:rPr lang="az-Latn-AZ" sz="1400" dirty="0"/>
                        <a:t>15</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Modeldə</a:t>
                      </a:r>
                      <a:r>
                        <a:rPr lang="en-US" sz="1400" dirty="0"/>
                        <a:t> </a:t>
                      </a:r>
                      <a:r>
                        <a:rPr lang="en-US" sz="1400" dirty="0" err="1"/>
                        <a:t>istifadə</a:t>
                      </a:r>
                      <a:r>
                        <a:rPr lang="en-US" sz="1400" dirty="0"/>
                        <a:t> </a:t>
                      </a:r>
                      <a:r>
                        <a:rPr lang="en-US" sz="1400" dirty="0" err="1"/>
                        <a:t>ediləcək</a:t>
                      </a:r>
                      <a:r>
                        <a:rPr lang="en-US" sz="1400" dirty="0"/>
                        <a:t> </a:t>
                      </a:r>
                      <a:r>
                        <a:rPr lang="en-US" sz="1400" dirty="0" err="1"/>
                        <a:t>batareyalar</a:t>
                      </a:r>
                      <a:r>
                        <a:rPr lang="en-US" sz="1400" dirty="0"/>
                        <a:t> metal </a:t>
                      </a:r>
                      <a:r>
                        <a:rPr lang="en-US" sz="1400" dirty="0" err="1"/>
                        <a:t>örtükdə</a:t>
                      </a:r>
                      <a:r>
                        <a:rPr lang="en-US" sz="1400" dirty="0"/>
                        <a:t> </a:t>
                      </a:r>
                      <a:r>
                        <a:rPr lang="en-US" sz="1400" dirty="0" err="1"/>
                        <a:t>olmalı</a:t>
                      </a:r>
                      <a:r>
                        <a:rPr lang="en-US" sz="1400" dirty="0"/>
                        <a:t> </a:t>
                      </a:r>
                      <a:r>
                        <a:rPr lang="en-US" sz="1400" dirty="0" err="1"/>
                        <a:t>və</a:t>
                      </a:r>
                      <a:r>
                        <a:rPr lang="en-US" sz="1400" dirty="0"/>
                        <a:t> </a:t>
                      </a:r>
                      <a:r>
                        <a:rPr lang="en-US" sz="1400" dirty="0" err="1"/>
                        <a:t>modelin</a:t>
                      </a:r>
                      <a:r>
                        <a:rPr lang="en-US" sz="1400" dirty="0"/>
                        <a:t> </a:t>
                      </a:r>
                      <a:r>
                        <a:rPr lang="en-US" sz="1400" dirty="0" err="1"/>
                        <a:t>gövdəsinə</a:t>
                      </a:r>
                      <a:r>
                        <a:rPr lang="en-US" sz="1400" dirty="0"/>
                        <a:t> </a:t>
                      </a:r>
                      <a:r>
                        <a:rPr lang="en-US" sz="1400" dirty="0" err="1"/>
                        <a:t>möhkəm</a:t>
                      </a:r>
                      <a:r>
                        <a:rPr lang="en-US" sz="1400" dirty="0"/>
                        <a:t> </a:t>
                      </a:r>
                      <a:r>
                        <a:rPr lang="en-US" sz="1400" dirty="0" err="1"/>
                        <a:t>şəkildə</a:t>
                      </a:r>
                      <a:r>
                        <a:rPr lang="en-US" sz="1400" dirty="0"/>
                        <a:t> </a:t>
                      </a:r>
                      <a:r>
                        <a:rPr lang="en-US" sz="1400" dirty="0" err="1"/>
                        <a:t>bağlanmalıdır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270692331"/>
                  </a:ext>
                </a:extLst>
              </a:tr>
              <a:tr h="530195">
                <a:tc>
                  <a:txBody>
                    <a:bodyPr/>
                    <a:lstStyle/>
                    <a:p>
                      <a:pPr algn="ctr"/>
                      <a:r>
                        <a:rPr lang="az-Latn-AZ" sz="1400" dirty="0"/>
                        <a:t>21</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təhlükəsiz eniş etməlidir. Və faydalı yük zərər almamalıdır.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174717568"/>
                  </a:ext>
                </a:extLst>
              </a:tr>
            </a:tbl>
          </a:graphicData>
        </a:graphic>
      </p:graphicFrame>
    </p:spTree>
    <p:extLst>
      <p:ext uri="{BB962C8B-B14F-4D97-AF65-F5344CB8AC3E}">
        <p14:creationId xmlns:p14="http://schemas.microsoft.com/office/powerpoint/2010/main" val="2280255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Calal Əlizadə</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16</a:t>
            </a:fld>
            <a:endParaRPr lang="en-US"/>
          </a:p>
        </p:txBody>
      </p:sp>
      <p:sp>
        <p:nvSpPr>
          <p:cNvPr id="7"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b="1" kern="0" dirty="0">
                <a:solidFill>
                  <a:srgbClr val="333399"/>
                </a:solidFill>
                <a:latin typeface="Arial" panose="020B0604020202020204" pitchFamily="34" charset="0"/>
                <a:cs typeface="Arial" panose="020B0604020202020204" pitchFamily="34" charset="0"/>
              </a:rPr>
              <a:t>İHS – dən sonrakı dəyişikliklər</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BC099FC9-64B9-4CE4-8DF1-B4C1564C2E83}"/>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C70CF069-5DE1-4AE9-A1FB-8B5E2182AB50}"/>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5D2D373F-44FB-4742-A044-BA129A4309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1217B196-8633-4370-88B1-38344292DC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4" name="Picture 13">
            <a:extLst>
              <a:ext uri="{FF2B5EF4-FFF2-40B4-BE49-F238E27FC236}">
                <a16:creationId xmlns:a16="http://schemas.microsoft.com/office/drawing/2014/main" id="{5F4505C8-16B4-44E7-BC40-04F1A5CE6E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1509339"/>
            <a:ext cx="1016290" cy="1016290"/>
          </a:xfrm>
          <a:prstGeom prst="rect">
            <a:avLst/>
          </a:prstGeom>
        </p:spPr>
      </p:pic>
      <p:sp>
        <p:nvSpPr>
          <p:cNvPr id="15" name="TextBox 14">
            <a:extLst>
              <a:ext uri="{FF2B5EF4-FFF2-40B4-BE49-F238E27FC236}">
                <a16:creationId xmlns:a16="http://schemas.microsoft.com/office/drawing/2014/main" id="{132ACC42-C814-4A08-91C3-1AB0E1991CB0}"/>
              </a:ext>
            </a:extLst>
          </p:cNvPr>
          <p:cNvSpPr txBox="1"/>
          <p:nvPr/>
        </p:nvSpPr>
        <p:spPr>
          <a:xfrm>
            <a:off x="1645920" y="1509339"/>
            <a:ext cx="7269480" cy="923330"/>
          </a:xfrm>
          <a:prstGeom prst="rect">
            <a:avLst/>
          </a:prstGeom>
          <a:noFill/>
        </p:spPr>
        <p:txBody>
          <a:bodyPr wrap="square" rtlCol="0">
            <a:spAutoFit/>
          </a:bodyPr>
          <a:lstStyle/>
          <a:p>
            <a:r>
              <a:rPr lang="az-Latn-AZ" dirty="0"/>
              <a:t>İHS – dən sonra bu bölmədə olan dəyişikliklər elektronikanın model peykdə yerləşdirilməsiynən bağlıdır. Müəyyən sensor və modulların yerləri dəyişdirilib.</a:t>
            </a:r>
            <a:endParaRPr lang="en-US" dirty="0"/>
          </a:p>
        </p:txBody>
      </p:sp>
    </p:spTree>
    <p:extLst>
      <p:ext uri="{BB962C8B-B14F-4D97-AF65-F5344CB8AC3E}">
        <p14:creationId xmlns:p14="http://schemas.microsoft.com/office/powerpoint/2010/main" val="363681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Calal Əlizadə</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17</a:t>
            </a:fld>
            <a:endParaRPr lang="en-US"/>
          </a:p>
        </p:txBody>
      </p:sp>
      <p:sp>
        <p:nvSpPr>
          <p:cNvPr id="7" name="Shape 173"/>
          <p:cNvSpPr txBox="1">
            <a:spLocks/>
          </p:cNvSpPr>
          <p:nvPr/>
        </p:nvSpPr>
        <p:spPr>
          <a:xfrm>
            <a:off x="1938528" y="118872"/>
            <a:ext cx="4995081"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2400" kern="0" dirty="0">
                <a:solidFill>
                  <a:srgbClr val="333399"/>
                </a:solidFill>
              </a:rPr>
              <a:t>M</a:t>
            </a:r>
            <a:r>
              <a:rPr lang="az-Latn-AZ" sz="2400" kern="0" dirty="0">
                <a:solidFill>
                  <a:srgbClr val="333399"/>
                </a:solidFill>
              </a:rPr>
              <a:t>odelin mexaniki tərtibatı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343A5933-F484-45C2-AD4D-1F6972101AD9}"/>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17BEDBA-7772-4BF2-A35C-6B657AFEEE57}"/>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4CB18E5E-2095-4FBB-A05B-57873393DF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776BA33D-FFE7-42E3-BFFB-C75500BC03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5" name="Picture 4">
            <a:extLst>
              <a:ext uri="{FF2B5EF4-FFF2-40B4-BE49-F238E27FC236}">
                <a16:creationId xmlns:a16="http://schemas.microsoft.com/office/drawing/2014/main" id="{3BEA82B3-9740-44B3-A0E9-EE2C16EBF9FF}"/>
              </a:ext>
            </a:extLst>
          </p:cNvPr>
          <p:cNvPicPr>
            <a:picLocks noChangeAspect="1"/>
          </p:cNvPicPr>
          <p:nvPr/>
        </p:nvPicPr>
        <p:blipFill rotWithShape="1">
          <a:blip r:embed="rId4">
            <a:extLst>
              <a:ext uri="{28A0092B-C50C-407E-A947-70E740481C1C}">
                <a14:useLocalDpi xmlns:a14="http://schemas.microsoft.com/office/drawing/2010/main" val="0"/>
              </a:ext>
            </a:extLst>
          </a:blip>
          <a:srcRect l="32498" t="9804" r="35502" b="6997"/>
          <a:stretch/>
        </p:blipFill>
        <p:spPr>
          <a:xfrm>
            <a:off x="2973028" y="1965960"/>
            <a:ext cx="2926080" cy="4279392"/>
          </a:xfrm>
          <a:prstGeom prst="rect">
            <a:avLst/>
          </a:prstGeom>
        </p:spPr>
      </p:pic>
      <p:sp>
        <p:nvSpPr>
          <p:cNvPr id="14" name="TextBox 13">
            <a:extLst>
              <a:ext uri="{FF2B5EF4-FFF2-40B4-BE49-F238E27FC236}">
                <a16:creationId xmlns:a16="http://schemas.microsoft.com/office/drawing/2014/main" id="{FAE591DD-B02B-4A4C-98F7-6F1A5C40386F}"/>
              </a:ext>
            </a:extLst>
          </p:cNvPr>
          <p:cNvSpPr txBox="1"/>
          <p:nvPr/>
        </p:nvSpPr>
        <p:spPr>
          <a:xfrm>
            <a:off x="239150" y="1232297"/>
            <a:ext cx="867624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spcBef>
                <a:spcPts val="480"/>
              </a:spcBef>
              <a:buClr>
                <a:schemeClr val="dk1"/>
              </a:buClr>
              <a:buSzPct val="120000"/>
            </a:pPr>
            <a:r>
              <a:rPr lang="en-US" sz="1600" dirty="0">
                <a:latin typeface="Arial" panose="020B0604020202020204" pitchFamily="34" charset="0"/>
                <a:cs typeface="Arial" panose="020B0604020202020204" pitchFamily="34" charset="0"/>
                <a:sym typeface="Arial"/>
              </a:rPr>
              <a:t>Model </a:t>
            </a:r>
            <a:r>
              <a:rPr lang="az-Latn-AZ" sz="1600" dirty="0">
                <a:latin typeface="Arial" panose="020B0604020202020204" pitchFamily="34" charset="0"/>
                <a:cs typeface="Arial" panose="020B0604020202020204" pitchFamily="34" charset="0"/>
                <a:sym typeface="Arial"/>
              </a:rPr>
              <a:t>peykdə elektronika üçün ayrılmış hissə</a:t>
            </a:r>
            <a:endParaRPr lang="en-US" sz="1600" dirty="0">
              <a:latin typeface="Arial" panose="020B0604020202020204" pitchFamily="34" charset="0"/>
              <a:cs typeface="Arial" panose="020B0604020202020204" pitchFamily="34" charset="0"/>
              <a:sym typeface="Arial"/>
            </a:endParaRPr>
          </a:p>
        </p:txBody>
      </p:sp>
      <p:cxnSp>
        <p:nvCxnSpPr>
          <p:cNvPr id="15" name="Straight Arrow Connector 14">
            <a:extLst>
              <a:ext uri="{FF2B5EF4-FFF2-40B4-BE49-F238E27FC236}">
                <a16:creationId xmlns:a16="http://schemas.microsoft.com/office/drawing/2014/main" id="{353EF0B6-0C52-4205-A1AD-0548AE0B0536}"/>
              </a:ext>
            </a:extLst>
          </p:cNvPr>
          <p:cNvCxnSpPr>
            <a:cxnSpLocks/>
            <a:endCxn id="18" idx="3"/>
          </p:cNvCxnSpPr>
          <p:nvPr/>
        </p:nvCxnSpPr>
        <p:spPr>
          <a:xfrm flipH="1">
            <a:off x="1523659" y="3758184"/>
            <a:ext cx="1768182" cy="347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E8002433-55C4-4E90-9F78-4285DCEE3AB1}"/>
              </a:ext>
            </a:extLst>
          </p:cNvPr>
          <p:cNvSpPr txBox="1"/>
          <p:nvPr/>
        </p:nvSpPr>
        <p:spPr>
          <a:xfrm>
            <a:off x="316651" y="3638996"/>
            <a:ext cx="1207008"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Çevirici açar</a:t>
            </a:r>
            <a:endParaRPr lang="en-US" sz="1400" dirty="0">
              <a:solidFill>
                <a:srgbClr val="5B9BD5"/>
              </a:solidFill>
            </a:endParaRPr>
          </a:p>
        </p:txBody>
      </p:sp>
      <p:cxnSp>
        <p:nvCxnSpPr>
          <p:cNvPr id="20" name="Straight Arrow Connector 19">
            <a:extLst>
              <a:ext uri="{FF2B5EF4-FFF2-40B4-BE49-F238E27FC236}">
                <a16:creationId xmlns:a16="http://schemas.microsoft.com/office/drawing/2014/main" id="{30D2C219-C257-46B1-BD76-8754FC54BFAF}"/>
              </a:ext>
            </a:extLst>
          </p:cNvPr>
          <p:cNvCxnSpPr>
            <a:cxnSpLocks/>
          </p:cNvCxnSpPr>
          <p:nvPr/>
        </p:nvCxnSpPr>
        <p:spPr>
          <a:xfrm flipV="1">
            <a:off x="5559552" y="2880360"/>
            <a:ext cx="1280160" cy="329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896965CB-4106-4324-B812-BF5B168E377B}"/>
              </a:ext>
            </a:extLst>
          </p:cNvPr>
          <p:cNvSpPr txBox="1"/>
          <p:nvPr/>
        </p:nvSpPr>
        <p:spPr>
          <a:xfrm>
            <a:off x="6839712" y="2726471"/>
            <a:ext cx="91440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Buzzer</a:t>
            </a:r>
            <a:endParaRPr lang="en-US" sz="1400" dirty="0">
              <a:solidFill>
                <a:srgbClr val="5B9BD5"/>
              </a:solidFill>
            </a:endParaRPr>
          </a:p>
        </p:txBody>
      </p:sp>
      <p:cxnSp>
        <p:nvCxnSpPr>
          <p:cNvPr id="24" name="Straight Arrow Connector 23">
            <a:extLst>
              <a:ext uri="{FF2B5EF4-FFF2-40B4-BE49-F238E27FC236}">
                <a16:creationId xmlns:a16="http://schemas.microsoft.com/office/drawing/2014/main" id="{90F5BF02-B7F3-4D31-8C44-08CB90D4A465}"/>
              </a:ext>
            </a:extLst>
          </p:cNvPr>
          <p:cNvCxnSpPr>
            <a:cxnSpLocks/>
          </p:cNvCxnSpPr>
          <p:nvPr/>
        </p:nvCxnSpPr>
        <p:spPr>
          <a:xfrm flipH="1" flipV="1">
            <a:off x="2194560" y="2185416"/>
            <a:ext cx="1791098" cy="182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FF3DBCDD-B347-4BBA-992C-F96ADB786C30}"/>
              </a:ext>
            </a:extLst>
          </p:cNvPr>
          <p:cNvSpPr txBox="1"/>
          <p:nvPr/>
        </p:nvSpPr>
        <p:spPr>
          <a:xfrm>
            <a:off x="987552" y="2033387"/>
            <a:ext cx="1207008"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Paraşüt</a:t>
            </a:r>
            <a:endParaRPr lang="en-US" sz="1400" dirty="0">
              <a:solidFill>
                <a:srgbClr val="5B9BD5"/>
              </a:solidFill>
            </a:endParaRPr>
          </a:p>
        </p:txBody>
      </p:sp>
      <p:cxnSp>
        <p:nvCxnSpPr>
          <p:cNvPr id="29" name="Straight Arrow Connector 28">
            <a:extLst>
              <a:ext uri="{FF2B5EF4-FFF2-40B4-BE49-F238E27FC236}">
                <a16:creationId xmlns:a16="http://schemas.microsoft.com/office/drawing/2014/main" id="{6370EDEA-E2E8-45A2-A20B-6403CA77FEAD}"/>
              </a:ext>
            </a:extLst>
          </p:cNvPr>
          <p:cNvCxnSpPr>
            <a:cxnSpLocks/>
          </p:cNvCxnSpPr>
          <p:nvPr/>
        </p:nvCxnSpPr>
        <p:spPr>
          <a:xfrm flipH="1" flipV="1">
            <a:off x="2396292" y="2880360"/>
            <a:ext cx="2039776" cy="4372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4166C0C8-6701-4666-983F-B6A95EA81B73}"/>
              </a:ext>
            </a:extLst>
          </p:cNvPr>
          <p:cNvSpPr txBox="1"/>
          <p:nvPr/>
        </p:nvSpPr>
        <p:spPr>
          <a:xfrm>
            <a:off x="1189283" y="2737174"/>
            <a:ext cx="1207008"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Adafruit GPS</a:t>
            </a:r>
            <a:endParaRPr lang="en-US" sz="1400" dirty="0">
              <a:solidFill>
                <a:srgbClr val="5B9BD5"/>
              </a:solidFill>
            </a:endParaRPr>
          </a:p>
        </p:txBody>
      </p:sp>
      <p:cxnSp>
        <p:nvCxnSpPr>
          <p:cNvPr id="34" name="Straight Arrow Connector 33">
            <a:extLst>
              <a:ext uri="{FF2B5EF4-FFF2-40B4-BE49-F238E27FC236}">
                <a16:creationId xmlns:a16="http://schemas.microsoft.com/office/drawing/2014/main" id="{72418BC7-9782-42BF-8620-6A3D6C06EAE5}"/>
              </a:ext>
            </a:extLst>
          </p:cNvPr>
          <p:cNvCxnSpPr>
            <a:cxnSpLocks/>
          </p:cNvCxnSpPr>
          <p:nvPr/>
        </p:nvCxnSpPr>
        <p:spPr>
          <a:xfrm flipH="1">
            <a:off x="2194560" y="5550408"/>
            <a:ext cx="1791098" cy="182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3725AA9D-9356-4AC0-80A3-EA3F1A3173D1}"/>
              </a:ext>
            </a:extLst>
          </p:cNvPr>
          <p:cNvSpPr txBox="1"/>
          <p:nvPr/>
        </p:nvSpPr>
        <p:spPr>
          <a:xfrm>
            <a:off x="621792" y="5564387"/>
            <a:ext cx="1572768"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Okcell 9V Batareya</a:t>
            </a:r>
            <a:endParaRPr lang="en-US" sz="1400" dirty="0">
              <a:solidFill>
                <a:srgbClr val="5B9BD5"/>
              </a:solidFill>
            </a:endParaRPr>
          </a:p>
        </p:txBody>
      </p:sp>
      <p:cxnSp>
        <p:nvCxnSpPr>
          <p:cNvPr id="38" name="Straight Arrow Connector 37">
            <a:extLst>
              <a:ext uri="{FF2B5EF4-FFF2-40B4-BE49-F238E27FC236}">
                <a16:creationId xmlns:a16="http://schemas.microsoft.com/office/drawing/2014/main" id="{DE59BD50-42D1-40F6-929C-538D3ED75A67}"/>
              </a:ext>
            </a:extLst>
          </p:cNvPr>
          <p:cNvCxnSpPr>
            <a:cxnSpLocks/>
          </p:cNvCxnSpPr>
          <p:nvPr/>
        </p:nvCxnSpPr>
        <p:spPr>
          <a:xfrm flipV="1">
            <a:off x="5266944" y="5367528"/>
            <a:ext cx="1280160" cy="182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TextBox 39">
            <a:extLst>
              <a:ext uri="{FF2B5EF4-FFF2-40B4-BE49-F238E27FC236}">
                <a16:creationId xmlns:a16="http://schemas.microsoft.com/office/drawing/2014/main" id="{2B0938AD-9A67-4E7F-936A-A5EBEA41B30B}"/>
              </a:ext>
            </a:extLst>
          </p:cNvPr>
          <p:cNvSpPr txBox="1"/>
          <p:nvPr/>
        </p:nvSpPr>
        <p:spPr>
          <a:xfrm>
            <a:off x="6510528" y="5136695"/>
            <a:ext cx="1572768"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200" dirty="0">
                <a:solidFill>
                  <a:srgbClr val="5B9BD5"/>
                </a:solidFill>
              </a:rPr>
              <a:t>Kameranı çalışdırmaq üçün SG90 Servo </a:t>
            </a:r>
            <a:endParaRPr lang="en-US" sz="1200" dirty="0">
              <a:solidFill>
                <a:srgbClr val="5B9BD5"/>
              </a:solidFill>
            </a:endParaRPr>
          </a:p>
        </p:txBody>
      </p:sp>
      <p:cxnSp>
        <p:nvCxnSpPr>
          <p:cNvPr id="42" name="Straight Arrow Connector 41">
            <a:extLst>
              <a:ext uri="{FF2B5EF4-FFF2-40B4-BE49-F238E27FC236}">
                <a16:creationId xmlns:a16="http://schemas.microsoft.com/office/drawing/2014/main" id="{9F177278-177E-42C4-86FF-F1C719483572}"/>
              </a:ext>
            </a:extLst>
          </p:cNvPr>
          <p:cNvCxnSpPr>
            <a:cxnSpLocks/>
          </p:cNvCxnSpPr>
          <p:nvPr/>
        </p:nvCxnSpPr>
        <p:spPr>
          <a:xfrm>
            <a:off x="4791456" y="5718275"/>
            <a:ext cx="1408176" cy="3441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TextBox 43">
            <a:extLst>
              <a:ext uri="{FF2B5EF4-FFF2-40B4-BE49-F238E27FC236}">
                <a16:creationId xmlns:a16="http://schemas.microsoft.com/office/drawing/2014/main" id="{A48AC23A-0B31-438D-9F98-31720DF79417}"/>
              </a:ext>
            </a:extLst>
          </p:cNvPr>
          <p:cNvSpPr txBox="1"/>
          <p:nvPr/>
        </p:nvSpPr>
        <p:spPr>
          <a:xfrm>
            <a:off x="6199632" y="5902265"/>
            <a:ext cx="1572768"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Y3000 Kamera</a:t>
            </a:r>
            <a:endParaRPr lang="en-US" sz="1400" dirty="0">
              <a:solidFill>
                <a:srgbClr val="5B9BD5"/>
              </a:solidFill>
            </a:endParaRPr>
          </a:p>
        </p:txBody>
      </p:sp>
      <p:cxnSp>
        <p:nvCxnSpPr>
          <p:cNvPr id="46" name="Straight Arrow Connector 45">
            <a:extLst>
              <a:ext uri="{FF2B5EF4-FFF2-40B4-BE49-F238E27FC236}">
                <a16:creationId xmlns:a16="http://schemas.microsoft.com/office/drawing/2014/main" id="{E0183EF8-459E-4946-AC2F-B89077D783A9}"/>
              </a:ext>
            </a:extLst>
          </p:cNvPr>
          <p:cNvCxnSpPr>
            <a:cxnSpLocks/>
            <a:endCxn id="48" idx="3"/>
          </p:cNvCxnSpPr>
          <p:nvPr/>
        </p:nvCxnSpPr>
        <p:spPr>
          <a:xfrm flipH="1" flipV="1">
            <a:off x="2194560" y="4147367"/>
            <a:ext cx="1791098" cy="4886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TextBox 47">
            <a:extLst>
              <a:ext uri="{FF2B5EF4-FFF2-40B4-BE49-F238E27FC236}">
                <a16:creationId xmlns:a16="http://schemas.microsoft.com/office/drawing/2014/main" id="{8822FE15-4641-43BA-8A23-C9AD194AA4BF}"/>
              </a:ext>
            </a:extLst>
          </p:cNvPr>
          <p:cNvSpPr txBox="1"/>
          <p:nvPr/>
        </p:nvSpPr>
        <p:spPr>
          <a:xfrm>
            <a:off x="621792" y="4008867"/>
            <a:ext cx="1572768"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200" dirty="0">
                <a:solidFill>
                  <a:srgbClr val="5B9BD5"/>
                </a:solidFill>
              </a:rPr>
              <a:t>Əsas arduino NANO</a:t>
            </a:r>
            <a:endParaRPr lang="en-US" sz="1200" dirty="0">
              <a:solidFill>
                <a:srgbClr val="5B9BD5"/>
              </a:solidFill>
            </a:endParaRPr>
          </a:p>
        </p:txBody>
      </p:sp>
      <p:sp>
        <p:nvSpPr>
          <p:cNvPr id="49" name="TextBox 48">
            <a:extLst>
              <a:ext uri="{FF2B5EF4-FFF2-40B4-BE49-F238E27FC236}">
                <a16:creationId xmlns:a16="http://schemas.microsoft.com/office/drawing/2014/main" id="{950BB927-38BB-4509-AD29-7E9227129689}"/>
              </a:ext>
            </a:extLst>
          </p:cNvPr>
          <p:cNvSpPr txBox="1"/>
          <p:nvPr/>
        </p:nvSpPr>
        <p:spPr>
          <a:xfrm>
            <a:off x="6428232" y="4626396"/>
            <a:ext cx="1655064"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200" dirty="0">
                <a:solidFill>
                  <a:srgbClr val="5B9BD5"/>
                </a:solidFill>
              </a:rPr>
              <a:t>Köməkçi arduino NANO</a:t>
            </a:r>
            <a:endParaRPr lang="en-US" sz="1200" dirty="0">
              <a:solidFill>
                <a:srgbClr val="5B9BD5"/>
              </a:solidFill>
            </a:endParaRPr>
          </a:p>
        </p:txBody>
      </p:sp>
      <p:cxnSp>
        <p:nvCxnSpPr>
          <p:cNvPr id="51" name="Straight Arrow Connector 50">
            <a:extLst>
              <a:ext uri="{FF2B5EF4-FFF2-40B4-BE49-F238E27FC236}">
                <a16:creationId xmlns:a16="http://schemas.microsoft.com/office/drawing/2014/main" id="{5837E3AA-D364-41FC-A55A-AFB745ECD0A7}"/>
              </a:ext>
            </a:extLst>
          </p:cNvPr>
          <p:cNvCxnSpPr>
            <a:cxnSpLocks/>
            <a:endCxn id="49" idx="1"/>
          </p:cNvCxnSpPr>
          <p:nvPr/>
        </p:nvCxnSpPr>
        <p:spPr>
          <a:xfrm>
            <a:off x="5158344" y="4578444"/>
            <a:ext cx="1269888" cy="1864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F168EA29-EEBF-4F1F-88AD-5976B603F4F6}"/>
              </a:ext>
            </a:extLst>
          </p:cNvPr>
          <p:cNvCxnSpPr>
            <a:cxnSpLocks/>
          </p:cNvCxnSpPr>
          <p:nvPr/>
        </p:nvCxnSpPr>
        <p:spPr>
          <a:xfrm flipH="1">
            <a:off x="2361608" y="4903395"/>
            <a:ext cx="2320120" cy="2305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5E21DA74-F37E-4D77-B3B7-0168B4774700}"/>
              </a:ext>
            </a:extLst>
          </p:cNvPr>
          <p:cNvSpPr txBox="1"/>
          <p:nvPr/>
        </p:nvSpPr>
        <p:spPr>
          <a:xfrm>
            <a:off x="1389888" y="4970822"/>
            <a:ext cx="9717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Xbee S2C</a:t>
            </a:r>
            <a:endParaRPr lang="en-US" sz="1400" dirty="0">
              <a:solidFill>
                <a:srgbClr val="5B9BD5"/>
              </a:solidFill>
            </a:endParaRPr>
          </a:p>
        </p:txBody>
      </p:sp>
      <p:cxnSp>
        <p:nvCxnSpPr>
          <p:cNvPr id="61" name="Straight Arrow Connector 60">
            <a:extLst>
              <a:ext uri="{FF2B5EF4-FFF2-40B4-BE49-F238E27FC236}">
                <a16:creationId xmlns:a16="http://schemas.microsoft.com/office/drawing/2014/main" id="{1A3E26E1-1392-4318-A7D6-539116AB039C}"/>
              </a:ext>
            </a:extLst>
          </p:cNvPr>
          <p:cNvCxnSpPr>
            <a:cxnSpLocks/>
          </p:cNvCxnSpPr>
          <p:nvPr/>
        </p:nvCxnSpPr>
        <p:spPr>
          <a:xfrm>
            <a:off x="5559552" y="3723394"/>
            <a:ext cx="1161288" cy="182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CEAAA6C1-F5A9-4626-A75D-64D9A9E15114}"/>
              </a:ext>
            </a:extLst>
          </p:cNvPr>
          <p:cNvSpPr txBox="1"/>
          <p:nvPr/>
        </p:nvSpPr>
        <p:spPr>
          <a:xfrm>
            <a:off x="6705941" y="3754370"/>
            <a:ext cx="91440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LED</a:t>
            </a:r>
            <a:endParaRPr lang="en-US" sz="1400" dirty="0">
              <a:solidFill>
                <a:srgbClr val="5B9BD5"/>
              </a:solidFill>
            </a:endParaRPr>
          </a:p>
        </p:txBody>
      </p:sp>
      <p:cxnSp>
        <p:nvCxnSpPr>
          <p:cNvPr id="65" name="Straight Arrow Connector 64">
            <a:extLst>
              <a:ext uri="{FF2B5EF4-FFF2-40B4-BE49-F238E27FC236}">
                <a16:creationId xmlns:a16="http://schemas.microsoft.com/office/drawing/2014/main" id="{F6447B49-A6D6-4404-A302-ED312BEF72EC}"/>
              </a:ext>
            </a:extLst>
          </p:cNvPr>
          <p:cNvCxnSpPr>
            <a:cxnSpLocks/>
          </p:cNvCxnSpPr>
          <p:nvPr/>
        </p:nvCxnSpPr>
        <p:spPr>
          <a:xfrm flipV="1">
            <a:off x="4572000" y="4391688"/>
            <a:ext cx="1856232" cy="186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A6608549-D0E0-4992-95CC-5D273D48A137}"/>
              </a:ext>
            </a:extLst>
          </p:cNvPr>
          <p:cNvSpPr txBox="1"/>
          <p:nvPr/>
        </p:nvSpPr>
        <p:spPr>
          <a:xfrm>
            <a:off x="6428232" y="4253494"/>
            <a:ext cx="1325880" cy="279678"/>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200" dirty="0">
                <a:solidFill>
                  <a:srgbClr val="5B9BD5"/>
                </a:solidFill>
              </a:rPr>
              <a:t>Gərginlik sensoru</a:t>
            </a:r>
            <a:endParaRPr lang="en-US" sz="1200" dirty="0">
              <a:solidFill>
                <a:srgbClr val="5B9BD5"/>
              </a:solidFill>
            </a:endParaRPr>
          </a:p>
        </p:txBody>
      </p:sp>
      <p:cxnSp>
        <p:nvCxnSpPr>
          <p:cNvPr id="69" name="Straight Arrow Connector 68">
            <a:extLst>
              <a:ext uri="{FF2B5EF4-FFF2-40B4-BE49-F238E27FC236}">
                <a16:creationId xmlns:a16="http://schemas.microsoft.com/office/drawing/2014/main" id="{77403E52-B698-4BE5-AD98-46742281E354}"/>
              </a:ext>
            </a:extLst>
          </p:cNvPr>
          <p:cNvCxnSpPr>
            <a:cxnSpLocks/>
          </p:cNvCxnSpPr>
          <p:nvPr/>
        </p:nvCxnSpPr>
        <p:spPr>
          <a:xfrm flipV="1">
            <a:off x="5230368" y="3317634"/>
            <a:ext cx="1280160" cy="172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TextBox 71">
            <a:extLst>
              <a:ext uri="{FF2B5EF4-FFF2-40B4-BE49-F238E27FC236}">
                <a16:creationId xmlns:a16="http://schemas.microsoft.com/office/drawing/2014/main" id="{3CD185C5-4223-48AB-B698-FCF4751B253D}"/>
              </a:ext>
            </a:extLst>
          </p:cNvPr>
          <p:cNvSpPr txBox="1"/>
          <p:nvPr/>
        </p:nvSpPr>
        <p:spPr>
          <a:xfrm>
            <a:off x="6510528" y="3158691"/>
            <a:ext cx="91440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GY - 91</a:t>
            </a:r>
            <a:endParaRPr lang="en-US" sz="1400" dirty="0">
              <a:solidFill>
                <a:srgbClr val="5B9BD5"/>
              </a:solidFill>
            </a:endParaRPr>
          </a:p>
        </p:txBody>
      </p:sp>
      <p:cxnSp>
        <p:nvCxnSpPr>
          <p:cNvPr id="75" name="Straight Arrow Connector 74">
            <a:extLst>
              <a:ext uri="{FF2B5EF4-FFF2-40B4-BE49-F238E27FC236}">
                <a16:creationId xmlns:a16="http://schemas.microsoft.com/office/drawing/2014/main" id="{85DB6703-2F60-42D5-9C8C-43098430763F}"/>
              </a:ext>
            </a:extLst>
          </p:cNvPr>
          <p:cNvCxnSpPr>
            <a:cxnSpLocks/>
          </p:cNvCxnSpPr>
          <p:nvPr/>
        </p:nvCxnSpPr>
        <p:spPr>
          <a:xfrm flipH="1" flipV="1">
            <a:off x="2148226" y="3403864"/>
            <a:ext cx="1545950" cy="17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804393-309E-481C-B3C0-0459BDD06D83}"/>
              </a:ext>
            </a:extLst>
          </p:cNvPr>
          <p:cNvSpPr txBox="1"/>
          <p:nvPr/>
        </p:nvSpPr>
        <p:spPr>
          <a:xfrm>
            <a:off x="933302" y="3269125"/>
            <a:ext cx="1207008"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az-Latn-AZ" sz="1400" dirty="0">
                <a:solidFill>
                  <a:srgbClr val="5B9BD5"/>
                </a:solidFill>
              </a:rPr>
              <a:t>BME</a:t>
            </a:r>
            <a:r>
              <a:rPr lang="en-US" sz="1400" dirty="0">
                <a:solidFill>
                  <a:srgbClr val="5B9BD5"/>
                </a:solidFill>
              </a:rPr>
              <a:t>/P280</a:t>
            </a:r>
          </a:p>
        </p:txBody>
      </p:sp>
      <p:cxnSp>
        <p:nvCxnSpPr>
          <p:cNvPr id="79" name="Straight Arrow Connector 78">
            <a:extLst>
              <a:ext uri="{FF2B5EF4-FFF2-40B4-BE49-F238E27FC236}">
                <a16:creationId xmlns:a16="http://schemas.microsoft.com/office/drawing/2014/main" id="{03470A0A-62DF-4502-8922-6B412517BD09}"/>
              </a:ext>
            </a:extLst>
          </p:cNvPr>
          <p:cNvCxnSpPr>
            <a:cxnSpLocks/>
          </p:cNvCxnSpPr>
          <p:nvPr/>
        </p:nvCxnSpPr>
        <p:spPr>
          <a:xfrm flipH="1">
            <a:off x="2396291" y="4105656"/>
            <a:ext cx="2039777" cy="5033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1" name="TextBox 80">
            <a:extLst>
              <a:ext uri="{FF2B5EF4-FFF2-40B4-BE49-F238E27FC236}">
                <a16:creationId xmlns:a16="http://schemas.microsoft.com/office/drawing/2014/main" id="{C68113AF-082D-47C5-9BFE-2AF2F845FA0E}"/>
              </a:ext>
            </a:extLst>
          </p:cNvPr>
          <p:cNvSpPr txBox="1"/>
          <p:nvPr/>
        </p:nvSpPr>
        <p:spPr>
          <a:xfrm>
            <a:off x="316651" y="4487520"/>
            <a:ext cx="2083000"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en-US" sz="1200" dirty="0">
                <a:solidFill>
                  <a:srgbClr val="5B9BD5"/>
                </a:solidFill>
              </a:rPr>
              <a:t>SG90 Servo (</a:t>
            </a:r>
            <a:r>
              <a:rPr lang="az-Latn-AZ" sz="1200" dirty="0">
                <a:solidFill>
                  <a:srgbClr val="5B9BD5"/>
                </a:solidFill>
              </a:rPr>
              <a:t>enmə mexanizmi)</a:t>
            </a:r>
            <a:endParaRPr lang="en-US" sz="1200" dirty="0">
              <a:solidFill>
                <a:srgbClr val="5B9BD5"/>
              </a:solidFill>
            </a:endParaRPr>
          </a:p>
        </p:txBody>
      </p:sp>
    </p:spTree>
    <p:extLst>
      <p:ext uri="{BB962C8B-B14F-4D97-AF65-F5344CB8AC3E}">
        <p14:creationId xmlns:p14="http://schemas.microsoft.com/office/powerpoint/2010/main" val="808962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Calal Əlizadə</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18</a:t>
            </a:fld>
            <a:endParaRPr lang="en-US"/>
          </a:p>
        </p:txBody>
      </p:sp>
      <p:sp>
        <p:nvSpPr>
          <p:cNvPr id="7" name="Shape 173"/>
          <p:cNvSpPr txBox="1">
            <a:spLocks/>
          </p:cNvSpPr>
          <p:nvPr/>
        </p:nvSpPr>
        <p:spPr>
          <a:xfrm>
            <a:off x="1938528" y="118872"/>
            <a:ext cx="4995081"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2400" kern="0" dirty="0">
                <a:solidFill>
                  <a:srgbClr val="333399"/>
                </a:solidFill>
              </a:rPr>
              <a:t>M</a:t>
            </a:r>
            <a:r>
              <a:rPr lang="az-Latn-AZ" sz="2400" kern="0" dirty="0">
                <a:solidFill>
                  <a:srgbClr val="333399"/>
                </a:solidFill>
              </a:rPr>
              <a:t>odelin mexaniki tərtibatı (davamı)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343A5933-F484-45C2-AD4D-1F6972101AD9}"/>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17BEDBA-7772-4BF2-A35C-6B657AFEEE57}"/>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4CB18E5E-2095-4FBB-A05B-57873393DF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776BA33D-FFE7-42E3-BFFB-C75500BC03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5" name="TextBox 14">
            <a:extLst>
              <a:ext uri="{FF2B5EF4-FFF2-40B4-BE49-F238E27FC236}">
                <a16:creationId xmlns:a16="http://schemas.microsoft.com/office/drawing/2014/main" id="{2ED7EEC7-DEEA-4C60-9BE6-6C5260C63C12}"/>
              </a:ext>
            </a:extLst>
          </p:cNvPr>
          <p:cNvSpPr txBox="1"/>
          <p:nvPr/>
        </p:nvSpPr>
        <p:spPr>
          <a:xfrm>
            <a:off x="239150" y="1232297"/>
            <a:ext cx="867624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spcBef>
                <a:spcPts val="480"/>
              </a:spcBef>
              <a:buClr>
                <a:schemeClr val="dk1"/>
              </a:buClr>
              <a:buSzPct val="120000"/>
            </a:pPr>
            <a:r>
              <a:rPr lang="az-Latn-AZ" sz="1600" dirty="0">
                <a:latin typeface="Arial" panose="020B0604020202020204" pitchFamily="34" charset="0"/>
                <a:cs typeface="Arial" panose="020B0604020202020204" pitchFamily="34" charset="0"/>
                <a:sym typeface="Arial"/>
              </a:rPr>
              <a:t>Model peykin ölçü, rəng seçimi və materiyal seçimi</a:t>
            </a:r>
            <a:endParaRPr lang="en-US" sz="1600" dirty="0">
              <a:latin typeface="Arial" panose="020B0604020202020204" pitchFamily="34" charset="0"/>
              <a:cs typeface="Arial" panose="020B0604020202020204" pitchFamily="34" charset="0"/>
              <a:sym typeface="Arial"/>
            </a:endParaRPr>
          </a:p>
        </p:txBody>
      </p:sp>
      <p:grpSp>
        <p:nvGrpSpPr>
          <p:cNvPr id="33" name="Group 32">
            <a:extLst>
              <a:ext uri="{FF2B5EF4-FFF2-40B4-BE49-F238E27FC236}">
                <a16:creationId xmlns:a16="http://schemas.microsoft.com/office/drawing/2014/main" id="{9952A4FC-35AF-443F-A6B9-52722D304D59}"/>
              </a:ext>
            </a:extLst>
          </p:cNvPr>
          <p:cNvGrpSpPr/>
          <p:nvPr/>
        </p:nvGrpSpPr>
        <p:grpSpPr>
          <a:xfrm>
            <a:off x="211619" y="1673352"/>
            <a:ext cx="3466948" cy="4666119"/>
            <a:chOff x="211619" y="1673352"/>
            <a:chExt cx="3466948" cy="4666119"/>
          </a:xfrm>
        </p:grpSpPr>
        <p:pic>
          <p:nvPicPr>
            <p:cNvPr id="5" name="Picture 4">
              <a:extLst>
                <a:ext uri="{FF2B5EF4-FFF2-40B4-BE49-F238E27FC236}">
                  <a16:creationId xmlns:a16="http://schemas.microsoft.com/office/drawing/2014/main" id="{5AB6A9FF-939F-43A1-8F2A-7C1C939CCD55}"/>
                </a:ext>
              </a:extLst>
            </p:cNvPr>
            <p:cNvPicPr>
              <a:picLocks noChangeAspect="1"/>
            </p:cNvPicPr>
            <p:nvPr/>
          </p:nvPicPr>
          <p:blipFill rotWithShape="1">
            <a:blip r:embed="rId4">
              <a:extLst>
                <a:ext uri="{28A0092B-C50C-407E-A947-70E740481C1C}">
                  <a14:useLocalDpi xmlns:a14="http://schemas.microsoft.com/office/drawing/2010/main" val="0"/>
                </a:ext>
              </a:extLst>
            </a:blip>
            <a:srcRect l="35200" t="8755" r="30800" b="5200"/>
            <a:stretch/>
          </p:blipFill>
          <p:spPr>
            <a:xfrm>
              <a:off x="211619" y="1673352"/>
              <a:ext cx="3108960" cy="4425696"/>
            </a:xfrm>
            <a:prstGeom prst="rect">
              <a:avLst/>
            </a:prstGeom>
          </p:spPr>
        </p:pic>
        <p:cxnSp>
          <p:nvCxnSpPr>
            <p:cNvPr id="16" name="Straight Arrow Connector 15">
              <a:extLst>
                <a:ext uri="{FF2B5EF4-FFF2-40B4-BE49-F238E27FC236}">
                  <a16:creationId xmlns:a16="http://schemas.microsoft.com/office/drawing/2014/main" id="{4A7B4C83-616A-411B-B414-62EB32D97C80}"/>
                </a:ext>
              </a:extLst>
            </p:cNvPr>
            <p:cNvCxnSpPr>
              <a:cxnSpLocks/>
            </p:cNvCxnSpPr>
            <p:nvPr/>
          </p:nvCxnSpPr>
          <p:spPr>
            <a:xfrm>
              <a:off x="804672" y="6062472"/>
              <a:ext cx="1975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A35C3C45-F2E3-4281-B267-3DD49C2421C0}"/>
                </a:ext>
              </a:extLst>
            </p:cNvPr>
            <p:cNvSpPr txBox="1"/>
            <p:nvPr/>
          </p:nvSpPr>
          <p:spPr>
            <a:xfrm>
              <a:off x="1389888" y="6062472"/>
              <a:ext cx="914400" cy="276999"/>
            </a:xfrm>
            <a:prstGeom prst="rect">
              <a:avLst/>
            </a:prstGeom>
            <a:noFill/>
          </p:spPr>
          <p:txBody>
            <a:bodyPr wrap="square" rtlCol="0" anchor="ctr">
              <a:spAutoFit/>
            </a:bodyPr>
            <a:lstStyle/>
            <a:p>
              <a:pPr algn="ctr"/>
              <a:r>
                <a:rPr lang="az-Latn-AZ" sz="1200" dirty="0"/>
                <a:t>80 mm</a:t>
              </a:r>
              <a:endParaRPr lang="en-US" sz="1200" dirty="0"/>
            </a:p>
          </p:txBody>
        </p:sp>
        <p:cxnSp>
          <p:nvCxnSpPr>
            <p:cNvPr id="21" name="Straight Arrow Connector 20">
              <a:extLst>
                <a:ext uri="{FF2B5EF4-FFF2-40B4-BE49-F238E27FC236}">
                  <a16:creationId xmlns:a16="http://schemas.microsoft.com/office/drawing/2014/main" id="{AB9896D6-43E5-4CB8-B100-12CFDE8A5715}"/>
                </a:ext>
              </a:extLst>
            </p:cNvPr>
            <p:cNvCxnSpPr>
              <a:cxnSpLocks/>
            </p:cNvCxnSpPr>
            <p:nvPr/>
          </p:nvCxnSpPr>
          <p:spPr>
            <a:xfrm>
              <a:off x="3401568" y="2697480"/>
              <a:ext cx="0" cy="318211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D7FFE02E-5A42-4CD1-9039-35BF8C6BA6A7}"/>
                </a:ext>
              </a:extLst>
            </p:cNvPr>
            <p:cNvSpPr txBox="1"/>
            <p:nvPr/>
          </p:nvSpPr>
          <p:spPr>
            <a:xfrm rot="16200000">
              <a:off x="3156029" y="4150036"/>
              <a:ext cx="768077" cy="276999"/>
            </a:xfrm>
            <a:prstGeom prst="rect">
              <a:avLst/>
            </a:prstGeom>
            <a:noFill/>
          </p:spPr>
          <p:txBody>
            <a:bodyPr wrap="square" rtlCol="0" anchor="ctr">
              <a:spAutoFit/>
            </a:bodyPr>
            <a:lstStyle/>
            <a:p>
              <a:pPr algn="ctr"/>
              <a:r>
                <a:rPr lang="az-Latn-AZ" sz="1200" dirty="0"/>
                <a:t>150 mm</a:t>
              </a:r>
              <a:endParaRPr lang="en-US" sz="1200" dirty="0"/>
            </a:p>
          </p:txBody>
        </p:sp>
      </p:grpSp>
      <p:sp>
        <p:nvSpPr>
          <p:cNvPr id="27" name="TextBox 26">
            <a:extLst>
              <a:ext uri="{FF2B5EF4-FFF2-40B4-BE49-F238E27FC236}">
                <a16:creationId xmlns:a16="http://schemas.microsoft.com/office/drawing/2014/main" id="{5473BD49-7FE7-4EF4-9D74-A47DACA46EB0}"/>
              </a:ext>
            </a:extLst>
          </p:cNvPr>
          <p:cNvSpPr txBox="1"/>
          <p:nvPr/>
        </p:nvSpPr>
        <p:spPr>
          <a:xfrm>
            <a:off x="4000657" y="1768552"/>
            <a:ext cx="4914742" cy="369332"/>
          </a:xfrm>
          <a:prstGeom prst="rect">
            <a:avLst/>
          </a:prstGeom>
          <a:noFill/>
          <a:ln w="9525" cap="flat" cmpd="sng" algn="ctr">
            <a:solidFill>
              <a:srgbClr val="FF11D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FF11D2"/>
                </a:solidFill>
              </a:rPr>
              <a:t>Model peykin material seçimi</a:t>
            </a:r>
          </a:p>
        </p:txBody>
      </p:sp>
      <p:pic>
        <p:nvPicPr>
          <p:cNvPr id="29" name="Picture 28">
            <a:extLst>
              <a:ext uri="{FF2B5EF4-FFF2-40B4-BE49-F238E27FC236}">
                <a16:creationId xmlns:a16="http://schemas.microsoft.com/office/drawing/2014/main" id="{C4577CFB-68FE-479F-A49B-B9C0F5887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657" y="2183545"/>
            <a:ext cx="2820084" cy="1880056"/>
          </a:xfrm>
          <a:prstGeom prst="rect">
            <a:avLst/>
          </a:prstGeom>
        </p:spPr>
      </p:pic>
      <p:sp>
        <p:nvSpPr>
          <p:cNvPr id="30" name="TextBox 29">
            <a:extLst>
              <a:ext uri="{FF2B5EF4-FFF2-40B4-BE49-F238E27FC236}">
                <a16:creationId xmlns:a16="http://schemas.microsoft.com/office/drawing/2014/main" id="{216053B7-E25E-4876-A404-585D458BC980}"/>
              </a:ext>
            </a:extLst>
          </p:cNvPr>
          <p:cNvSpPr txBox="1"/>
          <p:nvPr/>
        </p:nvSpPr>
        <p:spPr>
          <a:xfrm>
            <a:off x="7168896" y="2331720"/>
            <a:ext cx="1746503" cy="738664"/>
          </a:xfrm>
          <a:prstGeom prst="rect">
            <a:avLst/>
          </a:prstGeom>
          <a:noFill/>
        </p:spPr>
        <p:txBody>
          <a:bodyPr wrap="square" rtlCol="0">
            <a:spAutoFit/>
          </a:bodyPr>
          <a:lstStyle/>
          <a:p>
            <a:r>
              <a:rPr lang="az-Latn-AZ" sz="1400" dirty="0"/>
              <a:t>Model peykin materialı olaraq </a:t>
            </a:r>
            <a:r>
              <a:rPr lang="az-Latn-AZ" sz="1400" i="1" dirty="0"/>
              <a:t>FiberGlass </a:t>
            </a:r>
            <a:r>
              <a:rPr lang="az-Latn-AZ" sz="1400" dirty="0"/>
              <a:t>seçilib.</a:t>
            </a:r>
            <a:endParaRPr lang="en-US" sz="1400" i="1" dirty="0"/>
          </a:p>
        </p:txBody>
      </p:sp>
      <p:sp>
        <p:nvSpPr>
          <p:cNvPr id="31" name="TextBox 30">
            <a:extLst>
              <a:ext uri="{FF2B5EF4-FFF2-40B4-BE49-F238E27FC236}">
                <a16:creationId xmlns:a16="http://schemas.microsoft.com/office/drawing/2014/main" id="{8921DE4A-66B6-4603-9C4E-01D54FBF630E}"/>
              </a:ext>
            </a:extLst>
          </p:cNvPr>
          <p:cNvSpPr txBox="1"/>
          <p:nvPr/>
        </p:nvSpPr>
        <p:spPr>
          <a:xfrm>
            <a:off x="4000657" y="4211396"/>
            <a:ext cx="4914742" cy="369332"/>
          </a:xfrm>
          <a:prstGeom prst="rect">
            <a:avLst/>
          </a:prstGeom>
          <a:noFill/>
          <a:ln w="9525" cap="flat" cmpd="sng" algn="ctr">
            <a:solidFill>
              <a:srgbClr val="FF11D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FF11D2"/>
                </a:solidFill>
              </a:rPr>
              <a:t>Model peykin rəng seçimi</a:t>
            </a:r>
          </a:p>
        </p:txBody>
      </p:sp>
      <p:sp>
        <p:nvSpPr>
          <p:cNvPr id="32" name="TextBox 31">
            <a:extLst>
              <a:ext uri="{FF2B5EF4-FFF2-40B4-BE49-F238E27FC236}">
                <a16:creationId xmlns:a16="http://schemas.microsoft.com/office/drawing/2014/main" id="{C9AB2EFF-1B1B-49D7-807E-0ACBCA886A2A}"/>
              </a:ext>
            </a:extLst>
          </p:cNvPr>
          <p:cNvSpPr txBox="1"/>
          <p:nvPr/>
        </p:nvSpPr>
        <p:spPr>
          <a:xfrm>
            <a:off x="4000653" y="4672574"/>
            <a:ext cx="4914742" cy="923330"/>
          </a:xfrm>
          <a:prstGeom prst="rect">
            <a:avLst/>
          </a:prstGeom>
          <a:noFill/>
        </p:spPr>
        <p:txBody>
          <a:bodyPr wrap="square" rtlCol="0">
            <a:spAutoFit/>
          </a:bodyPr>
          <a:lstStyle/>
          <a:p>
            <a:r>
              <a:rPr lang="az-Latn-AZ" dirty="0"/>
              <a:t>Komandada demokratik üsülla verilmiş səsverməyə əsaslanaraq model peykin rəngi </a:t>
            </a:r>
            <a:r>
              <a:rPr lang="az-Latn-AZ" i="1" dirty="0">
                <a:solidFill>
                  <a:srgbClr val="E6AF42"/>
                </a:solidFill>
              </a:rPr>
              <a:t>açıq narıncı</a:t>
            </a:r>
            <a:r>
              <a:rPr lang="az-Latn-AZ" dirty="0"/>
              <a:t> seçilib.</a:t>
            </a:r>
            <a:endParaRPr lang="en-US" dirty="0"/>
          </a:p>
        </p:txBody>
      </p:sp>
    </p:spTree>
    <p:extLst>
      <p:ext uri="{BB962C8B-B14F-4D97-AF65-F5344CB8AC3E}">
        <p14:creationId xmlns:p14="http://schemas.microsoft.com/office/powerpoint/2010/main" val="3722951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Calal Əlizadə</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19</a:t>
            </a:fld>
            <a:endParaRPr lang="en-US"/>
          </a:p>
        </p:txBody>
      </p:sp>
      <p:sp>
        <p:nvSpPr>
          <p:cNvPr id="7"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Konteynerin mexaniki tərtibatı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D4D7F6C0-4B26-45A3-A198-301483B6DD46}"/>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D57EB97-12AA-483A-A76F-1B09AD63B6E4}"/>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28B96B6F-435B-48B7-9844-84E2AC930F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F4A64876-5B3F-4D14-A616-6DEE1994A6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3" name="Cylinder 2">
            <a:extLst>
              <a:ext uri="{FF2B5EF4-FFF2-40B4-BE49-F238E27FC236}">
                <a16:creationId xmlns:a16="http://schemas.microsoft.com/office/drawing/2014/main" id="{B472119E-DED4-43B1-8D71-0019210F3AA4}"/>
              </a:ext>
            </a:extLst>
          </p:cNvPr>
          <p:cNvSpPr/>
          <p:nvPr/>
        </p:nvSpPr>
        <p:spPr>
          <a:xfrm>
            <a:off x="385920" y="1715012"/>
            <a:ext cx="1604860" cy="2889504"/>
          </a:xfrm>
          <a:prstGeom prst="can">
            <a:avLst/>
          </a:prstGeom>
          <a:solidFill>
            <a:srgbClr val="A900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63D51E4-BCD8-4328-81EE-E1F996F605AE}"/>
              </a:ext>
            </a:extLst>
          </p:cNvPr>
          <p:cNvSpPr txBox="1"/>
          <p:nvPr/>
        </p:nvSpPr>
        <p:spPr>
          <a:xfrm>
            <a:off x="239152" y="1245581"/>
            <a:ext cx="4223120"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spcBef>
                <a:spcPts val="480"/>
              </a:spcBef>
              <a:buClr>
                <a:schemeClr val="dk1"/>
              </a:buClr>
              <a:buSzPct val="120000"/>
            </a:pPr>
            <a:r>
              <a:rPr lang="az-Latn-AZ" sz="1600" dirty="0">
                <a:latin typeface="Arial" panose="020B0604020202020204" pitchFamily="34" charset="0"/>
                <a:cs typeface="Arial" panose="020B0604020202020204" pitchFamily="34" charset="0"/>
                <a:sym typeface="Arial"/>
              </a:rPr>
              <a:t>Konteynerin dizaynı</a:t>
            </a:r>
            <a:endParaRPr lang="en-US" sz="1600" dirty="0">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F831D336-ADE5-484B-BAA1-4CF7B17808F6}"/>
              </a:ext>
            </a:extLst>
          </p:cNvPr>
          <p:cNvGrpSpPr/>
          <p:nvPr/>
        </p:nvGrpSpPr>
        <p:grpSpPr>
          <a:xfrm>
            <a:off x="403462" y="4782312"/>
            <a:ext cx="1587318" cy="316296"/>
            <a:chOff x="403462" y="4782312"/>
            <a:chExt cx="1587318" cy="316296"/>
          </a:xfrm>
        </p:grpSpPr>
        <p:cxnSp>
          <p:nvCxnSpPr>
            <p:cNvPr id="6" name="Straight Arrow Connector 5">
              <a:extLst>
                <a:ext uri="{FF2B5EF4-FFF2-40B4-BE49-F238E27FC236}">
                  <a16:creationId xmlns:a16="http://schemas.microsoft.com/office/drawing/2014/main" id="{ECD33616-B258-49E9-9A92-C3ACCBB1A4FB}"/>
                </a:ext>
              </a:extLst>
            </p:cNvPr>
            <p:cNvCxnSpPr>
              <a:cxnSpLocks/>
            </p:cNvCxnSpPr>
            <p:nvPr/>
          </p:nvCxnSpPr>
          <p:spPr>
            <a:xfrm>
              <a:off x="403462" y="4782312"/>
              <a:ext cx="1587318"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D5C964F5-7532-479D-84A3-87BB2B6BB401}"/>
                </a:ext>
              </a:extLst>
            </p:cNvPr>
            <p:cNvSpPr txBox="1"/>
            <p:nvPr/>
          </p:nvSpPr>
          <p:spPr>
            <a:xfrm>
              <a:off x="830798" y="4821609"/>
              <a:ext cx="732646" cy="276999"/>
            </a:xfrm>
            <a:prstGeom prst="rect">
              <a:avLst/>
            </a:prstGeom>
            <a:noFill/>
          </p:spPr>
          <p:txBody>
            <a:bodyPr wrap="square" rtlCol="0">
              <a:spAutoFit/>
            </a:bodyPr>
            <a:lstStyle/>
            <a:p>
              <a:r>
                <a:rPr lang="az-Latn-AZ" sz="1200" dirty="0"/>
                <a:t>110 mm</a:t>
              </a:r>
              <a:endParaRPr lang="en-US" sz="1200" dirty="0"/>
            </a:p>
          </p:txBody>
        </p:sp>
      </p:grpSp>
      <p:grpSp>
        <p:nvGrpSpPr>
          <p:cNvPr id="10" name="Group 9">
            <a:extLst>
              <a:ext uri="{FF2B5EF4-FFF2-40B4-BE49-F238E27FC236}">
                <a16:creationId xmlns:a16="http://schemas.microsoft.com/office/drawing/2014/main" id="{C00367F0-2C21-40C2-B02B-5E39B7385850}"/>
              </a:ext>
            </a:extLst>
          </p:cNvPr>
          <p:cNvGrpSpPr/>
          <p:nvPr/>
        </p:nvGrpSpPr>
        <p:grpSpPr>
          <a:xfrm>
            <a:off x="2231136" y="1783080"/>
            <a:ext cx="276999" cy="2743200"/>
            <a:chOff x="2231136" y="1783080"/>
            <a:chExt cx="276999" cy="2743200"/>
          </a:xfrm>
        </p:grpSpPr>
        <p:cxnSp>
          <p:nvCxnSpPr>
            <p:cNvPr id="17" name="Straight Arrow Connector 16">
              <a:extLst>
                <a:ext uri="{FF2B5EF4-FFF2-40B4-BE49-F238E27FC236}">
                  <a16:creationId xmlns:a16="http://schemas.microsoft.com/office/drawing/2014/main" id="{A5155D76-44F9-4E7F-A9A4-0DE9A452F001}"/>
                </a:ext>
              </a:extLst>
            </p:cNvPr>
            <p:cNvCxnSpPr>
              <a:cxnSpLocks/>
            </p:cNvCxnSpPr>
            <p:nvPr/>
          </p:nvCxnSpPr>
          <p:spPr>
            <a:xfrm>
              <a:off x="2231136" y="1783080"/>
              <a:ext cx="0" cy="27432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3D90D8A0-FB5A-4160-9583-D74C6865728B}"/>
                </a:ext>
              </a:extLst>
            </p:cNvPr>
            <p:cNvSpPr txBox="1"/>
            <p:nvPr/>
          </p:nvSpPr>
          <p:spPr>
            <a:xfrm rot="16200000">
              <a:off x="2003876" y="3014204"/>
              <a:ext cx="731520" cy="276999"/>
            </a:xfrm>
            <a:prstGeom prst="rect">
              <a:avLst/>
            </a:prstGeom>
            <a:noFill/>
          </p:spPr>
          <p:txBody>
            <a:bodyPr wrap="square" rtlCol="0">
              <a:spAutoFit/>
            </a:bodyPr>
            <a:lstStyle/>
            <a:p>
              <a:r>
                <a:rPr lang="az-Latn-AZ" sz="1200" dirty="0"/>
                <a:t>180 mm</a:t>
              </a:r>
              <a:endParaRPr lang="en-US" sz="1200" dirty="0"/>
            </a:p>
          </p:txBody>
        </p:sp>
      </p:grpSp>
      <p:sp>
        <p:nvSpPr>
          <p:cNvPr id="23" name="TextBox 22">
            <a:extLst>
              <a:ext uri="{FF2B5EF4-FFF2-40B4-BE49-F238E27FC236}">
                <a16:creationId xmlns:a16="http://schemas.microsoft.com/office/drawing/2014/main" id="{84B59E90-06C2-482B-8BB4-B975D0DBCCB6}"/>
              </a:ext>
            </a:extLst>
          </p:cNvPr>
          <p:cNvSpPr txBox="1"/>
          <p:nvPr/>
        </p:nvSpPr>
        <p:spPr>
          <a:xfrm>
            <a:off x="4681728" y="1260970"/>
            <a:ext cx="4223120" cy="30777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spcBef>
                <a:spcPts val="480"/>
              </a:spcBef>
              <a:buClr>
                <a:schemeClr val="dk1"/>
              </a:buClr>
              <a:buSzPct val="120000"/>
            </a:pPr>
            <a:r>
              <a:rPr lang="az-Latn-AZ" sz="1400" dirty="0">
                <a:latin typeface="Arial" panose="020B0604020202020204" pitchFamily="34" charset="0"/>
                <a:cs typeface="Arial" panose="020B0604020202020204" pitchFamily="34" charset="0"/>
                <a:sym typeface="Arial"/>
              </a:rPr>
              <a:t>Modeli konteynerdən ayrılma mexanizmi</a:t>
            </a:r>
            <a:endParaRPr lang="en-US" sz="1400" dirty="0">
              <a:latin typeface="Arial" panose="020B0604020202020204" pitchFamily="34" charset="0"/>
              <a:cs typeface="Arial" panose="020B0604020202020204" pitchFamily="34" charset="0"/>
              <a:sym typeface="Arial"/>
            </a:endParaRPr>
          </a:p>
        </p:txBody>
      </p:sp>
      <p:pic>
        <p:nvPicPr>
          <p:cNvPr id="24" name="Picture 23">
            <a:extLst>
              <a:ext uri="{FF2B5EF4-FFF2-40B4-BE49-F238E27FC236}">
                <a16:creationId xmlns:a16="http://schemas.microsoft.com/office/drawing/2014/main" id="{9EC489D4-CA41-4221-9746-4407E2BBC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2315" y="1847132"/>
            <a:ext cx="1716805" cy="1144537"/>
          </a:xfrm>
          <a:prstGeom prst="rect">
            <a:avLst/>
          </a:prstGeom>
        </p:spPr>
      </p:pic>
      <p:sp>
        <p:nvSpPr>
          <p:cNvPr id="25" name="TextBox 24">
            <a:extLst>
              <a:ext uri="{FF2B5EF4-FFF2-40B4-BE49-F238E27FC236}">
                <a16:creationId xmlns:a16="http://schemas.microsoft.com/office/drawing/2014/main" id="{19339BB9-E36C-4D8D-9A8A-8DA7F95AF2B1}"/>
              </a:ext>
            </a:extLst>
          </p:cNvPr>
          <p:cNvSpPr txBox="1"/>
          <p:nvPr/>
        </p:nvSpPr>
        <p:spPr>
          <a:xfrm>
            <a:off x="2672315" y="3126026"/>
            <a:ext cx="1789958" cy="523220"/>
          </a:xfrm>
          <a:prstGeom prst="rect">
            <a:avLst/>
          </a:prstGeom>
          <a:noFill/>
        </p:spPr>
        <p:txBody>
          <a:bodyPr wrap="square" rtlCol="0">
            <a:spAutoFit/>
          </a:bodyPr>
          <a:lstStyle/>
          <a:p>
            <a:r>
              <a:rPr lang="az-Latn-AZ" sz="1400" dirty="0"/>
              <a:t>Konteyerin materialı kimi FiberGlass seçilib</a:t>
            </a:r>
            <a:endParaRPr lang="en-US" sz="1400" dirty="0"/>
          </a:p>
        </p:txBody>
      </p:sp>
      <p:sp>
        <p:nvSpPr>
          <p:cNvPr id="26" name="TextBox 25">
            <a:extLst>
              <a:ext uri="{FF2B5EF4-FFF2-40B4-BE49-F238E27FC236}">
                <a16:creationId xmlns:a16="http://schemas.microsoft.com/office/drawing/2014/main" id="{0254CDE0-B103-4099-B37A-BBA41CB82B76}"/>
              </a:ext>
            </a:extLst>
          </p:cNvPr>
          <p:cNvSpPr txBox="1"/>
          <p:nvPr/>
        </p:nvSpPr>
        <p:spPr>
          <a:xfrm>
            <a:off x="239147" y="5294692"/>
            <a:ext cx="4223119" cy="338554"/>
          </a:xfrm>
          <a:prstGeom prst="rect">
            <a:avLst/>
          </a:prstGeom>
          <a:noFill/>
        </p:spPr>
        <p:txBody>
          <a:bodyPr wrap="square" rtlCol="0">
            <a:spAutoFit/>
          </a:bodyPr>
          <a:lstStyle/>
          <a:p>
            <a:r>
              <a:rPr lang="az-Latn-AZ" sz="1600" dirty="0"/>
              <a:t>Konteyneri rəngi üçün </a:t>
            </a:r>
            <a:r>
              <a:rPr lang="az-Latn-AZ" sz="1600" dirty="0">
                <a:solidFill>
                  <a:srgbClr val="A900A9"/>
                </a:solidFill>
              </a:rPr>
              <a:t>bənövşəyi</a:t>
            </a:r>
            <a:r>
              <a:rPr lang="az-Latn-AZ" sz="1600" dirty="0"/>
              <a:t> rəng seçilib.</a:t>
            </a:r>
            <a:endParaRPr lang="en-US" sz="1600" dirty="0"/>
          </a:p>
        </p:txBody>
      </p:sp>
      <p:pic>
        <p:nvPicPr>
          <p:cNvPr id="28" name="Picture 27">
            <a:extLst>
              <a:ext uri="{FF2B5EF4-FFF2-40B4-BE49-F238E27FC236}">
                <a16:creationId xmlns:a16="http://schemas.microsoft.com/office/drawing/2014/main" id="{352AF982-FF80-4FAE-A6C0-7BE495489A98}"/>
              </a:ext>
            </a:extLst>
          </p:cNvPr>
          <p:cNvPicPr>
            <a:picLocks noChangeAspect="1"/>
          </p:cNvPicPr>
          <p:nvPr/>
        </p:nvPicPr>
        <p:blipFill rotWithShape="1">
          <a:blip r:embed="rId5">
            <a:extLst>
              <a:ext uri="{28A0092B-C50C-407E-A947-70E740481C1C}">
                <a14:useLocalDpi xmlns:a14="http://schemas.microsoft.com/office/drawing/2010/main" val="0"/>
              </a:ext>
            </a:extLst>
          </a:blip>
          <a:srcRect l="35600" t="9467" r="30400" b="7145"/>
          <a:stretch/>
        </p:blipFill>
        <p:spPr>
          <a:xfrm>
            <a:off x="4689519" y="1715012"/>
            <a:ext cx="1910717" cy="2635998"/>
          </a:xfrm>
          <a:prstGeom prst="rect">
            <a:avLst/>
          </a:prstGeom>
        </p:spPr>
      </p:pic>
      <p:pic>
        <p:nvPicPr>
          <p:cNvPr id="30" name="Picture 29">
            <a:extLst>
              <a:ext uri="{FF2B5EF4-FFF2-40B4-BE49-F238E27FC236}">
                <a16:creationId xmlns:a16="http://schemas.microsoft.com/office/drawing/2014/main" id="{988A148C-9D3A-49CF-9E35-221615FB194D}"/>
              </a:ext>
            </a:extLst>
          </p:cNvPr>
          <p:cNvPicPr>
            <a:picLocks noChangeAspect="1"/>
          </p:cNvPicPr>
          <p:nvPr/>
        </p:nvPicPr>
        <p:blipFill rotWithShape="1">
          <a:blip r:embed="rId6">
            <a:extLst>
              <a:ext uri="{28A0092B-C50C-407E-A947-70E740481C1C}">
                <a14:useLocalDpi xmlns:a14="http://schemas.microsoft.com/office/drawing/2010/main" val="0"/>
              </a:ext>
            </a:extLst>
          </a:blip>
          <a:srcRect l="23988" t="9850" r="46412" b="9482"/>
          <a:stretch/>
        </p:blipFill>
        <p:spPr>
          <a:xfrm>
            <a:off x="7062374" y="1687149"/>
            <a:ext cx="1877252" cy="2877753"/>
          </a:xfrm>
          <a:prstGeom prst="rect">
            <a:avLst/>
          </a:prstGeom>
        </p:spPr>
      </p:pic>
      <p:sp>
        <p:nvSpPr>
          <p:cNvPr id="31" name="Arrow: Right 30">
            <a:extLst>
              <a:ext uri="{FF2B5EF4-FFF2-40B4-BE49-F238E27FC236}">
                <a16:creationId xmlns:a16="http://schemas.microsoft.com/office/drawing/2014/main" id="{1822EF33-FC68-42C8-A2D0-A1AE8B4EFB2C}"/>
              </a:ext>
            </a:extLst>
          </p:cNvPr>
          <p:cNvSpPr/>
          <p:nvPr/>
        </p:nvSpPr>
        <p:spPr>
          <a:xfrm>
            <a:off x="6687292" y="2913711"/>
            <a:ext cx="320419" cy="30777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E5D9A2C-E716-4D7D-B2D4-EE0BDC6148EF}"/>
              </a:ext>
            </a:extLst>
          </p:cNvPr>
          <p:cNvCxnSpPr>
            <a:cxnSpLocks/>
          </p:cNvCxnSpPr>
          <p:nvPr/>
        </p:nvCxnSpPr>
        <p:spPr>
          <a:xfrm flipH="1" flipV="1">
            <a:off x="5852160" y="3171542"/>
            <a:ext cx="292608" cy="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53CAB6-504D-4A3E-A541-753D61A64102}"/>
              </a:ext>
            </a:extLst>
          </p:cNvPr>
          <p:cNvCxnSpPr>
            <a:cxnSpLocks/>
          </p:cNvCxnSpPr>
          <p:nvPr/>
        </p:nvCxnSpPr>
        <p:spPr>
          <a:xfrm>
            <a:off x="5084064" y="3429000"/>
            <a:ext cx="3657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0E1D1E9-643F-400F-B124-D5789DC1B3AF}"/>
              </a:ext>
            </a:extLst>
          </p:cNvPr>
          <p:cNvSpPr/>
          <p:nvPr/>
        </p:nvSpPr>
        <p:spPr>
          <a:xfrm>
            <a:off x="5614617" y="3033011"/>
            <a:ext cx="182880" cy="534509"/>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 name="Oval 40">
            <a:extLst>
              <a:ext uri="{FF2B5EF4-FFF2-40B4-BE49-F238E27FC236}">
                <a16:creationId xmlns:a16="http://schemas.microsoft.com/office/drawing/2014/main" id="{A2702F77-8F77-472B-9FC8-A2067CC9846F}"/>
              </a:ext>
            </a:extLst>
          </p:cNvPr>
          <p:cNvSpPr/>
          <p:nvPr/>
        </p:nvSpPr>
        <p:spPr>
          <a:xfrm rot="19392290">
            <a:off x="7969121" y="3223014"/>
            <a:ext cx="182880" cy="534509"/>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 name="Oval 41">
            <a:extLst>
              <a:ext uri="{FF2B5EF4-FFF2-40B4-BE49-F238E27FC236}">
                <a16:creationId xmlns:a16="http://schemas.microsoft.com/office/drawing/2014/main" id="{4DE5EBFE-65C6-4CED-AE17-01C2494A509C}"/>
              </a:ext>
            </a:extLst>
          </p:cNvPr>
          <p:cNvSpPr/>
          <p:nvPr/>
        </p:nvSpPr>
        <p:spPr>
          <a:xfrm>
            <a:off x="7314547" y="3574269"/>
            <a:ext cx="173558" cy="19153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43" name="Oval 42">
            <a:extLst>
              <a:ext uri="{FF2B5EF4-FFF2-40B4-BE49-F238E27FC236}">
                <a16:creationId xmlns:a16="http://schemas.microsoft.com/office/drawing/2014/main" id="{34234E1D-C3DB-40B4-A326-1CAE8ED4749E}"/>
              </a:ext>
            </a:extLst>
          </p:cNvPr>
          <p:cNvSpPr/>
          <p:nvPr/>
        </p:nvSpPr>
        <p:spPr>
          <a:xfrm>
            <a:off x="8463870" y="3249919"/>
            <a:ext cx="173558" cy="19153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cxnSp>
        <p:nvCxnSpPr>
          <p:cNvPr id="45" name="Straight Arrow Connector 44">
            <a:extLst>
              <a:ext uri="{FF2B5EF4-FFF2-40B4-BE49-F238E27FC236}">
                <a16:creationId xmlns:a16="http://schemas.microsoft.com/office/drawing/2014/main" id="{DA2A4CA7-A738-478D-859E-33C346482BD5}"/>
              </a:ext>
            </a:extLst>
          </p:cNvPr>
          <p:cNvCxnSpPr>
            <a:cxnSpLocks/>
          </p:cNvCxnSpPr>
          <p:nvPr/>
        </p:nvCxnSpPr>
        <p:spPr>
          <a:xfrm>
            <a:off x="7488105" y="1847132"/>
            <a:ext cx="0" cy="635095"/>
          </a:xfrm>
          <a:prstGeom prst="straightConnector1">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cxnSp>
        <p:nvCxnSpPr>
          <p:cNvPr id="47" name="Straight Arrow Connector 46">
            <a:extLst>
              <a:ext uri="{FF2B5EF4-FFF2-40B4-BE49-F238E27FC236}">
                <a16:creationId xmlns:a16="http://schemas.microsoft.com/office/drawing/2014/main" id="{6486944C-F395-4905-8284-5045E538AF1C}"/>
              </a:ext>
            </a:extLst>
          </p:cNvPr>
          <p:cNvCxnSpPr>
            <a:cxnSpLocks/>
          </p:cNvCxnSpPr>
          <p:nvPr/>
        </p:nvCxnSpPr>
        <p:spPr>
          <a:xfrm>
            <a:off x="8522208" y="1856232"/>
            <a:ext cx="0" cy="635095"/>
          </a:xfrm>
          <a:prstGeom prst="straightConnector1">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sp>
        <p:nvSpPr>
          <p:cNvPr id="48" name="TextBox 47">
            <a:extLst>
              <a:ext uri="{FF2B5EF4-FFF2-40B4-BE49-F238E27FC236}">
                <a16:creationId xmlns:a16="http://schemas.microsoft.com/office/drawing/2014/main" id="{B7B493E4-D3EE-4852-A928-3C514A25E17E}"/>
              </a:ext>
            </a:extLst>
          </p:cNvPr>
          <p:cNvSpPr txBox="1"/>
          <p:nvPr/>
        </p:nvSpPr>
        <p:spPr>
          <a:xfrm>
            <a:off x="4702622" y="4506600"/>
            <a:ext cx="4215329" cy="1077218"/>
          </a:xfrm>
          <a:prstGeom prst="rect">
            <a:avLst/>
          </a:prstGeom>
          <a:noFill/>
        </p:spPr>
        <p:txBody>
          <a:bodyPr wrap="square" rtlCol="0">
            <a:spAutoFit/>
          </a:bodyPr>
          <a:lstStyle/>
          <a:p>
            <a:r>
              <a:rPr lang="az-Latn-AZ" sz="1600" dirty="0"/>
              <a:t>Servo mexanizm işə düşərək konteynerin </a:t>
            </a:r>
            <a:r>
              <a:rPr lang="en-US" sz="1600" dirty="0"/>
              <a:t>“</a:t>
            </a:r>
            <a:r>
              <a:rPr lang="en-US" sz="1600" dirty="0" err="1"/>
              <a:t>qollar</a:t>
            </a:r>
            <a:r>
              <a:rPr lang="az-Latn-AZ" sz="1600" dirty="0"/>
              <a:t>ına</a:t>
            </a:r>
            <a:r>
              <a:rPr lang="en-US" sz="1600" dirty="0"/>
              <a:t>” </a:t>
            </a:r>
            <a:r>
              <a:rPr lang="az-Latn-AZ" sz="1600" dirty="0"/>
              <a:t>bağlı olan dəmir parçalarını dartaraq Model peykin konteynerdən ayrılmasına səbəb olur.</a:t>
            </a:r>
            <a:endParaRPr lang="en-US" sz="1600" dirty="0"/>
          </a:p>
        </p:txBody>
      </p:sp>
      <p:sp>
        <p:nvSpPr>
          <p:cNvPr id="49" name="TextBox 48">
            <a:extLst>
              <a:ext uri="{FF2B5EF4-FFF2-40B4-BE49-F238E27FC236}">
                <a16:creationId xmlns:a16="http://schemas.microsoft.com/office/drawing/2014/main" id="{C9B42643-CF2D-485B-B74C-62A2E5E50D6C}"/>
              </a:ext>
            </a:extLst>
          </p:cNvPr>
          <p:cNvSpPr txBox="1"/>
          <p:nvPr/>
        </p:nvSpPr>
        <p:spPr>
          <a:xfrm>
            <a:off x="4691784" y="5524400"/>
            <a:ext cx="4237004" cy="800219"/>
          </a:xfrm>
          <a:prstGeom prst="rect">
            <a:avLst/>
          </a:prstGeom>
          <a:noFill/>
        </p:spPr>
        <p:txBody>
          <a:bodyPr wrap="square" rtlCol="0">
            <a:spAutoFit/>
          </a:bodyPr>
          <a:lstStyle/>
          <a:p>
            <a:r>
              <a:rPr lang="az-Latn-AZ" sz="1600" b="1" dirty="0"/>
              <a:t>Qeyd</a:t>
            </a:r>
            <a:r>
              <a:rPr lang="en-US" sz="1600" b="1" dirty="0"/>
              <a:t>:</a:t>
            </a:r>
            <a:r>
              <a:rPr lang="az-Latn-AZ" b="1" dirty="0"/>
              <a:t> </a:t>
            </a:r>
            <a:r>
              <a:rPr lang="az-Latn-AZ" sz="1400" dirty="0"/>
              <a:t>ayrılma mexanizmi üçün həm</a:t>
            </a:r>
            <a:r>
              <a:rPr lang="en-US" sz="1400" b="1" dirty="0"/>
              <a:t> </a:t>
            </a:r>
            <a:r>
              <a:rPr lang="az-Latn-AZ" sz="1400" dirty="0"/>
              <a:t>avtomatik ayrılma həm də </a:t>
            </a:r>
            <a:r>
              <a:rPr lang="en-US" sz="1400" dirty="0"/>
              <a:t>“B” </a:t>
            </a:r>
            <a:r>
              <a:rPr lang="az-Latn-AZ" sz="1400" dirty="0"/>
              <a:t>planı kimi YİS – dən əmr gönrəlmə nəzərdə tutulub.</a:t>
            </a:r>
            <a:endParaRPr lang="en-US" dirty="0"/>
          </a:p>
        </p:txBody>
      </p:sp>
    </p:spTree>
    <p:extLst>
      <p:ext uri="{BB962C8B-B14F-4D97-AF65-F5344CB8AC3E}">
        <p14:creationId xmlns:p14="http://schemas.microsoft.com/office/powerpoint/2010/main" val="305692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C4AC09-9D9D-494F-A4B8-C8674B1CF26B}" type="slidenum">
              <a:rPr lang="en-US" smtClean="0"/>
              <a:pPr/>
              <a:t>2</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latin typeface="Arial"/>
                <a:cs typeface="Arial"/>
                <a:sym typeface="Arial"/>
              </a:rPr>
              <a:t>Təqdimatın mündəricatı</a:t>
            </a:r>
            <a:endParaRPr lang="az-Latn-AZ" sz="2400" b="1" kern="0" dirty="0">
              <a:solidFill>
                <a:srgbClr val="333399"/>
              </a:solidFill>
            </a:endParaRPr>
          </a:p>
        </p:txBody>
      </p:sp>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7" name="Footer Placeholder 4">
            <a:extLst>
              <a:ext uri="{FF2B5EF4-FFF2-40B4-BE49-F238E27FC236}">
                <a16:creationId xmlns:a16="http://schemas.microsoft.com/office/drawing/2014/main" id="{7156938C-AC30-47E3-9B1E-F1ECF4A6277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8" name="Group 7">
            <a:extLst>
              <a:ext uri="{FF2B5EF4-FFF2-40B4-BE49-F238E27FC236}">
                <a16:creationId xmlns:a16="http://schemas.microsoft.com/office/drawing/2014/main" id="{47E140A3-E7F7-467E-B194-6F5E96E2C6DD}"/>
              </a:ext>
            </a:extLst>
          </p:cNvPr>
          <p:cNvGrpSpPr/>
          <p:nvPr/>
        </p:nvGrpSpPr>
        <p:grpSpPr>
          <a:xfrm>
            <a:off x="219457" y="0"/>
            <a:ext cx="1771323" cy="1097280"/>
            <a:chOff x="219457" y="0"/>
            <a:chExt cx="1771323" cy="1097280"/>
          </a:xfrm>
        </p:grpSpPr>
        <p:pic>
          <p:nvPicPr>
            <p:cNvPr id="9" name="Picture 8" descr="A close up of a device&#10;&#10;Description generated with high confidence">
              <a:extLst>
                <a:ext uri="{FF2B5EF4-FFF2-40B4-BE49-F238E27FC236}">
                  <a16:creationId xmlns:a16="http://schemas.microsoft.com/office/drawing/2014/main" id="{5A054E6B-5C31-4B11-8409-5DA54C824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0" name="Picture 9">
              <a:extLst>
                <a:ext uri="{FF2B5EF4-FFF2-40B4-BE49-F238E27FC236}">
                  <a16:creationId xmlns:a16="http://schemas.microsoft.com/office/drawing/2014/main" id="{DC989FD7-E300-494D-A714-725431D474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3" name="Table 2">
            <a:extLst>
              <a:ext uri="{FF2B5EF4-FFF2-40B4-BE49-F238E27FC236}">
                <a16:creationId xmlns:a16="http://schemas.microsoft.com/office/drawing/2014/main" id="{2C0805B8-D82F-4A9B-98EA-E69B62583B54}"/>
              </a:ext>
            </a:extLst>
          </p:cNvPr>
          <p:cNvGraphicFramePr>
            <a:graphicFrameLocks noGrp="1"/>
          </p:cNvGraphicFramePr>
          <p:nvPr>
            <p:extLst>
              <p:ext uri="{D42A27DB-BD31-4B8C-83A1-F6EECF244321}">
                <p14:modId xmlns:p14="http://schemas.microsoft.com/office/powerpoint/2010/main" val="536559572"/>
              </p:ext>
            </p:extLst>
          </p:nvPr>
        </p:nvGraphicFramePr>
        <p:xfrm>
          <a:off x="250960" y="1161288"/>
          <a:ext cx="8664440" cy="5157222"/>
        </p:xfrm>
        <a:graphic>
          <a:graphicData uri="http://schemas.openxmlformats.org/drawingml/2006/table">
            <a:tbl>
              <a:tblPr firstRow="1" bandRow="1">
                <a:tableStyleId>{5C22544A-7EE6-4342-B048-85BDC9FD1C3A}</a:tableStyleId>
              </a:tblPr>
              <a:tblGrid>
                <a:gridCol w="4072981">
                  <a:extLst>
                    <a:ext uri="{9D8B030D-6E8A-4147-A177-3AD203B41FA5}">
                      <a16:colId xmlns:a16="http://schemas.microsoft.com/office/drawing/2014/main" val="156407643"/>
                    </a:ext>
                  </a:extLst>
                </a:gridCol>
                <a:gridCol w="4072981">
                  <a:extLst>
                    <a:ext uri="{9D8B030D-6E8A-4147-A177-3AD203B41FA5}">
                      <a16:colId xmlns:a16="http://schemas.microsoft.com/office/drawing/2014/main" val="3389979891"/>
                    </a:ext>
                  </a:extLst>
                </a:gridCol>
                <a:gridCol w="518478">
                  <a:extLst>
                    <a:ext uri="{9D8B030D-6E8A-4147-A177-3AD203B41FA5}">
                      <a16:colId xmlns:a16="http://schemas.microsoft.com/office/drawing/2014/main" val="4252557017"/>
                    </a:ext>
                  </a:extLst>
                </a:gridCol>
              </a:tblGrid>
              <a:tr h="303366">
                <a:tc>
                  <a:txBody>
                    <a:bodyPr/>
                    <a:lstStyle/>
                    <a:p>
                      <a:pPr algn="ctr"/>
                      <a:r>
                        <a:rPr lang="az-Latn-AZ" sz="1200" dirty="0"/>
                        <a:t>Mövzu</a:t>
                      </a:r>
                      <a:endParaRPr lang="en-US" sz="1200" dirty="0"/>
                    </a:p>
                  </a:txBody>
                  <a:tcPr anchor="ctr"/>
                </a:tc>
                <a:tc>
                  <a:txBody>
                    <a:bodyPr/>
                    <a:lstStyle/>
                    <a:p>
                      <a:pPr algn="ctr"/>
                      <a:r>
                        <a:rPr lang="en-US" sz="1200" dirty="0"/>
                        <a:t>T</a:t>
                      </a:r>
                      <a:r>
                        <a:rPr lang="az-Latn-AZ" sz="1200" dirty="0"/>
                        <a:t>əqdimatçı</a:t>
                      </a:r>
                      <a:endParaRPr lang="en-US" sz="1200" dirty="0"/>
                    </a:p>
                  </a:txBody>
                  <a:tcPr anchor="ctr"/>
                </a:tc>
                <a:tc>
                  <a:txBody>
                    <a:bodyPr/>
                    <a:lstStyle/>
                    <a:p>
                      <a:pPr algn="ctr"/>
                      <a:r>
                        <a:rPr lang="az-Latn-AZ" sz="1200" dirty="0"/>
                        <a:t>Slayd</a:t>
                      </a:r>
                      <a:endParaRPr lang="en-US" sz="1200" dirty="0"/>
                    </a:p>
                  </a:txBody>
                  <a:tcPr anchor="ctr"/>
                </a:tc>
                <a:extLst>
                  <a:ext uri="{0D108BD9-81ED-4DB2-BD59-A6C34878D82A}">
                    <a16:rowId xmlns:a16="http://schemas.microsoft.com/office/drawing/2014/main" val="424487705"/>
                  </a:ext>
                </a:extLst>
              </a:tr>
              <a:tr h="303366">
                <a:tc>
                  <a:txBody>
                    <a:bodyPr/>
                    <a:lstStyle/>
                    <a:p>
                      <a:pPr algn="l"/>
                      <a:r>
                        <a:rPr lang="az-Latn-AZ" sz="1200" dirty="0"/>
                        <a:t>Giriş</a:t>
                      </a:r>
                      <a:endParaRPr lang="en-US" sz="1200" dirty="0"/>
                    </a:p>
                  </a:txBody>
                  <a:tcPr anchor="ctr"/>
                </a:tc>
                <a:tc>
                  <a:txBody>
                    <a:bodyPr/>
                    <a:lstStyle/>
                    <a:p>
                      <a:pPr algn="l"/>
                      <a:r>
                        <a:rPr lang="az-Latn-AZ" sz="1200" dirty="0"/>
                        <a:t>Emin Payızov</a:t>
                      </a:r>
                      <a:endParaRPr lang="en-US" sz="1200" dirty="0"/>
                    </a:p>
                  </a:txBody>
                  <a:tcPr anchor="ctr"/>
                </a:tc>
                <a:tc>
                  <a:txBody>
                    <a:bodyPr/>
                    <a:lstStyle/>
                    <a:p>
                      <a:pPr algn="ctr"/>
                      <a:r>
                        <a:rPr lang="az-Latn-AZ" sz="1200" dirty="0"/>
                        <a:t>1</a:t>
                      </a:r>
                      <a:endParaRPr lang="en-US" sz="1200" dirty="0"/>
                    </a:p>
                  </a:txBody>
                  <a:tcPr anchor="ctr"/>
                </a:tc>
                <a:extLst>
                  <a:ext uri="{0D108BD9-81ED-4DB2-BD59-A6C34878D82A}">
                    <a16:rowId xmlns:a16="http://schemas.microsoft.com/office/drawing/2014/main" val="3056824189"/>
                  </a:ext>
                </a:extLst>
              </a:tr>
              <a:tr h="303366">
                <a:tc>
                  <a:txBody>
                    <a:bodyPr/>
                    <a:lstStyle/>
                    <a:p>
                      <a:pPr algn="l"/>
                      <a:r>
                        <a:rPr lang="az-Latn-AZ" sz="1200" dirty="0"/>
                        <a:t>Texniki tapşırığın ümumi təsviri</a:t>
                      </a:r>
                      <a:endParaRPr lang="en-US" sz="1200" dirty="0"/>
                    </a:p>
                  </a:txBody>
                  <a:tcPr anchor="ctr"/>
                </a:tc>
                <a:tc>
                  <a:txBody>
                    <a:bodyPr/>
                    <a:lstStyle/>
                    <a:p>
                      <a:pPr algn="l"/>
                      <a:r>
                        <a:rPr lang="az-Latn-AZ" sz="1200" dirty="0"/>
                        <a:t>Emin Payızov</a:t>
                      </a:r>
                      <a:endParaRPr lang="en-US" sz="1200" dirty="0"/>
                    </a:p>
                  </a:txBody>
                  <a:tcPr anchor="ctr"/>
                </a:tc>
                <a:tc>
                  <a:txBody>
                    <a:bodyPr/>
                    <a:lstStyle/>
                    <a:p>
                      <a:pPr algn="ctr"/>
                      <a:r>
                        <a:rPr lang="az-Latn-AZ" sz="1200" dirty="0"/>
                        <a:t>6</a:t>
                      </a:r>
                      <a:endParaRPr lang="en-US" sz="1200" dirty="0"/>
                    </a:p>
                  </a:txBody>
                  <a:tcPr anchor="ctr"/>
                </a:tc>
                <a:extLst>
                  <a:ext uri="{0D108BD9-81ED-4DB2-BD59-A6C34878D82A}">
                    <a16:rowId xmlns:a16="http://schemas.microsoft.com/office/drawing/2014/main" val="885499953"/>
                  </a:ext>
                </a:extLst>
              </a:tr>
              <a:tr h="303366">
                <a:tc>
                  <a:txBody>
                    <a:bodyPr/>
                    <a:lstStyle/>
                    <a:p>
                      <a:pPr algn="l"/>
                      <a:r>
                        <a:rPr lang="az-Latn-AZ" sz="1200" dirty="0"/>
                        <a:t>Mexanika altsistemi</a:t>
                      </a:r>
                      <a:endParaRPr lang="en-US" sz="1200" dirty="0"/>
                    </a:p>
                  </a:txBody>
                  <a:tcPr anchor="ctr"/>
                </a:tc>
                <a:tc>
                  <a:txBody>
                    <a:bodyPr/>
                    <a:lstStyle/>
                    <a:p>
                      <a:pPr algn="l"/>
                      <a:r>
                        <a:rPr lang="az-Latn-AZ" sz="1200" kern="0" dirty="0">
                          <a:solidFill>
                            <a:srgbClr val="000000"/>
                          </a:solidFill>
                        </a:rPr>
                        <a:t>Calal Əlizadə</a:t>
                      </a:r>
                      <a:endParaRPr lang="en-US" sz="1200" dirty="0"/>
                    </a:p>
                  </a:txBody>
                  <a:tcPr anchor="ctr"/>
                </a:tc>
                <a:tc>
                  <a:txBody>
                    <a:bodyPr/>
                    <a:lstStyle/>
                    <a:p>
                      <a:pPr algn="ctr"/>
                      <a:r>
                        <a:rPr lang="az-Latn-AZ" sz="1200" dirty="0"/>
                        <a:t>13</a:t>
                      </a:r>
                      <a:endParaRPr lang="en-US" sz="1200" dirty="0"/>
                    </a:p>
                  </a:txBody>
                  <a:tcPr anchor="ctr"/>
                </a:tc>
                <a:extLst>
                  <a:ext uri="{0D108BD9-81ED-4DB2-BD59-A6C34878D82A}">
                    <a16:rowId xmlns:a16="http://schemas.microsoft.com/office/drawing/2014/main" val="1000228842"/>
                  </a:ext>
                </a:extLst>
              </a:tr>
              <a:tr h="303366">
                <a:tc>
                  <a:txBody>
                    <a:bodyPr/>
                    <a:lstStyle/>
                    <a:p>
                      <a:pPr algn="l"/>
                      <a:r>
                        <a:rPr lang="az-Latn-AZ" sz="1200" dirty="0"/>
                        <a:t>Struktur dizayn bölməsi</a:t>
                      </a:r>
                      <a:endParaRPr lang="en-US" sz="1200" dirty="0"/>
                    </a:p>
                  </a:txBody>
                  <a:tcPr anchor="ctr"/>
                </a:tc>
                <a:tc>
                  <a:txBody>
                    <a:bodyPr/>
                    <a:lstStyle/>
                    <a:p>
                      <a:pPr algn="l"/>
                      <a:r>
                        <a:rPr lang="az-Latn-AZ" sz="1200" kern="0" dirty="0">
                          <a:solidFill>
                            <a:srgbClr val="000000"/>
                          </a:solidFill>
                        </a:rPr>
                        <a:t>Calal Əlizadə</a:t>
                      </a:r>
                      <a:endParaRPr lang="en-US" sz="1200" dirty="0"/>
                    </a:p>
                  </a:txBody>
                  <a:tcPr anchor="ctr"/>
                </a:tc>
                <a:tc>
                  <a:txBody>
                    <a:bodyPr/>
                    <a:lstStyle/>
                    <a:p>
                      <a:pPr algn="ctr"/>
                      <a:r>
                        <a:rPr lang="az-Latn-AZ" sz="1200" dirty="0"/>
                        <a:t>14</a:t>
                      </a:r>
                      <a:endParaRPr lang="en-US" sz="1200" dirty="0"/>
                    </a:p>
                  </a:txBody>
                  <a:tcPr anchor="ctr"/>
                </a:tc>
                <a:extLst>
                  <a:ext uri="{0D108BD9-81ED-4DB2-BD59-A6C34878D82A}">
                    <a16:rowId xmlns:a16="http://schemas.microsoft.com/office/drawing/2014/main" val="608183848"/>
                  </a:ext>
                </a:extLst>
              </a:tr>
              <a:tr h="303366">
                <a:tc>
                  <a:txBody>
                    <a:bodyPr/>
                    <a:lstStyle/>
                    <a:p>
                      <a:pPr algn="l"/>
                      <a:r>
                        <a:rPr lang="az-Latn-AZ" sz="1200" dirty="0"/>
                        <a:t>Enməyə nəzarət bölməsi</a:t>
                      </a:r>
                      <a:endParaRPr lang="en-US" sz="1200" dirty="0"/>
                    </a:p>
                  </a:txBody>
                  <a:tcPr anchor="ctr"/>
                </a:tc>
                <a:tc>
                  <a:txBody>
                    <a:bodyPr/>
                    <a:lstStyle/>
                    <a:p>
                      <a:pPr algn="l"/>
                      <a:r>
                        <a:rPr lang="az-Latn-AZ" sz="1200" dirty="0"/>
                        <a:t>Kamran Əsgərov</a:t>
                      </a:r>
                      <a:endParaRPr lang="en-US" sz="1200" dirty="0"/>
                    </a:p>
                  </a:txBody>
                  <a:tcPr anchor="ctr"/>
                </a:tc>
                <a:tc>
                  <a:txBody>
                    <a:bodyPr/>
                    <a:lstStyle/>
                    <a:p>
                      <a:pPr algn="ctr"/>
                      <a:r>
                        <a:rPr lang="az-Latn-AZ" sz="1200" dirty="0"/>
                        <a:t>22</a:t>
                      </a:r>
                      <a:endParaRPr lang="en-US" sz="1200" dirty="0"/>
                    </a:p>
                  </a:txBody>
                  <a:tcPr anchor="ctr"/>
                </a:tc>
                <a:extLst>
                  <a:ext uri="{0D108BD9-81ED-4DB2-BD59-A6C34878D82A}">
                    <a16:rowId xmlns:a16="http://schemas.microsoft.com/office/drawing/2014/main" val="3704087857"/>
                  </a:ext>
                </a:extLst>
              </a:tr>
              <a:tr h="303366">
                <a:tc>
                  <a:txBody>
                    <a:bodyPr/>
                    <a:lstStyle/>
                    <a:p>
                      <a:pPr algn="l"/>
                      <a:r>
                        <a:rPr lang="az-Latn-AZ" sz="1200" dirty="0"/>
                        <a:t>Elektronika altsistemi</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Kamran Əsgərov</a:t>
                      </a:r>
                      <a:endParaRPr lang="en-US" sz="1200" dirty="0"/>
                    </a:p>
                  </a:txBody>
                  <a:tcPr anchor="ctr"/>
                </a:tc>
                <a:tc>
                  <a:txBody>
                    <a:bodyPr/>
                    <a:lstStyle/>
                    <a:p>
                      <a:pPr algn="ctr"/>
                      <a:r>
                        <a:rPr lang="az-Latn-AZ" sz="1200" dirty="0"/>
                        <a:t>27</a:t>
                      </a:r>
                      <a:endParaRPr lang="en-US" sz="1200" dirty="0"/>
                    </a:p>
                  </a:txBody>
                  <a:tcPr anchor="ctr"/>
                </a:tc>
                <a:extLst>
                  <a:ext uri="{0D108BD9-81ED-4DB2-BD59-A6C34878D82A}">
                    <a16:rowId xmlns:a16="http://schemas.microsoft.com/office/drawing/2014/main" val="1042715168"/>
                  </a:ext>
                </a:extLst>
              </a:tr>
              <a:tr h="303366">
                <a:tc>
                  <a:txBody>
                    <a:bodyPr/>
                    <a:lstStyle/>
                    <a:p>
                      <a:pPr algn="l"/>
                      <a:r>
                        <a:rPr lang="az-Latn-AZ" sz="1200" dirty="0"/>
                        <a:t>Sensorlar bölməsi</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Kamran Əsgərov</a:t>
                      </a:r>
                      <a:endParaRPr lang="en-US" sz="1200" dirty="0"/>
                    </a:p>
                  </a:txBody>
                  <a:tcPr anchor="ctr"/>
                </a:tc>
                <a:tc>
                  <a:txBody>
                    <a:bodyPr/>
                    <a:lstStyle/>
                    <a:p>
                      <a:pPr algn="ctr"/>
                      <a:r>
                        <a:rPr lang="az-Latn-AZ" sz="1200" dirty="0"/>
                        <a:t>30</a:t>
                      </a:r>
                      <a:endParaRPr lang="en-US" sz="1200" dirty="0"/>
                    </a:p>
                  </a:txBody>
                  <a:tcPr anchor="ctr"/>
                </a:tc>
                <a:extLst>
                  <a:ext uri="{0D108BD9-81ED-4DB2-BD59-A6C34878D82A}">
                    <a16:rowId xmlns:a16="http://schemas.microsoft.com/office/drawing/2014/main" val="4134165157"/>
                  </a:ext>
                </a:extLst>
              </a:tr>
              <a:tr h="303366">
                <a:tc>
                  <a:txBody>
                    <a:bodyPr/>
                    <a:lstStyle/>
                    <a:p>
                      <a:pPr algn="l"/>
                      <a:r>
                        <a:rPr lang="az-Latn-AZ" sz="1200" dirty="0"/>
                        <a:t>Enerji sərfiyyatı bölməsi</a:t>
                      </a:r>
                      <a:endParaRPr lang="en-US" sz="1200" dirty="0"/>
                    </a:p>
                  </a:txBody>
                  <a:tcPr anchor="ctr"/>
                </a:tc>
                <a:tc>
                  <a:txBody>
                    <a:bodyPr/>
                    <a:lstStyle/>
                    <a:p>
                      <a:pPr algn="l"/>
                      <a:r>
                        <a:rPr lang="az-Latn-AZ" sz="1200" dirty="0"/>
                        <a:t>Kamran Əsgərov</a:t>
                      </a:r>
                      <a:endParaRPr lang="en-US" sz="1200" dirty="0"/>
                    </a:p>
                  </a:txBody>
                  <a:tcPr anchor="ctr"/>
                </a:tc>
                <a:tc>
                  <a:txBody>
                    <a:bodyPr/>
                    <a:lstStyle/>
                    <a:p>
                      <a:pPr algn="ctr"/>
                      <a:r>
                        <a:rPr lang="az-Latn-AZ" sz="1200" dirty="0"/>
                        <a:t>44</a:t>
                      </a:r>
                      <a:endParaRPr lang="en-US" sz="1200" dirty="0"/>
                    </a:p>
                  </a:txBody>
                  <a:tcPr anchor="ctr"/>
                </a:tc>
                <a:extLst>
                  <a:ext uri="{0D108BD9-81ED-4DB2-BD59-A6C34878D82A}">
                    <a16:rowId xmlns:a16="http://schemas.microsoft.com/office/drawing/2014/main" val="336285797"/>
                  </a:ext>
                </a:extLst>
              </a:tr>
              <a:tr h="303366">
                <a:tc>
                  <a:txBody>
                    <a:bodyPr/>
                    <a:lstStyle/>
                    <a:p>
                      <a:pPr algn="l"/>
                      <a:r>
                        <a:rPr lang="az-Latn-AZ" sz="1200" dirty="0"/>
                        <a:t>KVİ bölməsi</a:t>
                      </a:r>
                      <a:endParaRPr lang="en-US" sz="1200" dirty="0"/>
                    </a:p>
                  </a:txBody>
                  <a:tcPr anchor="ctr"/>
                </a:tc>
                <a:tc>
                  <a:txBody>
                    <a:bodyPr/>
                    <a:lstStyle/>
                    <a:p>
                      <a:pPr algn="l"/>
                      <a:r>
                        <a:rPr lang="az-Latn-AZ" sz="1200" dirty="0"/>
                        <a:t>Kamran Əsgərov</a:t>
                      </a:r>
                      <a:endParaRPr lang="en-US" sz="1200" dirty="0"/>
                    </a:p>
                  </a:txBody>
                  <a:tcPr anchor="ctr"/>
                </a:tc>
                <a:tc>
                  <a:txBody>
                    <a:bodyPr/>
                    <a:lstStyle/>
                    <a:p>
                      <a:pPr algn="ctr"/>
                      <a:r>
                        <a:rPr lang="az-Latn-AZ" sz="1200" dirty="0"/>
                        <a:t>48</a:t>
                      </a:r>
                      <a:endParaRPr lang="en-US" sz="1200" dirty="0"/>
                    </a:p>
                  </a:txBody>
                  <a:tcPr anchor="ctr"/>
                </a:tc>
                <a:extLst>
                  <a:ext uri="{0D108BD9-81ED-4DB2-BD59-A6C34878D82A}">
                    <a16:rowId xmlns:a16="http://schemas.microsoft.com/office/drawing/2014/main" val="850804740"/>
                  </a:ext>
                </a:extLst>
              </a:tr>
              <a:tr h="303366">
                <a:tc>
                  <a:txBody>
                    <a:bodyPr/>
                    <a:lstStyle/>
                    <a:p>
                      <a:pPr algn="l"/>
                      <a:r>
                        <a:rPr lang="az-Latn-AZ" sz="1200" dirty="0"/>
                        <a:t>Proqramlaşdırma altsistemi</a:t>
                      </a:r>
                      <a:endParaRPr lang="en-US" sz="1200" dirty="0"/>
                    </a:p>
                  </a:txBody>
                  <a:tcPr anchor="ctr"/>
                </a:tc>
                <a:tc>
                  <a:txBody>
                    <a:bodyPr/>
                    <a:lstStyle/>
                    <a:p>
                      <a:pPr algn="l"/>
                      <a:r>
                        <a:rPr lang="az-Latn-AZ" sz="1200" dirty="0"/>
                        <a:t>Kamran Əsgərov</a:t>
                      </a:r>
                      <a:endParaRPr lang="en-US" sz="1200" dirty="0"/>
                    </a:p>
                  </a:txBody>
                  <a:tcPr anchor="ctr"/>
                </a:tc>
                <a:tc>
                  <a:txBody>
                    <a:bodyPr/>
                    <a:lstStyle/>
                    <a:p>
                      <a:pPr algn="ctr"/>
                      <a:r>
                        <a:rPr lang="az-Latn-AZ" sz="1200" dirty="0"/>
                        <a:t>60</a:t>
                      </a:r>
                      <a:endParaRPr lang="en-US" sz="1200" dirty="0"/>
                    </a:p>
                  </a:txBody>
                  <a:tcPr anchor="ctr"/>
                </a:tc>
                <a:extLst>
                  <a:ext uri="{0D108BD9-81ED-4DB2-BD59-A6C34878D82A}">
                    <a16:rowId xmlns:a16="http://schemas.microsoft.com/office/drawing/2014/main" val="2653324842"/>
                  </a:ext>
                </a:extLst>
              </a:tr>
              <a:tr h="303366">
                <a:tc>
                  <a:txBody>
                    <a:bodyPr/>
                    <a:lstStyle/>
                    <a:p>
                      <a:pPr algn="l"/>
                      <a:r>
                        <a:rPr lang="az-Latn-AZ" sz="1200" dirty="0"/>
                        <a:t>UP dizaynı bölməsi</a:t>
                      </a:r>
                      <a:endParaRPr lang="en-US" sz="1200" dirty="0"/>
                    </a:p>
                  </a:txBody>
                  <a:tcPr anchor="ctr"/>
                </a:tc>
                <a:tc>
                  <a:txBody>
                    <a:bodyPr/>
                    <a:lstStyle/>
                    <a:p>
                      <a:pPr algn="l"/>
                      <a:r>
                        <a:rPr lang="az-Latn-AZ" sz="1200" dirty="0"/>
                        <a:t>Kamran Əsgərov</a:t>
                      </a:r>
                      <a:endParaRPr lang="en-US" sz="1200" dirty="0"/>
                    </a:p>
                  </a:txBody>
                  <a:tcPr anchor="ctr"/>
                </a:tc>
                <a:tc>
                  <a:txBody>
                    <a:bodyPr/>
                    <a:lstStyle/>
                    <a:p>
                      <a:pPr algn="ctr"/>
                      <a:r>
                        <a:rPr lang="az-Latn-AZ" sz="1200" dirty="0"/>
                        <a:t>61</a:t>
                      </a:r>
                      <a:endParaRPr lang="en-US" sz="1200" dirty="0"/>
                    </a:p>
                  </a:txBody>
                  <a:tcPr anchor="ctr"/>
                </a:tc>
                <a:extLst>
                  <a:ext uri="{0D108BD9-81ED-4DB2-BD59-A6C34878D82A}">
                    <a16:rowId xmlns:a16="http://schemas.microsoft.com/office/drawing/2014/main" val="908828826"/>
                  </a:ext>
                </a:extLst>
              </a:tr>
              <a:tr h="303366">
                <a:tc>
                  <a:txBody>
                    <a:bodyPr/>
                    <a:lstStyle/>
                    <a:p>
                      <a:pPr algn="l"/>
                      <a:r>
                        <a:rPr lang="az-Latn-AZ" sz="1200" dirty="0"/>
                        <a:t>YİS dizaynı bölməsi</a:t>
                      </a:r>
                      <a:endParaRPr lang="en-US" sz="1200" dirty="0"/>
                    </a:p>
                  </a:txBody>
                  <a:tcPr anchor="ctr"/>
                </a:tc>
                <a:tc>
                  <a:txBody>
                    <a:bodyPr/>
                    <a:lstStyle/>
                    <a:p>
                      <a:pPr algn="l"/>
                      <a:r>
                        <a:rPr lang="az-Latn-AZ" sz="1200" dirty="0"/>
                        <a:t>Kamran Əsgərov</a:t>
                      </a:r>
                      <a:endParaRPr lang="en-US" sz="1200" dirty="0"/>
                    </a:p>
                  </a:txBody>
                  <a:tcPr anchor="ctr"/>
                </a:tc>
                <a:tc>
                  <a:txBody>
                    <a:bodyPr/>
                    <a:lstStyle/>
                    <a:p>
                      <a:pPr algn="ctr"/>
                      <a:r>
                        <a:rPr lang="az-Latn-AZ" sz="1200" dirty="0"/>
                        <a:t>77</a:t>
                      </a:r>
                      <a:endParaRPr lang="en-US" sz="1200" dirty="0"/>
                    </a:p>
                  </a:txBody>
                  <a:tcPr anchor="ctr"/>
                </a:tc>
                <a:extLst>
                  <a:ext uri="{0D108BD9-81ED-4DB2-BD59-A6C34878D82A}">
                    <a16:rowId xmlns:a16="http://schemas.microsoft.com/office/drawing/2014/main" val="552334904"/>
                  </a:ext>
                </a:extLst>
              </a:tr>
              <a:tr h="303366">
                <a:tc>
                  <a:txBody>
                    <a:bodyPr/>
                    <a:lstStyle/>
                    <a:p>
                      <a:pPr algn="l"/>
                      <a:r>
                        <a:rPr lang="az-Latn-AZ" sz="1200" dirty="0"/>
                        <a:t>Əlavə tapşırıq</a:t>
                      </a:r>
                      <a:endParaRPr lang="en-US" sz="1200" dirty="0"/>
                    </a:p>
                  </a:txBody>
                  <a:tcPr anchor="ctr"/>
                </a:tc>
                <a:tc>
                  <a:txBody>
                    <a:bodyPr/>
                    <a:lstStyle/>
                    <a:p>
                      <a:pPr algn="l"/>
                      <a:r>
                        <a:rPr lang="az-Latn-AZ" sz="1200" dirty="0"/>
                        <a:t>Kamran Əsgərov</a:t>
                      </a:r>
                      <a:endParaRPr lang="en-US" sz="1200" dirty="0"/>
                    </a:p>
                  </a:txBody>
                  <a:tcPr anchor="ctr"/>
                </a:tc>
                <a:tc>
                  <a:txBody>
                    <a:bodyPr/>
                    <a:lstStyle/>
                    <a:p>
                      <a:pPr algn="ctr"/>
                      <a:r>
                        <a:rPr lang="az-Latn-AZ" sz="1200" dirty="0"/>
                        <a:t>93</a:t>
                      </a:r>
                      <a:endParaRPr lang="en-US" sz="1200" dirty="0"/>
                    </a:p>
                  </a:txBody>
                  <a:tcPr anchor="ctr"/>
                </a:tc>
                <a:extLst>
                  <a:ext uri="{0D108BD9-81ED-4DB2-BD59-A6C34878D82A}">
                    <a16:rowId xmlns:a16="http://schemas.microsoft.com/office/drawing/2014/main" val="940875634"/>
                  </a:ext>
                </a:extLst>
              </a:tr>
              <a:tr h="303366">
                <a:tc>
                  <a:txBody>
                    <a:bodyPr/>
                    <a:lstStyle/>
                    <a:p>
                      <a:pPr algn="l"/>
                      <a:r>
                        <a:rPr lang="az-Latn-AZ" sz="1200" dirty="0"/>
                        <a:t>Testlər və alınmış nəticələr</a:t>
                      </a:r>
                      <a:endParaRPr lang="en-US" sz="1200" dirty="0"/>
                    </a:p>
                  </a:txBody>
                  <a:tcPr anchor="ctr"/>
                </a:tc>
                <a:tc>
                  <a:txBody>
                    <a:bodyPr/>
                    <a:lstStyle/>
                    <a:p>
                      <a:pPr algn="l"/>
                      <a:r>
                        <a:rPr lang="az-Latn-AZ" sz="1200" dirty="0"/>
                        <a:t>Kamran Əsgərov</a:t>
                      </a:r>
                      <a:endParaRPr lang="en-US" sz="1200" dirty="0"/>
                    </a:p>
                  </a:txBody>
                  <a:tcPr anchor="ctr"/>
                </a:tc>
                <a:tc>
                  <a:txBody>
                    <a:bodyPr/>
                    <a:lstStyle/>
                    <a:p>
                      <a:pPr algn="ctr"/>
                      <a:r>
                        <a:rPr lang="az-Latn-AZ" sz="1200" dirty="0"/>
                        <a:t>104</a:t>
                      </a:r>
                      <a:endParaRPr lang="en-US" sz="1200" dirty="0"/>
                    </a:p>
                  </a:txBody>
                  <a:tcPr anchor="ctr"/>
                </a:tc>
                <a:extLst>
                  <a:ext uri="{0D108BD9-81ED-4DB2-BD59-A6C34878D82A}">
                    <a16:rowId xmlns:a16="http://schemas.microsoft.com/office/drawing/2014/main" val="920679278"/>
                  </a:ext>
                </a:extLst>
              </a:tr>
              <a:tr h="303366">
                <a:tc>
                  <a:txBody>
                    <a:bodyPr/>
                    <a:lstStyle/>
                    <a:p>
                      <a:pPr algn="l"/>
                      <a:r>
                        <a:rPr lang="az-Latn-AZ" sz="1200" dirty="0"/>
                        <a:t>Planlaşdırma və maliyyə</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Emin Payızov</a:t>
                      </a:r>
                      <a:endParaRPr lang="en-US" sz="1200" dirty="0"/>
                    </a:p>
                  </a:txBody>
                  <a:tcPr anchor="ctr"/>
                </a:tc>
                <a:tc>
                  <a:txBody>
                    <a:bodyPr/>
                    <a:lstStyle/>
                    <a:p>
                      <a:pPr algn="ctr"/>
                      <a:r>
                        <a:rPr lang="az-Latn-AZ" sz="1200" dirty="0"/>
                        <a:t>112</a:t>
                      </a:r>
                      <a:endParaRPr lang="en-US" sz="1200" dirty="0"/>
                    </a:p>
                  </a:txBody>
                  <a:tcPr anchor="ctr"/>
                </a:tc>
                <a:extLst>
                  <a:ext uri="{0D108BD9-81ED-4DB2-BD59-A6C34878D82A}">
                    <a16:rowId xmlns:a16="http://schemas.microsoft.com/office/drawing/2014/main" val="597639807"/>
                  </a:ext>
                </a:extLst>
              </a:tr>
              <a:tr h="303366">
                <a:tc>
                  <a:txBody>
                    <a:bodyPr/>
                    <a:lstStyle/>
                    <a:p>
                      <a:pPr algn="l"/>
                      <a:r>
                        <a:rPr lang="az-Latn-AZ" sz="1200" dirty="0"/>
                        <a:t>Tələblərə uyğunluq</a:t>
                      </a:r>
                      <a:endParaRPr lang="en-US" sz="1200" dirty="0"/>
                    </a:p>
                  </a:txBody>
                  <a:tcPr anchor="ctr"/>
                </a:tc>
                <a:tc>
                  <a:txBody>
                    <a:bodyPr/>
                    <a:lstStyle/>
                    <a:p>
                      <a:pPr algn="l"/>
                      <a:r>
                        <a:rPr lang="az-Latn-AZ" sz="1200" dirty="0"/>
                        <a:t>Kamran Əsgərov</a:t>
                      </a:r>
                      <a:endParaRPr lang="en-US" sz="1200" dirty="0"/>
                    </a:p>
                  </a:txBody>
                  <a:tcPr anchor="ctr"/>
                </a:tc>
                <a:tc>
                  <a:txBody>
                    <a:bodyPr/>
                    <a:lstStyle/>
                    <a:p>
                      <a:pPr algn="ctr"/>
                      <a:r>
                        <a:rPr lang="az-Latn-AZ" sz="1200" dirty="0"/>
                        <a:t>118</a:t>
                      </a:r>
                      <a:endParaRPr lang="en-US" sz="1200" dirty="0"/>
                    </a:p>
                  </a:txBody>
                  <a:tcPr anchor="ctr"/>
                </a:tc>
                <a:extLst>
                  <a:ext uri="{0D108BD9-81ED-4DB2-BD59-A6C34878D82A}">
                    <a16:rowId xmlns:a16="http://schemas.microsoft.com/office/drawing/2014/main" val="3150982523"/>
                  </a:ext>
                </a:extLst>
              </a:tr>
            </a:tbl>
          </a:graphicData>
        </a:graphic>
      </p:graphicFrame>
    </p:spTree>
    <p:extLst>
      <p:ext uri="{BB962C8B-B14F-4D97-AF65-F5344CB8AC3E}">
        <p14:creationId xmlns:p14="http://schemas.microsoft.com/office/powerpoint/2010/main" val="43255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Calal Əlizadə</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20</a:t>
            </a:fld>
            <a:endParaRPr lang="en-US"/>
          </a:p>
        </p:txBody>
      </p:sp>
      <p:sp>
        <p:nvSpPr>
          <p:cNvPr id="7"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Kütlə hesabatı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9C0AE084-CA64-4563-8A47-47D2DB6DFEB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0BDD306D-966B-4B90-8A62-92624BEFFD1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D97D4D54-3542-4885-9D30-15BBC2FC7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31FD770E-561D-46B2-8B9D-D734A59E7E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CC1A7463-724B-4B4B-9E00-774BEA5BC169}"/>
              </a:ext>
            </a:extLst>
          </p:cNvPr>
          <p:cNvSpPr txBox="1"/>
          <p:nvPr/>
        </p:nvSpPr>
        <p:spPr>
          <a:xfrm>
            <a:off x="239150" y="1232297"/>
            <a:ext cx="867624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spcBef>
                <a:spcPts val="480"/>
              </a:spcBef>
              <a:buClr>
                <a:schemeClr val="dk1"/>
              </a:buClr>
              <a:buSzPct val="120000"/>
            </a:pPr>
            <a:r>
              <a:rPr lang="az-Latn-AZ" sz="1600" dirty="0">
                <a:latin typeface="Arial" panose="020B0604020202020204" pitchFamily="34" charset="0"/>
                <a:cs typeface="Arial" panose="020B0604020202020204" pitchFamily="34" charset="0"/>
                <a:sym typeface="Arial"/>
              </a:rPr>
              <a:t>Bütün elektronik komponentlərin ayrılıqda kütləsi</a:t>
            </a:r>
            <a:endParaRPr lang="en-US" sz="1600" dirty="0">
              <a:latin typeface="Arial" panose="020B0604020202020204" pitchFamily="34" charset="0"/>
              <a:cs typeface="Arial" panose="020B0604020202020204" pitchFamily="34" charset="0"/>
              <a:sym typeface="Arial"/>
            </a:endParaRPr>
          </a:p>
        </p:txBody>
      </p:sp>
      <p:graphicFrame>
        <p:nvGraphicFramePr>
          <p:cNvPr id="3" name="Table 2">
            <a:extLst>
              <a:ext uri="{FF2B5EF4-FFF2-40B4-BE49-F238E27FC236}">
                <a16:creationId xmlns:a16="http://schemas.microsoft.com/office/drawing/2014/main" id="{62CDA01C-F755-4611-A700-CE39DFF63FD5}"/>
              </a:ext>
            </a:extLst>
          </p:cNvPr>
          <p:cNvGraphicFramePr>
            <a:graphicFrameLocks noGrp="1"/>
          </p:cNvGraphicFramePr>
          <p:nvPr>
            <p:extLst>
              <p:ext uri="{D42A27DB-BD31-4B8C-83A1-F6EECF244321}">
                <p14:modId xmlns:p14="http://schemas.microsoft.com/office/powerpoint/2010/main" val="3580831289"/>
              </p:ext>
            </p:extLst>
          </p:nvPr>
        </p:nvGraphicFramePr>
        <p:xfrm>
          <a:off x="239150" y="1600200"/>
          <a:ext cx="8676249" cy="4754880"/>
        </p:xfrm>
        <a:graphic>
          <a:graphicData uri="http://schemas.openxmlformats.org/drawingml/2006/table">
            <a:tbl>
              <a:tblPr firstRow="1" bandRow="1">
                <a:tableStyleId>{5C22544A-7EE6-4342-B048-85BDC9FD1C3A}</a:tableStyleId>
              </a:tblPr>
              <a:tblGrid>
                <a:gridCol w="2892083">
                  <a:extLst>
                    <a:ext uri="{9D8B030D-6E8A-4147-A177-3AD203B41FA5}">
                      <a16:colId xmlns:a16="http://schemas.microsoft.com/office/drawing/2014/main" val="1519460925"/>
                    </a:ext>
                  </a:extLst>
                </a:gridCol>
                <a:gridCol w="2892083">
                  <a:extLst>
                    <a:ext uri="{9D8B030D-6E8A-4147-A177-3AD203B41FA5}">
                      <a16:colId xmlns:a16="http://schemas.microsoft.com/office/drawing/2014/main" val="2882638026"/>
                    </a:ext>
                  </a:extLst>
                </a:gridCol>
                <a:gridCol w="2892083">
                  <a:extLst>
                    <a:ext uri="{9D8B030D-6E8A-4147-A177-3AD203B41FA5}">
                      <a16:colId xmlns:a16="http://schemas.microsoft.com/office/drawing/2014/main" val="3415732824"/>
                    </a:ext>
                  </a:extLst>
                </a:gridCol>
              </a:tblGrid>
              <a:tr h="279172">
                <a:tc>
                  <a:txBody>
                    <a:bodyPr/>
                    <a:lstStyle/>
                    <a:p>
                      <a:pPr algn="ctr"/>
                      <a:r>
                        <a:rPr lang="en-US" sz="1600" dirty="0" err="1"/>
                        <a:t>Komponent</a:t>
                      </a:r>
                      <a:endParaRPr lang="en-US" sz="1600" dirty="0"/>
                    </a:p>
                  </a:txBody>
                  <a:tcPr anchor="ctr"/>
                </a:tc>
                <a:tc>
                  <a:txBody>
                    <a:bodyPr/>
                    <a:lstStyle/>
                    <a:p>
                      <a:pPr algn="ctr"/>
                      <a:r>
                        <a:rPr lang="en-US" sz="1600" dirty="0"/>
                        <a:t>K</a:t>
                      </a:r>
                      <a:r>
                        <a:rPr lang="az-Latn-AZ" sz="1600" dirty="0"/>
                        <a:t>ütlə</a:t>
                      </a:r>
                      <a:endParaRPr lang="en-US" sz="1600" dirty="0"/>
                    </a:p>
                  </a:txBody>
                  <a:tcPr anchor="ctr"/>
                </a:tc>
                <a:tc>
                  <a:txBody>
                    <a:bodyPr/>
                    <a:lstStyle/>
                    <a:p>
                      <a:pPr algn="ctr"/>
                      <a:r>
                        <a:rPr lang="az-Latn-AZ" sz="1600" dirty="0"/>
                        <a:t>Mənbə</a:t>
                      </a:r>
                      <a:endParaRPr lang="en-US" sz="1600" dirty="0"/>
                    </a:p>
                  </a:txBody>
                  <a:tcPr anchor="ctr"/>
                </a:tc>
                <a:extLst>
                  <a:ext uri="{0D108BD9-81ED-4DB2-BD59-A6C34878D82A}">
                    <a16:rowId xmlns:a16="http://schemas.microsoft.com/office/drawing/2014/main" val="527144421"/>
                  </a:ext>
                </a:extLst>
              </a:tr>
              <a:tr h="228413">
                <a:tc>
                  <a:txBody>
                    <a:bodyPr/>
                    <a:lstStyle/>
                    <a:p>
                      <a:pPr algn="l"/>
                      <a:r>
                        <a:rPr lang="az-Latn-AZ" sz="1200" dirty="0"/>
                        <a:t>Xbee S2C</a:t>
                      </a:r>
                      <a:endParaRPr lang="en-US" sz="1200" dirty="0"/>
                    </a:p>
                  </a:txBody>
                  <a:tcPr anchor="ctr"/>
                </a:tc>
                <a:tc>
                  <a:txBody>
                    <a:bodyPr/>
                    <a:lstStyle/>
                    <a:p>
                      <a:pPr algn="ctr"/>
                      <a:r>
                        <a:rPr lang="az-Latn-AZ" sz="1200" dirty="0"/>
                        <a:t>3.31 qram</a:t>
                      </a:r>
                      <a:endParaRPr lang="en-US" sz="1200" dirty="0"/>
                    </a:p>
                  </a:txBody>
                  <a:tcPr anchor="ctr"/>
                </a:tc>
                <a:tc>
                  <a:txBody>
                    <a:bodyPr/>
                    <a:lstStyle/>
                    <a:p>
                      <a:pPr algn="l"/>
                      <a:r>
                        <a:rPr lang="az-Latn-AZ" sz="1200" dirty="0"/>
                        <a:t>Birbaşa ölçmə metodu</a:t>
                      </a:r>
                      <a:endParaRPr lang="en-US" sz="1200" dirty="0"/>
                    </a:p>
                  </a:txBody>
                  <a:tcPr anchor="ctr"/>
                </a:tc>
                <a:extLst>
                  <a:ext uri="{0D108BD9-81ED-4DB2-BD59-A6C34878D82A}">
                    <a16:rowId xmlns:a16="http://schemas.microsoft.com/office/drawing/2014/main" val="1610857813"/>
                  </a:ext>
                </a:extLst>
              </a:tr>
              <a:tr h="228413">
                <a:tc>
                  <a:txBody>
                    <a:bodyPr/>
                    <a:lstStyle/>
                    <a:p>
                      <a:pPr algn="l"/>
                      <a:r>
                        <a:rPr lang="az-Latn-AZ" sz="1200" dirty="0"/>
                        <a:t>Arduino NANO x2</a:t>
                      </a:r>
                      <a:endParaRPr lang="en-US" sz="1200" dirty="0"/>
                    </a:p>
                  </a:txBody>
                  <a:tcPr anchor="ctr"/>
                </a:tc>
                <a:tc>
                  <a:txBody>
                    <a:bodyPr/>
                    <a:lstStyle/>
                    <a:p>
                      <a:pPr algn="ctr"/>
                      <a:r>
                        <a:rPr lang="az-Latn-AZ" sz="1200" dirty="0"/>
                        <a:t>5.25 qram x2</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3032472385"/>
                  </a:ext>
                </a:extLst>
              </a:tr>
              <a:tr h="228413">
                <a:tc>
                  <a:txBody>
                    <a:bodyPr/>
                    <a:lstStyle/>
                    <a:p>
                      <a:pPr algn="l"/>
                      <a:r>
                        <a:rPr lang="az-Latn-AZ" sz="1200" dirty="0"/>
                        <a:t>Y3000 Kamera</a:t>
                      </a:r>
                      <a:endParaRPr lang="en-US" sz="1200" dirty="0"/>
                    </a:p>
                  </a:txBody>
                  <a:tcPr anchor="ctr"/>
                </a:tc>
                <a:tc>
                  <a:txBody>
                    <a:bodyPr/>
                    <a:lstStyle/>
                    <a:p>
                      <a:pPr algn="ctr"/>
                      <a:r>
                        <a:rPr lang="az-Latn-AZ" sz="1200" dirty="0"/>
                        <a:t>13.74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3402563374"/>
                  </a:ext>
                </a:extLst>
              </a:tr>
              <a:tr h="228413">
                <a:tc>
                  <a:txBody>
                    <a:bodyPr/>
                    <a:lstStyle/>
                    <a:p>
                      <a:pPr algn="l"/>
                      <a:r>
                        <a:rPr lang="az-Latn-AZ" sz="1200" dirty="0"/>
                        <a:t>SG – 90 Servo x2</a:t>
                      </a:r>
                      <a:endParaRPr lang="en-US" sz="1200" dirty="0"/>
                    </a:p>
                  </a:txBody>
                  <a:tcPr anchor="ctr"/>
                </a:tc>
                <a:tc>
                  <a:txBody>
                    <a:bodyPr/>
                    <a:lstStyle/>
                    <a:p>
                      <a:pPr algn="ctr"/>
                      <a:r>
                        <a:rPr lang="az-Latn-AZ" sz="1200" dirty="0"/>
                        <a:t>10.84 qram x2</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1331230698"/>
                  </a:ext>
                </a:extLst>
              </a:tr>
              <a:tr h="228413">
                <a:tc>
                  <a:txBody>
                    <a:bodyPr/>
                    <a:lstStyle/>
                    <a:p>
                      <a:pPr algn="l"/>
                      <a:r>
                        <a:rPr lang="az-Latn-AZ" sz="1200" dirty="0"/>
                        <a:t>BMP</a:t>
                      </a:r>
                      <a:r>
                        <a:rPr lang="en-US" sz="1200" dirty="0"/>
                        <a:t>/BME280</a:t>
                      </a:r>
                    </a:p>
                  </a:txBody>
                  <a:tcPr anchor="ctr"/>
                </a:tc>
                <a:tc>
                  <a:txBody>
                    <a:bodyPr/>
                    <a:lstStyle/>
                    <a:p>
                      <a:pPr algn="ctr"/>
                      <a:r>
                        <a:rPr lang="az-Latn-AZ" sz="1200" dirty="0"/>
                        <a:t>0.74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2435022232"/>
                  </a:ext>
                </a:extLst>
              </a:tr>
              <a:tr h="228413">
                <a:tc>
                  <a:txBody>
                    <a:bodyPr/>
                    <a:lstStyle/>
                    <a:p>
                      <a:pPr algn="l"/>
                      <a:r>
                        <a:rPr lang="az-Latn-AZ" sz="1200" dirty="0"/>
                        <a:t>Gərginlik sensoru</a:t>
                      </a:r>
                      <a:endParaRPr lang="en-US" sz="1200" dirty="0"/>
                    </a:p>
                  </a:txBody>
                  <a:tcPr anchor="ctr"/>
                </a:tc>
                <a:tc>
                  <a:txBody>
                    <a:bodyPr/>
                    <a:lstStyle/>
                    <a:p>
                      <a:pPr algn="ctr"/>
                      <a:r>
                        <a:rPr lang="az-Latn-AZ" sz="1200" dirty="0"/>
                        <a:t>2.75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3073365769"/>
                  </a:ext>
                </a:extLst>
              </a:tr>
              <a:tr h="228413">
                <a:tc>
                  <a:txBody>
                    <a:bodyPr/>
                    <a:lstStyle/>
                    <a:p>
                      <a:pPr algn="l"/>
                      <a:r>
                        <a:rPr lang="az-Latn-AZ" sz="1200" dirty="0"/>
                        <a:t>Buzzer QS</a:t>
                      </a:r>
                      <a:r>
                        <a:rPr lang="en-US" sz="1200" dirty="0"/>
                        <a:t>I</a:t>
                      </a:r>
                      <a:r>
                        <a:rPr lang="az-Latn-AZ" sz="1200" dirty="0"/>
                        <a:t>-1410</a:t>
                      </a:r>
                      <a:endParaRPr lang="en-US" sz="1200" dirty="0"/>
                    </a:p>
                  </a:txBody>
                  <a:tcPr anchor="ctr"/>
                </a:tc>
                <a:tc>
                  <a:txBody>
                    <a:bodyPr/>
                    <a:lstStyle/>
                    <a:p>
                      <a:pPr algn="ctr"/>
                      <a:r>
                        <a:rPr lang="az-Latn-AZ" sz="1200" dirty="0"/>
                        <a:t>1.03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1847466057"/>
                  </a:ext>
                </a:extLst>
              </a:tr>
              <a:tr h="228413">
                <a:tc>
                  <a:txBody>
                    <a:bodyPr/>
                    <a:lstStyle/>
                    <a:p>
                      <a:pPr algn="l"/>
                      <a:r>
                        <a:rPr lang="az-Latn-AZ" sz="1200" dirty="0"/>
                        <a:t>LED</a:t>
                      </a:r>
                      <a:endParaRPr lang="en-US" sz="1200" dirty="0"/>
                    </a:p>
                  </a:txBody>
                  <a:tcPr anchor="ctr"/>
                </a:tc>
                <a:tc>
                  <a:txBody>
                    <a:bodyPr/>
                    <a:lstStyle/>
                    <a:p>
                      <a:pPr algn="ctr"/>
                      <a:r>
                        <a:rPr lang="az-Latn-AZ" sz="1200" dirty="0"/>
                        <a:t>0.10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2985709394"/>
                  </a:ext>
                </a:extLst>
              </a:tr>
              <a:tr h="228413">
                <a:tc>
                  <a:txBody>
                    <a:bodyPr/>
                    <a:lstStyle/>
                    <a:p>
                      <a:pPr algn="l"/>
                      <a:r>
                        <a:rPr lang="az-Latn-AZ" sz="1200" dirty="0"/>
                        <a:t>Çevirici açar</a:t>
                      </a:r>
                      <a:endParaRPr lang="en-US" sz="1200" dirty="0"/>
                    </a:p>
                  </a:txBody>
                  <a:tcPr anchor="ctr"/>
                </a:tc>
                <a:tc>
                  <a:txBody>
                    <a:bodyPr/>
                    <a:lstStyle/>
                    <a:p>
                      <a:pPr algn="ctr"/>
                      <a:r>
                        <a:rPr lang="az-Latn-AZ" sz="1200" dirty="0"/>
                        <a:t>2.53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3122522482"/>
                  </a:ext>
                </a:extLst>
              </a:tr>
              <a:tr h="228413">
                <a:tc>
                  <a:txBody>
                    <a:bodyPr/>
                    <a:lstStyle/>
                    <a:p>
                      <a:pPr algn="l"/>
                      <a:r>
                        <a:rPr lang="az-Latn-AZ" sz="1200" dirty="0"/>
                        <a:t>Məftillər</a:t>
                      </a:r>
                      <a:endParaRPr lang="en-US" sz="1200" dirty="0"/>
                    </a:p>
                  </a:txBody>
                  <a:tcPr anchor="ctr"/>
                </a:tc>
                <a:tc>
                  <a:txBody>
                    <a:bodyPr/>
                    <a:lstStyle/>
                    <a:p>
                      <a:pPr algn="ctr"/>
                      <a:r>
                        <a:rPr lang="az-Latn-AZ" sz="1200" dirty="0"/>
                        <a:t>30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4145209614"/>
                  </a:ext>
                </a:extLst>
              </a:tr>
              <a:tr h="228413">
                <a:tc>
                  <a:txBody>
                    <a:bodyPr/>
                    <a:lstStyle/>
                    <a:p>
                      <a:pPr algn="l"/>
                      <a:r>
                        <a:rPr lang="az-Latn-AZ" sz="1200" dirty="0"/>
                        <a:t>GY - 91</a:t>
                      </a:r>
                      <a:endParaRPr lang="en-US" sz="1200" dirty="0"/>
                    </a:p>
                  </a:txBody>
                  <a:tcPr anchor="ctr"/>
                </a:tc>
                <a:tc>
                  <a:txBody>
                    <a:bodyPr/>
                    <a:lstStyle/>
                    <a:p>
                      <a:pPr algn="ctr"/>
                      <a:r>
                        <a:rPr lang="az-Latn-AZ" sz="1200" dirty="0"/>
                        <a:t>1.54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711762229"/>
                  </a:ext>
                </a:extLst>
              </a:tr>
              <a:tr h="228413">
                <a:tc>
                  <a:txBody>
                    <a:bodyPr/>
                    <a:lstStyle/>
                    <a:p>
                      <a:pPr algn="l"/>
                      <a:r>
                        <a:rPr lang="az-Latn-AZ" sz="1200" dirty="0"/>
                        <a:t>Adafruit GPS</a:t>
                      </a:r>
                      <a:endParaRPr lang="en-US" sz="1200" dirty="0"/>
                    </a:p>
                  </a:txBody>
                  <a:tcPr anchor="ctr"/>
                </a:tc>
                <a:tc>
                  <a:txBody>
                    <a:bodyPr/>
                    <a:lstStyle/>
                    <a:p>
                      <a:pPr algn="ctr"/>
                      <a:r>
                        <a:rPr lang="az-Latn-AZ" sz="1200" dirty="0"/>
                        <a:t>7.52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1054298034"/>
                  </a:ext>
                </a:extLst>
              </a:tr>
              <a:tr h="228413">
                <a:tc>
                  <a:txBody>
                    <a:bodyPr/>
                    <a:lstStyle/>
                    <a:p>
                      <a:pPr algn="l"/>
                      <a:r>
                        <a:rPr lang="az-Latn-AZ" sz="1200" dirty="0"/>
                        <a:t>Okcell 9V Batareya</a:t>
                      </a:r>
                      <a:endParaRPr lang="en-US" sz="1200" dirty="0"/>
                    </a:p>
                  </a:txBody>
                  <a:tcPr anchor="ctr"/>
                </a:tc>
                <a:tc>
                  <a:txBody>
                    <a:bodyPr/>
                    <a:lstStyle/>
                    <a:p>
                      <a:pPr algn="ctr"/>
                      <a:r>
                        <a:rPr lang="az-Latn-AZ" sz="1200" dirty="0"/>
                        <a:t>20.03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363106260"/>
                  </a:ext>
                </a:extLst>
              </a:tr>
              <a:tr h="228413">
                <a:tc>
                  <a:txBody>
                    <a:bodyPr/>
                    <a:lstStyle/>
                    <a:p>
                      <a:pPr algn="l"/>
                      <a:r>
                        <a:rPr lang="az-Latn-AZ" sz="1200" dirty="0"/>
                        <a:t>Xbee adapter</a:t>
                      </a:r>
                      <a:endParaRPr lang="en-US" sz="1200" dirty="0"/>
                    </a:p>
                  </a:txBody>
                  <a:tcPr anchor="ctr"/>
                </a:tc>
                <a:tc>
                  <a:txBody>
                    <a:bodyPr/>
                    <a:lstStyle/>
                    <a:p>
                      <a:pPr algn="ctr"/>
                      <a:r>
                        <a:rPr lang="az-Latn-AZ" sz="1200" dirty="0"/>
                        <a:t>7.00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3930047957"/>
                  </a:ext>
                </a:extLst>
              </a:tr>
              <a:tr h="228413">
                <a:tc>
                  <a:txBody>
                    <a:bodyPr/>
                    <a:lstStyle/>
                    <a:p>
                      <a:pPr algn="l"/>
                      <a:r>
                        <a:rPr lang="az-Latn-AZ" sz="1200" dirty="0"/>
                        <a:t>SD kart modulu</a:t>
                      </a:r>
                      <a:endParaRPr lang="en-US" sz="1200" dirty="0"/>
                    </a:p>
                  </a:txBody>
                  <a:tcPr anchor="ctr"/>
                </a:tc>
                <a:tc>
                  <a:txBody>
                    <a:bodyPr/>
                    <a:lstStyle/>
                    <a:p>
                      <a:pPr algn="ctr"/>
                      <a:r>
                        <a:rPr lang="az-Latn-AZ" sz="1200" dirty="0"/>
                        <a:t>4.52 qram</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Birbaşa ölçmə metodu</a:t>
                      </a:r>
                      <a:endParaRPr lang="en-US" sz="1200" dirty="0"/>
                    </a:p>
                  </a:txBody>
                  <a:tcPr anchor="ctr"/>
                </a:tc>
                <a:extLst>
                  <a:ext uri="{0D108BD9-81ED-4DB2-BD59-A6C34878D82A}">
                    <a16:rowId xmlns:a16="http://schemas.microsoft.com/office/drawing/2014/main" val="1749036591"/>
                  </a:ext>
                </a:extLst>
              </a:tr>
              <a:tr h="253793">
                <a:tc>
                  <a:txBody>
                    <a:bodyPr/>
                    <a:lstStyle/>
                    <a:p>
                      <a:pPr algn="ctr"/>
                      <a:r>
                        <a:rPr lang="az-Latn-AZ" sz="1400" dirty="0"/>
                        <a:t>TOPLAM</a:t>
                      </a:r>
                      <a:endParaRPr lang="en-US" sz="1400" dirty="0"/>
                    </a:p>
                  </a:txBody>
                  <a:tcPr anchor="ctr">
                    <a:solidFill>
                      <a:srgbClr val="FFFF00"/>
                    </a:solidFill>
                  </a:tcPr>
                </a:tc>
                <a:tc>
                  <a:txBody>
                    <a:bodyPr/>
                    <a:lstStyle/>
                    <a:p>
                      <a:pPr algn="ctr"/>
                      <a:r>
                        <a:rPr lang="az-Latn-AZ" sz="1400" dirty="0"/>
                        <a:t>126.99 qram</a:t>
                      </a:r>
                      <a:endParaRPr lang="en-US" sz="1400" dirty="0"/>
                    </a:p>
                  </a:txBody>
                  <a:tcPr anchor="ctr">
                    <a:solidFill>
                      <a:srgbClr val="FFFF00"/>
                    </a:solidFill>
                  </a:tcPr>
                </a:tc>
                <a:tc>
                  <a:txBody>
                    <a:bodyPr/>
                    <a:lstStyle/>
                    <a:p>
                      <a:pPr algn="l"/>
                      <a:endParaRPr lang="en-US" sz="1400" dirty="0"/>
                    </a:p>
                  </a:txBody>
                  <a:tcPr anchor="ctr">
                    <a:solidFill>
                      <a:srgbClr val="FFFF00"/>
                    </a:solidFill>
                  </a:tcPr>
                </a:tc>
                <a:extLst>
                  <a:ext uri="{0D108BD9-81ED-4DB2-BD59-A6C34878D82A}">
                    <a16:rowId xmlns:a16="http://schemas.microsoft.com/office/drawing/2014/main" val="720995192"/>
                  </a:ext>
                </a:extLst>
              </a:tr>
            </a:tbl>
          </a:graphicData>
        </a:graphic>
      </p:graphicFrame>
    </p:spTree>
    <p:extLst>
      <p:ext uri="{BB962C8B-B14F-4D97-AF65-F5344CB8AC3E}">
        <p14:creationId xmlns:p14="http://schemas.microsoft.com/office/powerpoint/2010/main" val="407379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Calal Əlizadə</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21</a:t>
            </a:fld>
            <a:endParaRPr lang="en-US"/>
          </a:p>
        </p:txBody>
      </p:sp>
      <p:sp>
        <p:nvSpPr>
          <p:cNvPr id="7"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Kütlə hesabatı (davamı)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9C0AE084-CA64-4563-8A47-47D2DB6DFEB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0BDD306D-966B-4B90-8A62-92624BEFFD1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D97D4D54-3542-4885-9D30-15BBC2FC7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31FD770E-561D-46B2-8B9D-D734A59E7E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17A5A02E-7E66-4BA6-A8F1-7933B472C028}"/>
              </a:ext>
            </a:extLst>
          </p:cNvPr>
          <p:cNvSpPr txBox="1"/>
          <p:nvPr/>
        </p:nvSpPr>
        <p:spPr>
          <a:xfrm>
            <a:off x="239150" y="1232297"/>
            <a:ext cx="867624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spcBef>
                <a:spcPts val="480"/>
              </a:spcBef>
              <a:buClr>
                <a:schemeClr val="dk1"/>
              </a:buClr>
              <a:buSzPct val="120000"/>
            </a:pPr>
            <a:r>
              <a:rPr lang="az-Latn-AZ" sz="1600" dirty="0">
                <a:latin typeface="Arial" panose="020B0604020202020204" pitchFamily="34" charset="0"/>
                <a:cs typeface="Arial" panose="020B0604020202020204" pitchFamily="34" charset="0"/>
                <a:sym typeface="Arial"/>
              </a:rPr>
              <a:t>Bütün struktur elementlərinin kütləsi</a:t>
            </a:r>
            <a:endParaRPr lang="en-US" sz="1600" dirty="0">
              <a:latin typeface="Arial" panose="020B0604020202020204" pitchFamily="34" charset="0"/>
              <a:cs typeface="Arial" panose="020B0604020202020204" pitchFamily="34" charset="0"/>
              <a:sym typeface="Arial"/>
            </a:endParaRPr>
          </a:p>
        </p:txBody>
      </p:sp>
      <p:graphicFrame>
        <p:nvGraphicFramePr>
          <p:cNvPr id="15" name="Table 14">
            <a:extLst>
              <a:ext uri="{FF2B5EF4-FFF2-40B4-BE49-F238E27FC236}">
                <a16:creationId xmlns:a16="http://schemas.microsoft.com/office/drawing/2014/main" id="{EA2A91AF-162C-4136-B3EC-2C7C1CA25769}"/>
              </a:ext>
            </a:extLst>
          </p:cNvPr>
          <p:cNvGraphicFramePr>
            <a:graphicFrameLocks noGrp="1"/>
          </p:cNvGraphicFramePr>
          <p:nvPr>
            <p:extLst>
              <p:ext uri="{D42A27DB-BD31-4B8C-83A1-F6EECF244321}">
                <p14:modId xmlns:p14="http://schemas.microsoft.com/office/powerpoint/2010/main" val="2667087572"/>
              </p:ext>
            </p:extLst>
          </p:nvPr>
        </p:nvGraphicFramePr>
        <p:xfrm>
          <a:off x="239150" y="1636776"/>
          <a:ext cx="8676249" cy="1859280"/>
        </p:xfrm>
        <a:graphic>
          <a:graphicData uri="http://schemas.openxmlformats.org/drawingml/2006/table">
            <a:tbl>
              <a:tblPr firstRow="1" bandRow="1">
                <a:tableStyleId>{5C22544A-7EE6-4342-B048-85BDC9FD1C3A}</a:tableStyleId>
              </a:tblPr>
              <a:tblGrid>
                <a:gridCol w="2892083">
                  <a:extLst>
                    <a:ext uri="{9D8B030D-6E8A-4147-A177-3AD203B41FA5}">
                      <a16:colId xmlns:a16="http://schemas.microsoft.com/office/drawing/2014/main" val="1519460925"/>
                    </a:ext>
                  </a:extLst>
                </a:gridCol>
                <a:gridCol w="2892083">
                  <a:extLst>
                    <a:ext uri="{9D8B030D-6E8A-4147-A177-3AD203B41FA5}">
                      <a16:colId xmlns:a16="http://schemas.microsoft.com/office/drawing/2014/main" val="2882638026"/>
                    </a:ext>
                  </a:extLst>
                </a:gridCol>
                <a:gridCol w="2892083">
                  <a:extLst>
                    <a:ext uri="{9D8B030D-6E8A-4147-A177-3AD203B41FA5}">
                      <a16:colId xmlns:a16="http://schemas.microsoft.com/office/drawing/2014/main" val="3415732824"/>
                    </a:ext>
                  </a:extLst>
                </a:gridCol>
              </a:tblGrid>
              <a:tr h="242969">
                <a:tc>
                  <a:txBody>
                    <a:bodyPr/>
                    <a:lstStyle/>
                    <a:p>
                      <a:pPr algn="ctr"/>
                      <a:r>
                        <a:rPr lang="en-US" sz="1600" dirty="0" err="1"/>
                        <a:t>Komponent</a:t>
                      </a:r>
                      <a:endParaRPr lang="en-US" sz="1600" dirty="0"/>
                    </a:p>
                  </a:txBody>
                  <a:tcPr anchor="ctr"/>
                </a:tc>
                <a:tc>
                  <a:txBody>
                    <a:bodyPr/>
                    <a:lstStyle/>
                    <a:p>
                      <a:pPr algn="ctr"/>
                      <a:r>
                        <a:rPr lang="en-US" sz="1600" dirty="0"/>
                        <a:t>K</a:t>
                      </a:r>
                      <a:r>
                        <a:rPr lang="az-Latn-AZ" sz="1600" dirty="0"/>
                        <a:t>ütlə</a:t>
                      </a:r>
                      <a:endParaRPr lang="en-US" sz="1600" dirty="0"/>
                    </a:p>
                  </a:txBody>
                  <a:tcPr anchor="ctr"/>
                </a:tc>
                <a:tc>
                  <a:txBody>
                    <a:bodyPr/>
                    <a:lstStyle/>
                    <a:p>
                      <a:pPr algn="ctr"/>
                      <a:r>
                        <a:rPr lang="az-Latn-AZ" sz="1600" dirty="0"/>
                        <a:t>Mənbə</a:t>
                      </a:r>
                      <a:endParaRPr lang="en-US" sz="1600" dirty="0"/>
                    </a:p>
                  </a:txBody>
                  <a:tcPr anchor="ctr"/>
                </a:tc>
                <a:extLst>
                  <a:ext uri="{0D108BD9-81ED-4DB2-BD59-A6C34878D82A}">
                    <a16:rowId xmlns:a16="http://schemas.microsoft.com/office/drawing/2014/main" val="527144421"/>
                  </a:ext>
                </a:extLst>
              </a:tr>
              <a:tr h="242969">
                <a:tc>
                  <a:txBody>
                    <a:bodyPr/>
                    <a:lstStyle/>
                    <a:p>
                      <a:pPr algn="l"/>
                      <a:r>
                        <a:rPr lang="az-Latn-AZ" sz="1400" dirty="0"/>
                        <a:t>Konteyner</a:t>
                      </a:r>
                      <a:endParaRPr lang="en-US" sz="1400" dirty="0"/>
                    </a:p>
                  </a:txBody>
                  <a:tcPr anchor="ctr"/>
                </a:tc>
                <a:tc>
                  <a:txBody>
                    <a:bodyPr/>
                    <a:lstStyle/>
                    <a:p>
                      <a:pPr algn="ctr"/>
                      <a:r>
                        <a:rPr lang="az-Latn-AZ" sz="1400" dirty="0"/>
                        <a:t>110 qram</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Birbaşa ölçmə metodu</a:t>
                      </a:r>
                      <a:endParaRPr lang="en-US" sz="1400" dirty="0"/>
                    </a:p>
                  </a:txBody>
                  <a:tcPr anchor="ctr"/>
                </a:tc>
                <a:extLst>
                  <a:ext uri="{0D108BD9-81ED-4DB2-BD59-A6C34878D82A}">
                    <a16:rowId xmlns:a16="http://schemas.microsoft.com/office/drawing/2014/main" val="1610857813"/>
                  </a:ext>
                </a:extLst>
              </a:tr>
              <a:tr h="242969">
                <a:tc>
                  <a:txBody>
                    <a:bodyPr/>
                    <a:lstStyle/>
                    <a:p>
                      <a:pPr algn="l"/>
                      <a:r>
                        <a:rPr lang="az-Latn-AZ" sz="1400" dirty="0"/>
                        <a:t>Medel peykin korpusu</a:t>
                      </a:r>
                      <a:endParaRPr lang="en-US" sz="1400" dirty="0"/>
                    </a:p>
                  </a:txBody>
                  <a:tcPr anchor="ctr"/>
                </a:tc>
                <a:tc>
                  <a:txBody>
                    <a:bodyPr/>
                    <a:lstStyle/>
                    <a:p>
                      <a:pPr algn="ctr"/>
                      <a:r>
                        <a:rPr lang="az-Latn-AZ" sz="1400" dirty="0"/>
                        <a:t>90 qram</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Birbaşa ölçmə metodu</a:t>
                      </a:r>
                      <a:endParaRPr lang="en-US" sz="1400" dirty="0"/>
                    </a:p>
                  </a:txBody>
                  <a:tcPr anchor="ctr"/>
                </a:tc>
                <a:extLst>
                  <a:ext uri="{0D108BD9-81ED-4DB2-BD59-A6C34878D82A}">
                    <a16:rowId xmlns:a16="http://schemas.microsoft.com/office/drawing/2014/main" val="3032472385"/>
                  </a:ext>
                </a:extLst>
              </a:tr>
              <a:tr h="2429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Konteyneri drona birləşdirmək üçün saxlayıcı</a:t>
                      </a:r>
                      <a:endParaRPr lang="en-US" sz="1100" dirty="0"/>
                    </a:p>
                  </a:txBody>
                  <a:tcPr anchor="ctr"/>
                </a:tc>
                <a:tc>
                  <a:txBody>
                    <a:bodyPr/>
                    <a:lstStyle/>
                    <a:p>
                      <a:pPr algn="ctr"/>
                      <a:r>
                        <a:rPr lang="az-Latn-AZ" sz="1400" dirty="0"/>
                        <a:t>5 qram</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Birbaşa ölçmə metodu</a:t>
                      </a:r>
                      <a:endParaRPr lang="en-US" sz="1400" dirty="0"/>
                    </a:p>
                  </a:txBody>
                  <a:tcPr anchor="ctr"/>
                </a:tc>
                <a:extLst>
                  <a:ext uri="{0D108BD9-81ED-4DB2-BD59-A6C34878D82A}">
                    <a16:rowId xmlns:a16="http://schemas.microsoft.com/office/drawing/2014/main" val="3402563374"/>
                  </a:ext>
                </a:extLst>
              </a:tr>
              <a:tr h="242969">
                <a:tc>
                  <a:txBody>
                    <a:bodyPr/>
                    <a:lstStyle/>
                    <a:p>
                      <a:pPr algn="l"/>
                      <a:r>
                        <a:rPr lang="az-Latn-AZ" sz="1400" dirty="0"/>
                        <a:t>Paraşüt</a:t>
                      </a:r>
                      <a:endParaRPr lang="en-US" sz="1400" dirty="0"/>
                    </a:p>
                  </a:txBody>
                  <a:tcPr anchor="ctr"/>
                </a:tc>
                <a:tc>
                  <a:txBody>
                    <a:bodyPr/>
                    <a:lstStyle/>
                    <a:p>
                      <a:pPr algn="ctr"/>
                      <a:r>
                        <a:rPr lang="az-Latn-AZ" sz="1400" dirty="0"/>
                        <a:t>60 qram</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Birbaşa ölçmə metodu</a:t>
                      </a:r>
                      <a:endParaRPr lang="en-US" sz="1400" dirty="0"/>
                    </a:p>
                  </a:txBody>
                  <a:tcPr anchor="ctr"/>
                </a:tc>
                <a:extLst>
                  <a:ext uri="{0D108BD9-81ED-4DB2-BD59-A6C34878D82A}">
                    <a16:rowId xmlns:a16="http://schemas.microsoft.com/office/drawing/2014/main" val="1331230698"/>
                  </a:ext>
                </a:extLst>
              </a:tr>
              <a:tr h="242969">
                <a:tc>
                  <a:txBody>
                    <a:bodyPr/>
                    <a:lstStyle/>
                    <a:p>
                      <a:pPr algn="ctr"/>
                      <a:r>
                        <a:rPr lang="az-Latn-AZ" sz="1400" dirty="0"/>
                        <a:t>TOPLAM</a:t>
                      </a:r>
                      <a:endParaRPr lang="en-US" sz="1400" dirty="0"/>
                    </a:p>
                  </a:txBody>
                  <a:tcPr anchor="ctr">
                    <a:solidFill>
                      <a:srgbClr val="FFFF00"/>
                    </a:solidFill>
                  </a:tcPr>
                </a:tc>
                <a:tc>
                  <a:txBody>
                    <a:bodyPr/>
                    <a:lstStyle/>
                    <a:p>
                      <a:pPr algn="ctr"/>
                      <a:r>
                        <a:rPr lang="az-Latn-AZ" sz="1400" dirty="0"/>
                        <a:t>265 qram</a:t>
                      </a:r>
                      <a:endParaRPr lang="en-US" sz="1400" dirty="0"/>
                    </a:p>
                  </a:txBody>
                  <a:tcPr anchor="ctr">
                    <a:solidFill>
                      <a:srgbClr val="FFFF00"/>
                    </a:solidFill>
                  </a:tcPr>
                </a:tc>
                <a:tc>
                  <a:txBody>
                    <a:bodyPr/>
                    <a:lstStyle/>
                    <a:p>
                      <a:pPr algn="ctr"/>
                      <a:r>
                        <a:rPr lang="en-US" sz="1400" dirty="0"/>
                        <a:t>-----</a:t>
                      </a:r>
                    </a:p>
                  </a:txBody>
                  <a:tcPr anchor="ctr">
                    <a:solidFill>
                      <a:srgbClr val="FFFF00"/>
                    </a:solidFill>
                  </a:tcPr>
                </a:tc>
                <a:extLst>
                  <a:ext uri="{0D108BD9-81ED-4DB2-BD59-A6C34878D82A}">
                    <a16:rowId xmlns:a16="http://schemas.microsoft.com/office/drawing/2014/main" val="720995192"/>
                  </a:ext>
                </a:extLst>
              </a:tr>
            </a:tbl>
          </a:graphicData>
        </a:graphic>
      </p:graphicFrame>
      <p:sp>
        <p:nvSpPr>
          <p:cNvPr id="16" name="TextBox 15">
            <a:extLst>
              <a:ext uri="{FF2B5EF4-FFF2-40B4-BE49-F238E27FC236}">
                <a16:creationId xmlns:a16="http://schemas.microsoft.com/office/drawing/2014/main" id="{E8B4ACBC-83B0-4181-B1B6-7384242F4FE5}"/>
              </a:ext>
            </a:extLst>
          </p:cNvPr>
          <p:cNvSpPr txBox="1"/>
          <p:nvPr/>
        </p:nvSpPr>
        <p:spPr>
          <a:xfrm>
            <a:off x="239150" y="3596471"/>
            <a:ext cx="8668248"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spcBef>
                <a:spcPts val="480"/>
              </a:spcBef>
              <a:buClr>
                <a:schemeClr val="dk1"/>
              </a:buClr>
              <a:buSzPct val="120000"/>
            </a:pPr>
            <a:r>
              <a:rPr lang="az-Latn-AZ" sz="1600" dirty="0">
                <a:latin typeface="Arial" panose="020B0604020202020204" pitchFamily="34" charset="0"/>
                <a:cs typeface="Arial" panose="020B0604020202020204" pitchFamily="34" charset="0"/>
                <a:sym typeface="Arial"/>
              </a:rPr>
              <a:t>Ümumi kütlə hesabatı</a:t>
            </a:r>
            <a:endParaRPr lang="en-US" sz="1600" dirty="0">
              <a:latin typeface="Arial" panose="020B0604020202020204" pitchFamily="34" charset="0"/>
              <a:cs typeface="Arial" panose="020B0604020202020204" pitchFamily="34" charset="0"/>
              <a:sym typeface="Arial"/>
            </a:endParaRPr>
          </a:p>
        </p:txBody>
      </p:sp>
      <p:graphicFrame>
        <p:nvGraphicFramePr>
          <p:cNvPr id="17" name="Table 16">
            <a:extLst>
              <a:ext uri="{FF2B5EF4-FFF2-40B4-BE49-F238E27FC236}">
                <a16:creationId xmlns:a16="http://schemas.microsoft.com/office/drawing/2014/main" id="{9CF70ADC-7570-42A3-812E-53D7B81F019F}"/>
              </a:ext>
            </a:extLst>
          </p:cNvPr>
          <p:cNvGraphicFramePr>
            <a:graphicFrameLocks noGrp="1"/>
          </p:cNvGraphicFramePr>
          <p:nvPr>
            <p:extLst>
              <p:ext uri="{D42A27DB-BD31-4B8C-83A1-F6EECF244321}">
                <p14:modId xmlns:p14="http://schemas.microsoft.com/office/powerpoint/2010/main" val="366355214"/>
              </p:ext>
            </p:extLst>
          </p:nvPr>
        </p:nvGraphicFramePr>
        <p:xfrm>
          <a:off x="247150" y="4023588"/>
          <a:ext cx="8668248" cy="1249680"/>
        </p:xfrm>
        <a:graphic>
          <a:graphicData uri="http://schemas.openxmlformats.org/drawingml/2006/table">
            <a:tbl>
              <a:tblPr firstRow="1" bandRow="1">
                <a:tableStyleId>{5C22544A-7EE6-4342-B048-85BDC9FD1C3A}</a:tableStyleId>
              </a:tblPr>
              <a:tblGrid>
                <a:gridCol w="4334124">
                  <a:extLst>
                    <a:ext uri="{9D8B030D-6E8A-4147-A177-3AD203B41FA5}">
                      <a16:colId xmlns:a16="http://schemas.microsoft.com/office/drawing/2014/main" val="1519460925"/>
                    </a:ext>
                  </a:extLst>
                </a:gridCol>
                <a:gridCol w="4334124">
                  <a:extLst>
                    <a:ext uri="{9D8B030D-6E8A-4147-A177-3AD203B41FA5}">
                      <a16:colId xmlns:a16="http://schemas.microsoft.com/office/drawing/2014/main" val="2882638026"/>
                    </a:ext>
                  </a:extLst>
                </a:gridCol>
              </a:tblGrid>
              <a:tr h="242969">
                <a:tc>
                  <a:txBody>
                    <a:bodyPr/>
                    <a:lstStyle/>
                    <a:p>
                      <a:pPr algn="ctr"/>
                      <a:r>
                        <a:rPr lang="en-US" sz="1600" dirty="0" err="1"/>
                        <a:t>Komponent</a:t>
                      </a:r>
                      <a:endParaRPr lang="en-US" sz="1600" dirty="0"/>
                    </a:p>
                  </a:txBody>
                  <a:tcPr anchor="ctr"/>
                </a:tc>
                <a:tc>
                  <a:txBody>
                    <a:bodyPr/>
                    <a:lstStyle/>
                    <a:p>
                      <a:pPr algn="ctr"/>
                      <a:r>
                        <a:rPr lang="en-US" sz="1600" dirty="0"/>
                        <a:t>K</a:t>
                      </a:r>
                      <a:r>
                        <a:rPr lang="az-Latn-AZ" sz="1600" dirty="0"/>
                        <a:t>ütlə</a:t>
                      </a:r>
                      <a:endParaRPr lang="en-US" sz="1600" dirty="0"/>
                    </a:p>
                  </a:txBody>
                  <a:tcPr anchor="ctr"/>
                </a:tc>
                <a:extLst>
                  <a:ext uri="{0D108BD9-81ED-4DB2-BD59-A6C34878D82A}">
                    <a16:rowId xmlns:a16="http://schemas.microsoft.com/office/drawing/2014/main" val="527144421"/>
                  </a:ext>
                </a:extLst>
              </a:tr>
              <a:tr h="242969">
                <a:tc>
                  <a:txBody>
                    <a:bodyPr/>
                    <a:lstStyle/>
                    <a:p>
                      <a:pPr algn="l"/>
                      <a:r>
                        <a:rPr lang="az-Latn-AZ" sz="1400" dirty="0"/>
                        <a:t>Elektronik komponentlər</a:t>
                      </a:r>
                      <a:endParaRPr lang="en-US" sz="1400" dirty="0"/>
                    </a:p>
                  </a:txBody>
                  <a:tcPr anchor="ctr"/>
                </a:tc>
                <a:tc>
                  <a:txBody>
                    <a:bodyPr/>
                    <a:lstStyle/>
                    <a:p>
                      <a:pPr algn="ctr"/>
                      <a:r>
                        <a:rPr lang="az-Latn-AZ" sz="1400" dirty="0"/>
                        <a:t>126.99 qram</a:t>
                      </a:r>
                      <a:endParaRPr lang="en-US" sz="1400" dirty="0"/>
                    </a:p>
                  </a:txBody>
                  <a:tcPr anchor="ctr"/>
                </a:tc>
                <a:extLst>
                  <a:ext uri="{0D108BD9-81ED-4DB2-BD59-A6C34878D82A}">
                    <a16:rowId xmlns:a16="http://schemas.microsoft.com/office/drawing/2014/main" val="1610857813"/>
                  </a:ext>
                </a:extLst>
              </a:tr>
              <a:tr h="242969">
                <a:tc>
                  <a:txBody>
                    <a:bodyPr/>
                    <a:lstStyle/>
                    <a:p>
                      <a:pPr algn="l"/>
                      <a:r>
                        <a:rPr lang="az-Latn-AZ" sz="1400" dirty="0"/>
                        <a:t>Struktur elementləri</a:t>
                      </a:r>
                      <a:endParaRPr lang="en-US" sz="1400" dirty="0"/>
                    </a:p>
                  </a:txBody>
                  <a:tcPr anchor="ctr"/>
                </a:tc>
                <a:tc>
                  <a:txBody>
                    <a:bodyPr/>
                    <a:lstStyle/>
                    <a:p>
                      <a:pPr algn="ctr"/>
                      <a:r>
                        <a:rPr lang="az-Latn-AZ" sz="1400" dirty="0"/>
                        <a:t>265 qram</a:t>
                      </a:r>
                      <a:endParaRPr lang="en-US" sz="1400" dirty="0"/>
                    </a:p>
                  </a:txBody>
                  <a:tcPr anchor="ctr"/>
                </a:tc>
                <a:extLst>
                  <a:ext uri="{0D108BD9-81ED-4DB2-BD59-A6C34878D82A}">
                    <a16:rowId xmlns:a16="http://schemas.microsoft.com/office/drawing/2014/main" val="3032472385"/>
                  </a:ext>
                </a:extLst>
              </a:tr>
              <a:tr h="242969">
                <a:tc>
                  <a:txBody>
                    <a:bodyPr/>
                    <a:lstStyle/>
                    <a:p>
                      <a:pPr algn="ctr"/>
                      <a:r>
                        <a:rPr lang="az-Latn-AZ" sz="1400" dirty="0"/>
                        <a:t>TOPLAM</a:t>
                      </a:r>
                      <a:endParaRPr lang="en-US" sz="1400" dirty="0"/>
                    </a:p>
                  </a:txBody>
                  <a:tcPr anchor="ctr">
                    <a:solidFill>
                      <a:srgbClr val="FFFF00"/>
                    </a:solidFill>
                  </a:tcPr>
                </a:tc>
                <a:tc>
                  <a:txBody>
                    <a:bodyPr/>
                    <a:lstStyle/>
                    <a:p>
                      <a:pPr algn="ctr"/>
                      <a:r>
                        <a:rPr lang="az-Latn-AZ" sz="1400" dirty="0"/>
                        <a:t>391.99 qram</a:t>
                      </a:r>
                      <a:endParaRPr lang="en-US" sz="1400" dirty="0"/>
                    </a:p>
                  </a:txBody>
                  <a:tcPr anchor="ctr">
                    <a:solidFill>
                      <a:srgbClr val="FFFF00"/>
                    </a:solidFill>
                  </a:tcPr>
                </a:tc>
                <a:extLst>
                  <a:ext uri="{0D108BD9-81ED-4DB2-BD59-A6C34878D82A}">
                    <a16:rowId xmlns:a16="http://schemas.microsoft.com/office/drawing/2014/main" val="720995192"/>
                  </a:ext>
                </a:extLst>
              </a:tr>
            </a:tbl>
          </a:graphicData>
        </a:graphic>
      </p:graphicFrame>
      <p:sp>
        <p:nvSpPr>
          <p:cNvPr id="18" name="Shape 173">
            <a:extLst>
              <a:ext uri="{FF2B5EF4-FFF2-40B4-BE49-F238E27FC236}">
                <a16:creationId xmlns:a16="http://schemas.microsoft.com/office/drawing/2014/main" id="{AD35C1E4-B379-4545-8C0C-2E0F00398C01}"/>
              </a:ext>
            </a:extLst>
          </p:cNvPr>
          <p:cNvSpPr txBox="1">
            <a:spLocks/>
          </p:cNvSpPr>
          <p:nvPr/>
        </p:nvSpPr>
        <p:spPr>
          <a:xfrm>
            <a:off x="235776" y="5435674"/>
            <a:ext cx="4409376" cy="365126"/>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600" b="0" kern="0" dirty="0">
                <a:solidFill>
                  <a:srgbClr val="333399"/>
                </a:solidFill>
              </a:rPr>
              <a:t>Ehtiyat kütlə</a:t>
            </a:r>
            <a:r>
              <a:rPr lang="en-US" sz="1600" b="0" kern="0" dirty="0">
                <a:solidFill>
                  <a:srgbClr val="333399"/>
                </a:solidFill>
              </a:rPr>
              <a:t>:		</a:t>
            </a:r>
            <a:r>
              <a:rPr lang="az-Latn-AZ" sz="1600" b="0" kern="0" dirty="0">
                <a:solidFill>
                  <a:srgbClr val="FF11D2"/>
                </a:solidFill>
              </a:rPr>
              <a:t>58</a:t>
            </a:r>
            <a:r>
              <a:rPr lang="en-US" sz="1600" b="0" kern="0" dirty="0">
                <a:solidFill>
                  <a:srgbClr val="FF11D2"/>
                </a:solidFill>
              </a:rPr>
              <a:t>.</a:t>
            </a:r>
            <a:r>
              <a:rPr lang="az-Latn-AZ" sz="1600" b="0" kern="0" dirty="0">
                <a:solidFill>
                  <a:srgbClr val="FF11D2"/>
                </a:solidFill>
              </a:rPr>
              <a:t>01</a:t>
            </a:r>
            <a:r>
              <a:rPr lang="en-US" sz="1600" b="0" kern="0" dirty="0">
                <a:solidFill>
                  <a:srgbClr val="FF11D2"/>
                </a:solidFill>
              </a:rPr>
              <a:t> </a:t>
            </a:r>
            <a:r>
              <a:rPr lang="en-US" sz="1600" b="0" kern="0" dirty="0" err="1">
                <a:solidFill>
                  <a:srgbClr val="FF11D2"/>
                </a:solidFill>
              </a:rPr>
              <a:t>qram</a:t>
            </a:r>
            <a:endParaRPr lang="az-Latn-AZ" sz="1600" b="0" kern="0" dirty="0">
              <a:solidFill>
                <a:srgbClr val="FF11D2"/>
              </a:solidFill>
            </a:endParaRPr>
          </a:p>
        </p:txBody>
      </p:sp>
      <p:sp>
        <p:nvSpPr>
          <p:cNvPr id="19" name="Shape 173">
            <a:extLst>
              <a:ext uri="{FF2B5EF4-FFF2-40B4-BE49-F238E27FC236}">
                <a16:creationId xmlns:a16="http://schemas.microsoft.com/office/drawing/2014/main" id="{F6DE040A-EED2-43E6-9E69-D1BED5D3B07C}"/>
              </a:ext>
            </a:extLst>
          </p:cNvPr>
          <p:cNvSpPr txBox="1">
            <a:spLocks/>
          </p:cNvSpPr>
          <p:nvPr/>
        </p:nvSpPr>
        <p:spPr>
          <a:xfrm>
            <a:off x="251396" y="5874643"/>
            <a:ext cx="4064571" cy="365126"/>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1600" b="0" kern="0" dirty="0">
                <a:solidFill>
                  <a:srgbClr val="333399"/>
                </a:solidFill>
              </a:rPr>
              <a:t>“</a:t>
            </a:r>
            <a:r>
              <a:rPr lang="en-US" sz="1600" b="0" kern="0" dirty="0" err="1">
                <a:solidFill>
                  <a:srgbClr val="333399"/>
                </a:solidFill>
              </a:rPr>
              <a:t>CanSat</a:t>
            </a:r>
            <a:r>
              <a:rPr lang="en-US" sz="1600" b="0" kern="0" dirty="0">
                <a:solidFill>
                  <a:srgbClr val="333399"/>
                </a:solidFill>
              </a:rPr>
              <a:t>” – </a:t>
            </a:r>
            <a:r>
              <a:rPr lang="az-Latn-AZ" sz="1600" b="0" kern="0" dirty="0">
                <a:solidFill>
                  <a:srgbClr val="333399"/>
                </a:solidFill>
              </a:rPr>
              <a:t>ın ümumi kütləsi</a:t>
            </a:r>
            <a:r>
              <a:rPr lang="en-US" sz="1600" b="0" kern="0" dirty="0">
                <a:solidFill>
                  <a:srgbClr val="333399"/>
                </a:solidFill>
              </a:rPr>
              <a:t>:	</a:t>
            </a:r>
            <a:r>
              <a:rPr lang="en-US" sz="1600" i="1" u="sng" kern="0" dirty="0">
                <a:solidFill>
                  <a:srgbClr val="00B050"/>
                </a:solidFill>
              </a:rPr>
              <a:t>450 </a:t>
            </a:r>
            <a:r>
              <a:rPr lang="en-US" sz="1600" i="1" u="sng" kern="0" dirty="0" err="1">
                <a:solidFill>
                  <a:srgbClr val="00B050"/>
                </a:solidFill>
              </a:rPr>
              <a:t>qram</a:t>
            </a:r>
            <a:endParaRPr lang="az-Latn-AZ" sz="1600" i="1" u="sng" kern="0" dirty="0">
              <a:solidFill>
                <a:srgbClr val="00B050"/>
              </a:solidFill>
            </a:endParaRPr>
          </a:p>
        </p:txBody>
      </p:sp>
    </p:spTree>
    <p:extLst>
      <p:ext uri="{BB962C8B-B14F-4D97-AF65-F5344CB8AC3E}">
        <p14:creationId xmlns:p14="http://schemas.microsoft.com/office/powerpoint/2010/main" val="25996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22</a:t>
            </a:fld>
            <a:endParaRPr lang="en-US"/>
          </a:p>
        </p:txBody>
      </p:sp>
      <p:sp>
        <p:nvSpPr>
          <p:cNvPr id="7" name="Shape 133"/>
          <p:cNvSpPr txBox="1">
            <a:spLocks/>
          </p:cNvSpPr>
          <p:nvPr/>
        </p:nvSpPr>
        <p:spPr>
          <a:xfrm>
            <a:off x="685800" y="2552417"/>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Enməyə Nəzarət Bölməsi</a:t>
            </a:r>
          </a:p>
        </p:txBody>
      </p:sp>
      <p:sp>
        <p:nvSpPr>
          <p:cNvPr id="8" name="Shape 134"/>
          <p:cNvSpPr txBox="1">
            <a:spLocks/>
          </p:cNvSpPr>
          <p:nvPr/>
        </p:nvSpPr>
        <p:spPr>
          <a:xfrm>
            <a:off x="1444407" y="3841054"/>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Əsgərov Kamran</a:t>
            </a:r>
            <a:endParaRPr lang="en-US" kern="0" dirty="0">
              <a:solidFill>
                <a:srgbClr val="000000"/>
              </a:solidFill>
            </a:endParaRPr>
          </a:p>
        </p:txBody>
      </p:sp>
      <p:sp>
        <p:nvSpPr>
          <p:cNvPr id="9" name="Footer Placeholder 4">
            <a:extLst>
              <a:ext uri="{FF2B5EF4-FFF2-40B4-BE49-F238E27FC236}">
                <a16:creationId xmlns:a16="http://schemas.microsoft.com/office/drawing/2014/main" id="{83DA6AFA-E7B6-4C04-B886-0804875137C9}"/>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81553A3E-EEA7-49BB-8D44-4BD1629E216A}"/>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49B1608B-A76E-4021-A487-383073D49F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CF543555-F8D7-4830-8D95-ACC8390563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3503231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23</a:t>
            </a:fld>
            <a:endParaRPr lang="en-US"/>
          </a:p>
        </p:txBody>
      </p:sp>
      <p:sp>
        <p:nvSpPr>
          <p:cNvPr id="7"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Texniki şərtlər</a:t>
            </a:r>
          </a:p>
        </p:txBody>
      </p:sp>
      <p:sp>
        <p:nvSpPr>
          <p:cNvPr id="8" name="Footer Placeholder 4">
            <a:extLst>
              <a:ext uri="{FF2B5EF4-FFF2-40B4-BE49-F238E27FC236}">
                <a16:creationId xmlns:a16="http://schemas.microsoft.com/office/drawing/2014/main" id="{20B66533-BCC7-4E42-AB74-C3A03338604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3445D70E-75CD-4541-9AC1-26F39AEDBD49}"/>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E0B124B4-B845-40DB-B33E-ADDE22E686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09BC06C-6516-46EF-B6B5-4B9180CBDC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2" name="Table 11">
            <a:extLst>
              <a:ext uri="{FF2B5EF4-FFF2-40B4-BE49-F238E27FC236}">
                <a16:creationId xmlns:a16="http://schemas.microsoft.com/office/drawing/2014/main" id="{DD2C2202-F9AE-44BB-B519-3480551B9F5F}"/>
              </a:ext>
            </a:extLst>
          </p:cNvPr>
          <p:cNvGraphicFramePr>
            <a:graphicFrameLocks noGrp="1"/>
          </p:cNvGraphicFramePr>
          <p:nvPr>
            <p:extLst>
              <p:ext uri="{D42A27DB-BD31-4B8C-83A1-F6EECF244321}">
                <p14:modId xmlns:p14="http://schemas.microsoft.com/office/powerpoint/2010/main" val="286446991"/>
              </p:ext>
            </p:extLst>
          </p:nvPr>
        </p:nvGraphicFramePr>
        <p:xfrm>
          <a:off x="219456" y="1234440"/>
          <a:ext cx="8695944" cy="5047487"/>
        </p:xfrm>
        <a:graphic>
          <a:graphicData uri="http://schemas.openxmlformats.org/drawingml/2006/table">
            <a:tbl>
              <a:tblPr firstRow="1" bandRow="1">
                <a:tableStyleId>{5C22544A-7EE6-4342-B048-85BDC9FD1C3A}</a:tableStyleId>
              </a:tblPr>
              <a:tblGrid>
                <a:gridCol w="544104">
                  <a:extLst>
                    <a:ext uri="{9D8B030D-6E8A-4147-A177-3AD203B41FA5}">
                      <a16:colId xmlns:a16="http://schemas.microsoft.com/office/drawing/2014/main" val="3878402201"/>
                    </a:ext>
                  </a:extLst>
                </a:gridCol>
                <a:gridCol w="6771096">
                  <a:extLst>
                    <a:ext uri="{9D8B030D-6E8A-4147-A177-3AD203B41FA5}">
                      <a16:colId xmlns:a16="http://schemas.microsoft.com/office/drawing/2014/main" val="1652830244"/>
                    </a:ext>
                  </a:extLst>
                </a:gridCol>
                <a:gridCol w="1380744">
                  <a:extLst>
                    <a:ext uri="{9D8B030D-6E8A-4147-A177-3AD203B41FA5}">
                      <a16:colId xmlns:a16="http://schemas.microsoft.com/office/drawing/2014/main" val="1002620991"/>
                    </a:ext>
                  </a:extLst>
                </a:gridCol>
              </a:tblGrid>
              <a:tr h="476671">
                <a:tc>
                  <a:txBody>
                    <a:bodyPr/>
                    <a:lstStyle/>
                    <a:p>
                      <a:pPr algn="ctr"/>
                      <a:r>
                        <a:rPr lang="az-Latn-AZ" sz="1200" dirty="0"/>
                        <a:t>Tələb </a:t>
                      </a:r>
                      <a:r>
                        <a:rPr lang="en-US" sz="1200" dirty="0"/>
                        <a:t>ID</a:t>
                      </a:r>
                    </a:p>
                  </a:txBody>
                  <a:tcPr anchor="ctr"/>
                </a:tc>
                <a:tc>
                  <a:txBody>
                    <a:bodyPr/>
                    <a:lstStyle/>
                    <a:p>
                      <a:pPr algn="ctr"/>
                      <a:r>
                        <a:rPr lang="az-Latn-AZ" sz="1400" dirty="0"/>
                        <a:t>Tələbin təsviri</a:t>
                      </a:r>
                      <a:endParaRPr lang="en-US" sz="1400" dirty="0"/>
                    </a:p>
                  </a:txBody>
                  <a:tcPr anchor="ctr"/>
                </a:tc>
                <a:tc>
                  <a:txBody>
                    <a:bodyPr/>
                    <a:lstStyle/>
                    <a:p>
                      <a:pPr algn="ctr"/>
                      <a:r>
                        <a:rPr lang="az-Latn-AZ" sz="1400" dirty="0"/>
                        <a:t>Səbəb</a:t>
                      </a:r>
                      <a:endParaRPr lang="en-US" sz="1400" dirty="0"/>
                    </a:p>
                  </a:txBody>
                  <a:tcPr anchor="ctr"/>
                </a:tc>
                <a:extLst>
                  <a:ext uri="{0D108BD9-81ED-4DB2-BD59-A6C34878D82A}">
                    <a16:rowId xmlns:a16="http://schemas.microsoft.com/office/drawing/2014/main" val="770914647"/>
                  </a:ext>
                </a:extLst>
              </a:tr>
              <a:tr h="666033">
                <a:tc>
                  <a:txBody>
                    <a:bodyPr/>
                    <a:lstStyle/>
                    <a:p>
                      <a:pPr algn="ctr"/>
                      <a:r>
                        <a:rPr lang="az-Latn-AZ" sz="1400" dirty="0"/>
                        <a:t>1</a:t>
                      </a:r>
                      <a:endParaRPr lang="en-US" sz="1400" dirty="0"/>
                    </a:p>
                  </a:txBody>
                  <a:tcPr anchor="ctr"/>
                </a:tc>
                <a:tc>
                  <a:txBody>
                    <a:bodyPr/>
                    <a:lstStyle/>
                    <a:p>
                      <a:r>
                        <a:rPr lang="az-Latn-AZ" sz="1400" dirty="0"/>
                        <a:t>Model peyk 400 metr hündürlükdə avtomatik olaraq konteynerdən ayrılıb missiyanı yerinə yetirməyə başlamalı və 1-2 dəqiqə intervalında yerə enməlidir. </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022631865"/>
                  </a:ext>
                </a:extLst>
              </a:tr>
              <a:tr h="476671">
                <a:tc>
                  <a:txBody>
                    <a:bodyPr/>
                    <a:lstStyle/>
                    <a:p>
                      <a:pPr algn="ctr"/>
                      <a:r>
                        <a:rPr lang="az-Latn-AZ" sz="1400" dirty="0"/>
                        <a:t>2</a:t>
                      </a:r>
                      <a:endParaRPr lang="en-US" sz="1400" dirty="0"/>
                    </a:p>
                  </a:txBody>
                  <a:tcPr anchor="ctr"/>
                </a:tc>
                <a:tc>
                  <a:txBody>
                    <a:bodyPr/>
                    <a:lstStyle/>
                    <a:p>
                      <a:r>
                        <a:rPr lang="en-US" sz="1400" dirty="0"/>
                        <a:t> </a:t>
                      </a:r>
                      <a:r>
                        <a:rPr lang="en-US" sz="1400" dirty="0" err="1"/>
                        <a:t>Modelin</a:t>
                      </a:r>
                      <a:r>
                        <a:rPr lang="en-US" sz="1400" dirty="0"/>
                        <a:t> </a:t>
                      </a:r>
                      <a:r>
                        <a:rPr lang="en-US" sz="1400" dirty="0" err="1"/>
                        <a:t>və</a:t>
                      </a:r>
                      <a:r>
                        <a:rPr lang="en-US" sz="1400" dirty="0"/>
                        <a:t>  </a:t>
                      </a:r>
                      <a:r>
                        <a:rPr lang="en-US" sz="1400" dirty="0" err="1"/>
                        <a:t>konteynerin</a:t>
                      </a:r>
                      <a:r>
                        <a:rPr lang="en-US" sz="1400" dirty="0"/>
                        <a:t> </a:t>
                      </a:r>
                      <a:r>
                        <a:rPr lang="en-US" sz="1400" dirty="0" err="1"/>
                        <a:t>ümumi</a:t>
                      </a:r>
                      <a:r>
                        <a:rPr lang="en-US" sz="1400" dirty="0"/>
                        <a:t> </a:t>
                      </a:r>
                      <a:r>
                        <a:rPr lang="en-US" sz="1400" dirty="0" err="1"/>
                        <a:t>kütləsi</a:t>
                      </a:r>
                      <a:r>
                        <a:rPr lang="en-US" sz="1400" dirty="0"/>
                        <a:t> </a:t>
                      </a:r>
                      <a:r>
                        <a:rPr lang="en-US" sz="1400" dirty="0" err="1"/>
                        <a:t>maksimum</a:t>
                      </a:r>
                      <a:r>
                        <a:rPr lang="en-US" sz="1400" dirty="0"/>
                        <a:t> 500 </a:t>
                      </a:r>
                      <a:r>
                        <a:rPr lang="en-US" sz="1400" dirty="0" err="1"/>
                        <a:t>qrama</a:t>
                      </a:r>
                      <a:r>
                        <a:rPr lang="en-US" sz="1400" dirty="0"/>
                        <a:t> </a:t>
                      </a:r>
                      <a:r>
                        <a:rPr lang="en-US" sz="1400" dirty="0" err="1"/>
                        <a:t>qədər</a:t>
                      </a:r>
                      <a:r>
                        <a:rPr lang="en-US" sz="1400" dirty="0"/>
                        <a:t> </a:t>
                      </a:r>
                      <a:r>
                        <a:rPr lang="en-US" sz="1400" dirty="0" err="1"/>
                        <a:t>ol</a:t>
                      </a:r>
                      <a:r>
                        <a:rPr lang="az-Latn-AZ" sz="1400" dirty="0"/>
                        <a:t>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693238220"/>
                  </a:ext>
                </a:extLst>
              </a:tr>
              <a:tr h="476671">
                <a:tc>
                  <a:txBody>
                    <a:bodyPr/>
                    <a:lstStyle/>
                    <a:p>
                      <a:pPr algn="ctr"/>
                      <a:r>
                        <a:rPr lang="az-Latn-AZ" sz="1400" dirty="0"/>
                        <a:t>3</a:t>
                      </a:r>
                      <a:endParaRPr lang="en-US" sz="1400" dirty="0"/>
                    </a:p>
                  </a:txBody>
                  <a:tcPr anchor="ctr"/>
                </a:tc>
                <a:tc>
                  <a:txBody>
                    <a:bodyPr/>
                    <a:lstStyle/>
                    <a:p>
                      <a:r>
                        <a:rPr lang="en-US" sz="1400" dirty="0"/>
                        <a:t>Model  </a:t>
                      </a:r>
                      <a:r>
                        <a:rPr lang="en-US" sz="1400" dirty="0" err="1"/>
                        <a:t>silindr</a:t>
                      </a:r>
                      <a:r>
                        <a:rPr lang="az-Latn-AZ" sz="1400" dirty="0"/>
                        <a:t> (200 x 120 mm)</a:t>
                      </a:r>
                      <a:r>
                        <a:rPr lang="en-US" sz="1400" dirty="0"/>
                        <a:t> </a:t>
                      </a:r>
                      <a:r>
                        <a:rPr lang="en-US" sz="1400" dirty="0" err="1"/>
                        <a:t>formalı</a:t>
                      </a:r>
                      <a:r>
                        <a:rPr lang="en-US" sz="1400" dirty="0"/>
                        <a:t> </a:t>
                      </a:r>
                      <a:r>
                        <a:rPr lang="en-US" sz="1400" dirty="0" err="1"/>
                        <a:t>konteynerə</a:t>
                      </a:r>
                      <a:r>
                        <a:rPr lang="en-US" sz="1400" dirty="0"/>
                        <a:t> </a:t>
                      </a:r>
                      <a:r>
                        <a:rPr lang="en-US" sz="1400" dirty="0" err="1"/>
                        <a:t>yerləşə</a:t>
                      </a:r>
                      <a:r>
                        <a:rPr lang="en-US" sz="1400" dirty="0"/>
                        <a:t> </a:t>
                      </a:r>
                      <a:r>
                        <a:rPr lang="en-US" sz="1400" dirty="0" err="1"/>
                        <a:t>bilən</a:t>
                      </a:r>
                      <a:r>
                        <a:rPr lang="en-US" sz="1400" dirty="0"/>
                        <a:t> </a:t>
                      </a:r>
                      <a:r>
                        <a:rPr lang="en-US" sz="1400" dirty="0" err="1"/>
                        <a:t>formada</a:t>
                      </a:r>
                      <a:r>
                        <a:rPr lang="en-US" sz="1400" dirty="0"/>
                        <a:t> </a:t>
                      </a:r>
                      <a:r>
                        <a:rPr lang="en-US" sz="1400" dirty="0" err="1"/>
                        <a:t>olmalıdır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049303525"/>
                  </a:ext>
                </a:extLst>
              </a:tr>
              <a:tr h="666033">
                <a:tc>
                  <a:txBody>
                    <a:bodyPr/>
                    <a:lstStyle/>
                    <a:p>
                      <a:pPr algn="ctr"/>
                      <a:r>
                        <a:rPr lang="az-Latn-AZ" sz="1400" dirty="0"/>
                        <a:t>12</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Pirotexniki</a:t>
                      </a:r>
                      <a:r>
                        <a:rPr lang="en-US" sz="1400" dirty="0"/>
                        <a:t>, </a:t>
                      </a:r>
                      <a:r>
                        <a:rPr lang="en-US" sz="1400" dirty="0" err="1"/>
                        <a:t>tezalışan</a:t>
                      </a:r>
                      <a:r>
                        <a:rPr lang="en-US" sz="1400" dirty="0"/>
                        <a:t> </a:t>
                      </a:r>
                      <a:r>
                        <a:rPr lang="en-US" sz="1400" dirty="0" err="1"/>
                        <a:t>və</a:t>
                      </a:r>
                      <a:r>
                        <a:rPr lang="en-US" sz="1400" dirty="0"/>
                        <a:t> </a:t>
                      </a:r>
                      <a:r>
                        <a:rPr lang="en-US" sz="1400" dirty="0" err="1"/>
                        <a:t>köpük</a:t>
                      </a:r>
                      <a:r>
                        <a:rPr lang="en-US" sz="1400" dirty="0"/>
                        <a:t> </a:t>
                      </a:r>
                      <a:r>
                        <a:rPr lang="en-US" sz="1400" dirty="0" err="1"/>
                        <a:t>əsaslı</a:t>
                      </a:r>
                      <a:r>
                        <a:rPr lang="en-US" sz="1400" dirty="0"/>
                        <a:t> </a:t>
                      </a:r>
                      <a:r>
                        <a:rPr lang="en-US" sz="1400" dirty="0" err="1"/>
                        <a:t>materiallardan</a:t>
                      </a:r>
                      <a:r>
                        <a:rPr lang="en-US" sz="1400" dirty="0"/>
                        <a:t>, </a:t>
                      </a:r>
                      <a:r>
                        <a:rPr lang="en-US" sz="1400" dirty="0" err="1"/>
                        <a:t>ətraf</a:t>
                      </a:r>
                      <a:r>
                        <a:rPr lang="en-US" sz="1400" dirty="0"/>
                        <a:t> </a:t>
                      </a:r>
                      <a:r>
                        <a:rPr lang="en-US" sz="1400" dirty="0" err="1"/>
                        <a:t>aləmə</a:t>
                      </a:r>
                      <a:r>
                        <a:rPr lang="en-US" sz="1400" dirty="0"/>
                        <a:t> </a:t>
                      </a:r>
                      <a:r>
                        <a:rPr lang="en-US" sz="1400" dirty="0" err="1"/>
                        <a:t>və</a:t>
                      </a:r>
                      <a:r>
                        <a:rPr lang="en-US" sz="1400" dirty="0"/>
                        <a:t> </a:t>
                      </a:r>
                      <a:r>
                        <a:rPr lang="en-US" sz="1400" dirty="0" err="1"/>
                        <a:t>insan</a:t>
                      </a:r>
                      <a:r>
                        <a:rPr lang="en-US" sz="1400" dirty="0"/>
                        <a:t> </a:t>
                      </a:r>
                      <a:r>
                        <a:rPr lang="en-US" sz="1400" dirty="0" err="1"/>
                        <a:t>sağlamlığına</a:t>
                      </a:r>
                      <a:r>
                        <a:rPr lang="en-US" sz="1400" dirty="0"/>
                        <a:t> </a:t>
                      </a:r>
                      <a:r>
                        <a:rPr lang="en-US" sz="1400" dirty="0" err="1"/>
                        <a:t>zərər</a:t>
                      </a:r>
                      <a:r>
                        <a:rPr lang="en-US" sz="1400" dirty="0"/>
                        <a:t> </a:t>
                      </a:r>
                      <a:r>
                        <a:rPr lang="en-US" sz="1400" dirty="0" err="1"/>
                        <a:t>törədəcək</a:t>
                      </a:r>
                      <a:r>
                        <a:rPr lang="en-US" sz="1400" dirty="0"/>
                        <a:t> </a:t>
                      </a:r>
                      <a:r>
                        <a:rPr lang="en-US" sz="1400" dirty="0" err="1"/>
                        <a:t>maddələrdən</a:t>
                      </a:r>
                      <a:r>
                        <a:rPr lang="en-US" sz="1400" dirty="0"/>
                        <a:t> </a:t>
                      </a:r>
                      <a:r>
                        <a:rPr lang="en-US" sz="1400" dirty="0" err="1"/>
                        <a:t>istifadə</a:t>
                      </a:r>
                      <a:r>
                        <a:rPr lang="en-US" sz="1400" dirty="0"/>
                        <a:t> </a:t>
                      </a:r>
                      <a:r>
                        <a:rPr lang="en-US" sz="1400" dirty="0" err="1"/>
                        <a:t>etmək</a:t>
                      </a:r>
                      <a:r>
                        <a:rPr lang="en-US" sz="1400" dirty="0"/>
                        <a:t> </a:t>
                      </a:r>
                      <a:r>
                        <a:rPr lang="en-US" sz="1400" dirty="0" err="1"/>
                        <a:t>qadağandır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742839759"/>
                  </a:ext>
                </a:extLst>
              </a:tr>
              <a:tr h="666033">
                <a:tc>
                  <a:txBody>
                    <a:bodyPr/>
                    <a:lstStyle/>
                    <a:p>
                      <a:pPr algn="ctr"/>
                      <a:r>
                        <a:rPr lang="az-Latn-AZ" sz="1400" dirty="0"/>
                        <a:t>14</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a:t>
                      </a:r>
                      <a:r>
                        <a:rPr lang="en-US" sz="1400" dirty="0" err="1"/>
                        <a:t>konteynerin</a:t>
                      </a:r>
                      <a:r>
                        <a:rPr lang="en-US" sz="1400" dirty="0"/>
                        <a:t> </a:t>
                      </a:r>
                      <a:r>
                        <a:rPr lang="en-US" sz="1400" dirty="0" err="1"/>
                        <a:t>daxilində</a:t>
                      </a:r>
                      <a:r>
                        <a:rPr lang="en-US" sz="1400" dirty="0"/>
                        <a:t> </a:t>
                      </a:r>
                      <a:r>
                        <a:rPr lang="en-US" sz="1400" dirty="0" err="1"/>
                        <a:t>olarkən</a:t>
                      </a:r>
                      <a:r>
                        <a:rPr lang="en-US" sz="1400" dirty="0"/>
                        <a:t> </a:t>
                      </a:r>
                      <a:r>
                        <a:rPr lang="en-US" sz="1400" dirty="0" err="1"/>
                        <a:t>işə</a:t>
                      </a:r>
                      <a:r>
                        <a:rPr lang="en-US" sz="1400" dirty="0"/>
                        <a:t> </a:t>
                      </a:r>
                      <a:r>
                        <a:rPr lang="en-US" sz="1400" dirty="0" err="1"/>
                        <a:t>salına</a:t>
                      </a:r>
                      <a:r>
                        <a:rPr lang="en-US" sz="1400" dirty="0"/>
                        <a:t> </a:t>
                      </a:r>
                      <a:r>
                        <a:rPr lang="en-US" sz="1400" dirty="0" err="1"/>
                        <a:t>bilməsi</a:t>
                      </a:r>
                      <a:r>
                        <a:rPr lang="en-US" sz="1400" dirty="0"/>
                        <a:t> </a:t>
                      </a:r>
                      <a:r>
                        <a:rPr lang="en-US" sz="1400" dirty="0" err="1"/>
                        <a:t>üçün</a:t>
                      </a:r>
                      <a:r>
                        <a:rPr lang="en-US" sz="1400" dirty="0"/>
                        <a:t> </a:t>
                      </a:r>
                      <a:r>
                        <a:rPr lang="en-US" sz="1400" dirty="0" err="1"/>
                        <a:t>açar,işləməsini</a:t>
                      </a:r>
                      <a:r>
                        <a:rPr lang="en-US" sz="1400" dirty="0"/>
                        <a:t> </a:t>
                      </a:r>
                      <a:r>
                        <a:rPr lang="en-US" sz="1400" dirty="0" err="1"/>
                        <a:t>göstərən</a:t>
                      </a:r>
                      <a:r>
                        <a:rPr lang="en-US" sz="1400" dirty="0"/>
                        <a:t> </a:t>
                      </a:r>
                      <a:r>
                        <a:rPr lang="en-US" sz="1400" dirty="0" err="1"/>
                        <a:t>işıq</a:t>
                      </a:r>
                      <a:r>
                        <a:rPr lang="en-US" sz="1400" dirty="0"/>
                        <a:t> (LED) </a:t>
                      </a:r>
                      <a:r>
                        <a:rPr lang="en-US" sz="1400" dirty="0" err="1"/>
                        <a:t>və</a:t>
                      </a:r>
                      <a:r>
                        <a:rPr lang="en-US" sz="1400" dirty="0"/>
                        <a:t> </a:t>
                      </a:r>
                      <a:r>
                        <a:rPr lang="en-US" sz="1400" dirty="0" err="1"/>
                        <a:t>ya</a:t>
                      </a:r>
                      <a:r>
                        <a:rPr lang="en-US" sz="1400" dirty="0"/>
                        <a:t> </a:t>
                      </a:r>
                      <a:r>
                        <a:rPr lang="en-US" sz="1400" dirty="0" err="1"/>
                        <a:t>səs</a:t>
                      </a:r>
                      <a:r>
                        <a:rPr lang="en-US" sz="1400" dirty="0"/>
                        <a:t> </a:t>
                      </a:r>
                      <a:r>
                        <a:rPr lang="en-US" sz="1400" dirty="0" err="1"/>
                        <a:t>siqnalı</a:t>
                      </a:r>
                      <a:r>
                        <a:rPr lang="en-US" sz="1400" dirty="0"/>
                        <a:t> (Buzzer, Speaker)  </a:t>
                      </a:r>
                      <a:r>
                        <a:rPr lang="en-US" sz="1400" dirty="0" err="1"/>
                        <a:t>ilə</a:t>
                      </a:r>
                      <a:r>
                        <a:rPr lang="en-US" sz="1400" dirty="0"/>
                        <a:t> </a:t>
                      </a:r>
                      <a:r>
                        <a:rPr lang="en-US" sz="1400" dirty="0" err="1"/>
                        <a:t>təmin</a:t>
                      </a:r>
                      <a:r>
                        <a:rPr lang="en-US" sz="1400" dirty="0"/>
                        <a:t> </a:t>
                      </a:r>
                      <a:r>
                        <a:rPr lang="en-US" sz="1400" dirty="0" err="1"/>
                        <a:t>olunmalıdır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742601440"/>
                  </a:ext>
                </a:extLst>
              </a:tr>
              <a:tr h="666033">
                <a:tc>
                  <a:txBody>
                    <a:bodyPr/>
                    <a:lstStyle/>
                    <a:p>
                      <a:pPr algn="ctr"/>
                      <a:r>
                        <a:rPr lang="az-Latn-AZ" sz="1400" dirty="0"/>
                        <a:t>15</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Modeldə</a:t>
                      </a:r>
                      <a:r>
                        <a:rPr lang="en-US" sz="1400" dirty="0"/>
                        <a:t> </a:t>
                      </a:r>
                      <a:r>
                        <a:rPr lang="en-US" sz="1400" dirty="0" err="1"/>
                        <a:t>istifadə</a:t>
                      </a:r>
                      <a:r>
                        <a:rPr lang="en-US" sz="1400" dirty="0"/>
                        <a:t> </a:t>
                      </a:r>
                      <a:r>
                        <a:rPr lang="en-US" sz="1400" dirty="0" err="1"/>
                        <a:t>ediləcək</a:t>
                      </a:r>
                      <a:r>
                        <a:rPr lang="en-US" sz="1400" dirty="0"/>
                        <a:t> </a:t>
                      </a:r>
                      <a:r>
                        <a:rPr lang="en-US" sz="1400" dirty="0" err="1"/>
                        <a:t>batareyalar</a:t>
                      </a:r>
                      <a:r>
                        <a:rPr lang="en-US" sz="1400" dirty="0"/>
                        <a:t> metal </a:t>
                      </a:r>
                      <a:r>
                        <a:rPr lang="en-US" sz="1400" dirty="0" err="1"/>
                        <a:t>örtükdə</a:t>
                      </a:r>
                      <a:r>
                        <a:rPr lang="en-US" sz="1400" dirty="0"/>
                        <a:t> </a:t>
                      </a:r>
                      <a:r>
                        <a:rPr lang="en-US" sz="1400" dirty="0" err="1"/>
                        <a:t>olmalı</a:t>
                      </a:r>
                      <a:r>
                        <a:rPr lang="en-US" sz="1400" dirty="0"/>
                        <a:t> </a:t>
                      </a:r>
                      <a:r>
                        <a:rPr lang="en-US" sz="1400" dirty="0" err="1"/>
                        <a:t>və</a:t>
                      </a:r>
                      <a:r>
                        <a:rPr lang="en-US" sz="1400" dirty="0"/>
                        <a:t> </a:t>
                      </a:r>
                      <a:r>
                        <a:rPr lang="en-US" sz="1400" dirty="0" err="1"/>
                        <a:t>modelin</a:t>
                      </a:r>
                      <a:r>
                        <a:rPr lang="en-US" sz="1400" dirty="0"/>
                        <a:t> </a:t>
                      </a:r>
                      <a:r>
                        <a:rPr lang="en-US" sz="1400" dirty="0" err="1"/>
                        <a:t>gövdəsinə</a:t>
                      </a:r>
                      <a:r>
                        <a:rPr lang="en-US" sz="1400" dirty="0"/>
                        <a:t> </a:t>
                      </a:r>
                      <a:r>
                        <a:rPr lang="en-US" sz="1400" dirty="0" err="1"/>
                        <a:t>möhkəm</a:t>
                      </a:r>
                      <a:r>
                        <a:rPr lang="en-US" sz="1400" dirty="0"/>
                        <a:t> </a:t>
                      </a:r>
                      <a:r>
                        <a:rPr lang="en-US" sz="1400" dirty="0" err="1"/>
                        <a:t>şəkildə</a:t>
                      </a:r>
                      <a:r>
                        <a:rPr lang="en-US" sz="1400" dirty="0"/>
                        <a:t> </a:t>
                      </a:r>
                      <a:r>
                        <a:rPr lang="en-US" sz="1400" dirty="0" err="1"/>
                        <a:t>bağlanmalıdır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270692331"/>
                  </a:ext>
                </a:extLst>
              </a:tr>
              <a:tr h="476671">
                <a:tc>
                  <a:txBody>
                    <a:bodyPr/>
                    <a:lstStyle/>
                    <a:p>
                      <a:pPr algn="ctr"/>
                      <a:r>
                        <a:rPr lang="az-Latn-AZ" sz="1400" dirty="0"/>
                        <a:t>20</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eniş etdikdən sonra buzzer işə düşməlidir.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Törəmə şərt</a:t>
                      </a:r>
                      <a:endParaRPr lang="en-US" sz="1200" dirty="0"/>
                    </a:p>
                  </a:txBody>
                  <a:tcPr anchor="ctr"/>
                </a:tc>
                <a:extLst>
                  <a:ext uri="{0D108BD9-81ED-4DB2-BD59-A6C34878D82A}">
                    <a16:rowId xmlns:a16="http://schemas.microsoft.com/office/drawing/2014/main" val="2443281123"/>
                  </a:ext>
                </a:extLst>
              </a:tr>
              <a:tr h="476671">
                <a:tc>
                  <a:txBody>
                    <a:bodyPr/>
                    <a:lstStyle/>
                    <a:p>
                      <a:pPr algn="ctr"/>
                      <a:r>
                        <a:rPr lang="az-Latn-AZ" sz="1400" dirty="0"/>
                        <a:t>21</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təhlükəsiz eniş etməlidir. Və faydalı yük zərər almamalıdır.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174717568"/>
                  </a:ext>
                </a:extLst>
              </a:tr>
            </a:tbl>
          </a:graphicData>
        </a:graphic>
      </p:graphicFrame>
    </p:spTree>
    <p:extLst>
      <p:ext uri="{BB962C8B-B14F-4D97-AF65-F5344CB8AC3E}">
        <p14:creationId xmlns:p14="http://schemas.microsoft.com/office/powerpoint/2010/main" val="2414439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24</a:t>
            </a:fld>
            <a:endParaRPr lang="en-US"/>
          </a:p>
        </p:txBody>
      </p:sp>
      <p:sp>
        <p:nvSpPr>
          <p:cNvPr id="8" name="TextBox 7"/>
          <p:cNvSpPr txBox="1"/>
          <p:nvPr/>
        </p:nvSpPr>
        <p:spPr>
          <a:xfrm>
            <a:off x="239150" y="1234440"/>
            <a:ext cx="8676250" cy="707886"/>
          </a:xfrm>
          <a:prstGeom prst="rect">
            <a:avLst/>
          </a:prstGeom>
          <a:noFill/>
        </p:spPr>
        <p:txBody>
          <a:bodyPr wrap="square" rtlCol="0">
            <a:spAutoFit/>
          </a:bodyPr>
          <a:lstStyle/>
          <a:p>
            <a:pPr marL="285750" indent="-285750">
              <a:buSzPct val="120000"/>
              <a:buFont typeface="Arial" panose="020B0604020202020204" pitchFamily="34" charset="0"/>
              <a:buChar char="•"/>
            </a:pPr>
            <a:r>
              <a:rPr lang="az-Latn-AZ" sz="2000" b="1" dirty="0">
                <a:latin typeface="Arial" panose="020B0604020202020204" pitchFamily="34" charset="0"/>
                <a:cs typeface="Arial" panose="020B0604020202020204" pitchFamily="34" charset="0"/>
              </a:rPr>
              <a:t>İHS – dən sonra </a:t>
            </a:r>
            <a:r>
              <a:rPr lang="en-US" sz="2000" b="1" dirty="0" err="1">
                <a:latin typeface="Arial" panose="020B0604020202020204" pitchFamily="34" charset="0"/>
                <a:cs typeface="Arial" panose="020B0604020202020204" pitchFamily="34" charset="0"/>
              </a:rPr>
              <a:t>bu</a:t>
            </a:r>
            <a:r>
              <a:rPr lang="en-US" sz="2000" b="1" dirty="0">
                <a:latin typeface="Arial" panose="020B0604020202020204" pitchFamily="34" charset="0"/>
                <a:cs typeface="Arial" panose="020B0604020202020204" pitchFamily="34" charset="0"/>
              </a:rPr>
              <a:t> b</a:t>
            </a:r>
            <a:r>
              <a:rPr lang="az-Latn-AZ" sz="2000" b="1" dirty="0">
                <a:latin typeface="Arial" panose="020B0604020202020204" pitchFamily="34" charset="0"/>
                <a:cs typeface="Arial" panose="020B0604020202020204" pitchFamily="34" charset="0"/>
              </a:rPr>
              <a:t>ölmədə heç bir əhəmiyyətli dəyişiklik baş verməyib</a:t>
            </a:r>
            <a:r>
              <a:rPr lang="az-Latn-AZ" sz="2000" i="1" dirty="0">
                <a:latin typeface="Arial" panose="020B0604020202020204" pitchFamily="34" charset="0"/>
                <a:cs typeface="Arial" panose="020B0604020202020204" pitchFamily="34" charset="0"/>
              </a:rPr>
              <a:t>.</a:t>
            </a:r>
          </a:p>
        </p:txBody>
      </p:sp>
      <p:sp>
        <p:nvSpPr>
          <p:cNvPr id="9" name="Date Placeholder 3"/>
          <p:cNvSpPr txBox="1">
            <a:spLocks/>
          </p:cNvSpPr>
          <p:nvPr/>
        </p:nvSpPr>
        <p:spPr>
          <a:xfrm>
            <a:off x="1938528" y="109728"/>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b="1" kern="0">
                <a:solidFill>
                  <a:srgbClr val="333399"/>
                </a:solidFill>
                <a:latin typeface="Arial" panose="020B0604020202020204" pitchFamily="34" charset="0"/>
                <a:cs typeface="Arial" panose="020B0604020202020204" pitchFamily="34" charset="0"/>
              </a:rPr>
              <a:t>İHS – dən sonrakı dəyişikliklər</a:t>
            </a:r>
          </a:p>
        </p:txBody>
      </p:sp>
      <p:sp>
        <p:nvSpPr>
          <p:cNvPr id="12"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690080DC-34F5-4CD3-9536-87624442C0B1}"/>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4950DEF9-6801-4F7F-BD63-5DAC43D2B54A}"/>
              </a:ext>
            </a:extLst>
          </p:cNvPr>
          <p:cNvGrpSpPr/>
          <p:nvPr/>
        </p:nvGrpSpPr>
        <p:grpSpPr>
          <a:xfrm>
            <a:off x="219457" y="0"/>
            <a:ext cx="1771323" cy="1097280"/>
            <a:chOff x="219457" y="0"/>
            <a:chExt cx="1771323" cy="1097280"/>
          </a:xfrm>
        </p:grpSpPr>
        <p:pic>
          <p:nvPicPr>
            <p:cNvPr id="13" name="Picture 12" descr="A close up of a device&#10;&#10;Description generated with high confidence">
              <a:extLst>
                <a:ext uri="{FF2B5EF4-FFF2-40B4-BE49-F238E27FC236}">
                  <a16:creationId xmlns:a16="http://schemas.microsoft.com/office/drawing/2014/main" id="{77645FD6-9607-40FF-9464-06D4FD163A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A0ECEDA9-3A56-4ECA-B83C-C55F5D8098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193178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25</a:t>
            </a:fld>
            <a:endParaRPr lang="en-US"/>
          </a:p>
        </p:txBody>
      </p:sp>
      <p:sp>
        <p:nvSpPr>
          <p:cNvPr id="8"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a:solidFill>
                  <a:srgbClr val="333399"/>
                </a:solidFill>
              </a:rPr>
              <a:t>Enmə sürətinin hesablanması və stabilliyin təmini</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71259064-03BE-4F0D-A811-4CDEEEA6D7D3}"/>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2" name="Group 11">
            <a:extLst>
              <a:ext uri="{FF2B5EF4-FFF2-40B4-BE49-F238E27FC236}">
                <a16:creationId xmlns:a16="http://schemas.microsoft.com/office/drawing/2014/main" id="{960ECBAC-4350-41A4-BB48-EEA6372F42A7}"/>
              </a:ext>
            </a:extLst>
          </p:cNvPr>
          <p:cNvGrpSpPr/>
          <p:nvPr/>
        </p:nvGrpSpPr>
        <p:grpSpPr>
          <a:xfrm>
            <a:off x="219457" y="0"/>
            <a:ext cx="1771323" cy="1097280"/>
            <a:chOff x="219457" y="0"/>
            <a:chExt cx="1771323" cy="1097280"/>
          </a:xfrm>
        </p:grpSpPr>
        <p:pic>
          <p:nvPicPr>
            <p:cNvPr id="13" name="Picture 12" descr="A close up of a device&#10;&#10;Description generated with high confidence">
              <a:extLst>
                <a:ext uri="{FF2B5EF4-FFF2-40B4-BE49-F238E27FC236}">
                  <a16:creationId xmlns:a16="http://schemas.microsoft.com/office/drawing/2014/main" id="{30536F08-0255-4453-BC9D-B0719CAF40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7881F936-87D6-411D-BDD9-999B1B9F7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5" name="TextBox 14">
            <a:extLst>
              <a:ext uri="{FF2B5EF4-FFF2-40B4-BE49-F238E27FC236}">
                <a16:creationId xmlns:a16="http://schemas.microsoft.com/office/drawing/2014/main" id="{634BFAF1-AA3C-4C37-8732-BE93486F6836}"/>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err="1">
                <a:solidFill>
                  <a:srgbClr val="4472C4"/>
                </a:solidFill>
              </a:rPr>
              <a:t>Enm</a:t>
            </a:r>
            <a:r>
              <a:rPr lang="az-Latn-AZ" kern="0" dirty="0">
                <a:solidFill>
                  <a:srgbClr val="4472C4"/>
                </a:solidFill>
              </a:rPr>
              <a:t>ə sürəti</a:t>
            </a:r>
            <a:r>
              <a:rPr lang="en-US" kern="0" dirty="0">
                <a:solidFill>
                  <a:srgbClr val="4472C4"/>
                </a:solidFill>
              </a:rPr>
              <a:t> v</a:t>
            </a:r>
            <a:r>
              <a:rPr lang="az-Latn-AZ" kern="0" dirty="0">
                <a:solidFill>
                  <a:srgbClr val="4472C4"/>
                </a:solidFill>
              </a:rPr>
              <a:t>ə paraşütün sahəsinin hesablanması</a:t>
            </a:r>
          </a:p>
        </p:txBody>
      </p:sp>
      <p:pic>
        <p:nvPicPr>
          <p:cNvPr id="16" name="Рисунок 7">
            <a:extLst>
              <a:ext uri="{FF2B5EF4-FFF2-40B4-BE49-F238E27FC236}">
                <a16:creationId xmlns:a16="http://schemas.microsoft.com/office/drawing/2014/main" id="{CF3F9EBB-342E-470E-A6B8-D49E2F1C2EF9}"/>
              </a:ext>
            </a:extLst>
          </p:cNvPr>
          <p:cNvPicPr>
            <a:picLocks noChangeAspect="1"/>
          </p:cNvPicPr>
          <p:nvPr/>
        </p:nvPicPr>
        <p:blipFill>
          <a:blip r:embed="rId4"/>
          <a:stretch>
            <a:fillRect/>
          </a:stretch>
        </p:blipFill>
        <p:spPr>
          <a:xfrm>
            <a:off x="292608" y="1703833"/>
            <a:ext cx="1717946" cy="849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0E9EE331-50F0-40A7-BE87-BBE00329C73F}"/>
              </a:ext>
            </a:extLst>
          </p:cNvPr>
          <p:cNvSpPr txBox="1"/>
          <p:nvPr/>
        </p:nvSpPr>
        <p:spPr>
          <a:xfrm>
            <a:off x="239150" y="2670538"/>
            <a:ext cx="2613778" cy="12003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ru-RU" sz="1200" i="1" dirty="0">
                <a:cs typeface="Calibri"/>
              </a:rPr>
              <a:t>Sp - Paraş</a:t>
            </a:r>
            <a:r>
              <a:rPr lang="az-Latn-AZ" sz="1200" i="1" dirty="0">
                <a:cs typeface="Calibri"/>
              </a:rPr>
              <a:t>ü</a:t>
            </a:r>
            <a:r>
              <a:rPr lang="ru-RU" sz="1200" i="1" dirty="0">
                <a:cs typeface="Calibri"/>
              </a:rPr>
              <a:t>tun sahəsi</a:t>
            </a:r>
            <a:endParaRPr lang="az-Latn-AZ" sz="1200" dirty="0">
              <a:cs typeface="Calibri"/>
            </a:endParaRPr>
          </a:p>
          <a:p>
            <a:pPr marL="285750" indent="-285750">
              <a:buFont typeface="Wingdings"/>
              <a:buChar char="§"/>
            </a:pPr>
            <a:r>
              <a:rPr lang="ru-RU" sz="1200" dirty="0">
                <a:cs typeface="Calibri"/>
              </a:rPr>
              <a:t>Cx - Əmsal = 0.75</a:t>
            </a:r>
          </a:p>
          <a:p>
            <a:pPr marL="285750" indent="-285750">
              <a:buFont typeface="Wingdings"/>
              <a:buChar char="§"/>
            </a:pPr>
            <a:r>
              <a:rPr lang="ru-RU" sz="1200" dirty="0">
                <a:cs typeface="Calibri"/>
              </a:rPr>
              <a:t>V - Enmə sürəti = </a:t>
            </a:r>
            <a:r>
              <a:rPr lang="az-Latn-AZ" sz="1200" dirty="0">
                <a:cs typeface="Calibri"/>
              </a:rPr>
              <a:t>5.0</a:t>
            </a:r>
            <a:r>
              <a:rPr lang="ru-RU" sz="1200" dirty="0">
                <a:cs typeface="Calibri"/>
              </a:rPr>
              <a:t> m/s</a:t>
            </a:r>
          </a:p>
          <a:p>
            <a:pPr marL="285750" indent="-285750">
              <a:buFont typeface="Wingdings"/>
              <a:buChar char="§"/>
            </a:pPr>
            <a:r>
              <a:rPr lang="ru-RU" sz="1200" dirty="0">
                <a:cs typeface="Calibri"/>
              </a:rPr>
              <a:t>P - Havanın sıxlığı = 1.2 kq/</a:t>
            </a:r>
            <a:r>
              <a:rPr lang="az-Latn-AZ" sz="1200" dirty="0"/>
              <a:t>m</a:t>
            </a:r>
            <a:r>
              <a:rPr lang="az-Latn-AZ" sz="1200" baseline="30000" dirty="0"/>
              <a:t>3</a:t>
            </a:r>
            <a:endParaRPr lang="ru-RU" sz="1200" dirty="0">
              <a:cs typeface="Calibri"/>
            </a:endParaRPr>
          </a:p>
          <a:p>
            <a:pPr marL="285750" indent="-285750">
              <a:buFont typeface="Wingdings"/>
              <a:buChar char="§"/>
            </a:pPr>
            <a:r>
              <a:rPr lang="ru-RU" sz="1200" dirty="0">
                <a:cs typeface="Calibri"/>
              </a:rPr>
              <a:t>m = 0.</a:t>
            </a:r>
            <a:r>
              <a:rPr lang="az-Latn-AZ" sz="1200" dirty="0">
                <a:cs typeface="Calibri"/>
              </a:rPr>
              <a:t>3</a:t>
            </a:r>
            <a:r>
              <a:rPr lang="ru-RU" sz="1200" dirty="0">
                <a:cs typeface="Calibri"/>
              </a:rPr>
              <a:t>2 kq</a:t>
            </a:r>
          </a:p>
          <a:p>
            <a:pPr marL="285750" indent="-285750">
              <a:buFont typeface="Wingdings"/>
              <a:buChar char="§"/>
            </a:pPr>
            <a:r>
              <a:rPr lang="ru-RU" sz="1200" dirty="0">
                <a:cs typeface="Calibri"/>
              </a:rPr>
              <a:t>g  = 9.81 m/</a:t>
            </a:r>
            <a:r>
              <a:rPr lang="az-Latn-AZ" sz="1200" dirty="0"/>
              <a:t>s</a:t>
            </a:r>
            <a:r>
              <a:rPr lang="az-Latn-AZ" sz="1200" baseline="30000" dirty="0"/>
              <a:t>2</a:t>
            </a:r>
            <a:endParaRPr lang="en-US" sz="1200" dirty="0"/>
          </a:p>
        </p:txBody>
      </p:sp>
      <p:sp>
        <p:nvSpPr>
          <p:cNvPr id="3" name="TextBox 2">
            <a:extLst>
              <a:ext uri="{FF2B5EF4-FFF2-40B4-BE49-F238E27FC236}">
                <a16:creationId xmlns:a16="http://schemas.microsoft.com/office/drawing/2014/main" id="{DAC5F126-C6C5-4620-A502-D20C3B9F13EB}"/>
              </a:ext>
            </a:extLst>
          </p:cNvPr>
          <p:cNvSpPr txBox="1"/>
          <p:nvPr/>
        </p:nvSpPr>
        <p:spPr>
          <a:xfrm>
            <a:off x="3035808" y="2648402"/>
            <a:ext cx="2633471" cy="1292662"/>
          </a:xfrm>
          <a:prstGeom prst="rect">
            <a:avLst/>
          </a:prstGeom>
          <a:noFill/>
        </p:spPr>
        <p:txBody>
          <a:bodyPr wrap="square" rtlCol="0">
            <a:spAutoFit/>
          </a:bodyPr>
          <a:lstStyle/>
          <a:p>
            <a:r>
              <a:rPr lang="az-Latn-AZ" b="1" dirty="0"/>
              <a:t>Qeyd</a:t>
            </a:r>
            <a:r>
              <a:rPr lang="en-US" b="1" dirty="0"/>
              <a:t>: </a:t>
            </a:r>
            <a:r>
              <a:rPr lang="az-Latn-AZ" sz="1200" dirty="0"/>
              <a:t>Sürətin 5.0 m</a:t>
            </a:r>
            <a:r>
              <a:rPr lang="en-US" sz="1200" dirty="0"/>
              <a:t>/s</a:t>
            </a:r>
            <a:r>
              <a:rPr lang="az-Latn-AZ" sz="1200" dirty="0"/>
              <a:t> götürlməyinin səbəbi budur ki, bu sürətlə enən model peyk yerə 80 saniyəyə enəcək. 80 saniyə isə həm müsabiqə şərtlərinə uyğundur, həm də bizim üçün çox yaxşı zaman aralığıdır. </a:t>
            </a:r>
            <a:endParaRPr lang="en-US" dirty="0"/>
          </a:p>
        </p:txBody>
      </p:sp>
      <p:grpSp>
        <p:nvGrpSpPr>
          <p:cNvPr id="25" name="Group 24">
            <a:extLst>
              <a:ext uri="{FF2B5EF4-FFF2-40B4-BE49-F238E27FC236}">
                <a16:creationId xmlns:a16="http://schemas.microsoft.com/office/drawing/2014/main" id="{E0A15883-D061-4AA9-8902-B3AAB73946CA}"/>
              </a:ext>
            </a:extLst>
          </p:cNvPr>
          <p:cNvGrpSpPr/>
          <p:nvPr/>
        </p:nvGrpSpPr>
        <p:grpSpPr>
          <a:xfrm>
            <a:off x="2103667" y="1816358"/>
            <a:ext cx="3181192" cy="624062"/>
            <a:chOff x="2103667" y="1816358"/>
            <a:chExt cx="3181192" cy="624062"/>
          </a:xfrm>
        </p:grpSpPr>
        <p:grpSp>
          <p:nvGrpSpPr>
            <p:cNvPr id="23" name="Group 22">
              <a:extLst>
                <a:ext uri="{FF2B5EF4-FFF2-40B4-BE49-F238E27FC236}">
                  <a16:creationId xmlns:a16="http://schemas.microsoft.com/office/drawing/2014/main" id="{146D056E-6DD1-4D8C-9EB9-3E8313CE710F}"/>
                </a:ext>
              </a:extLst>
            </p:cNvPr>
            <p:cNvGrpSpPr/>
            <p:nvPr/>
          </p:nvGrpSpPr>
          <p:grpSpPr>
            <a:xfrm>
              <a:off x="2103667" y="1816358"/>
              <a:ext cx="2376520" cy="624062"/>
              <a:chOff x="2103667" y="1816358"/>
              <a:chExt cx="2376520" cy="624062"/>
            </a:xfrm>
          </p:grpSpPr>
          <p:grpSp>
            <p:nvGrpSpPr>
              <p:cNvPr id="20" name="Group 19">
                <a:extLst>
                  <a:ext uri="{FF2B5EF4-FFF2-40B4-BE49-F238E27FC236}">
                    <a16:creationId xmlns:a16="http://schemas.microsoft.com/office/drawing/2014/main" id="{DD96175D-04D0-48C9-9585-65CA832783DE}"/>
                  </a:ext>
                </a:extLst>
              </p:cNvPr>
              <p:cNvGrpSpPr/>
              <p:nvPr/>
            </p:nvGrpSpPr>
            <p:grpSpPr>
              <a:xfrm>
                <a:off x="2103667" y="1816358"/>
                <a:ext cx="2136150" cy="624062"/>
                <a:chOff x="2103667" y="1816358"/>
                <a:chExt cx="2136150" cy="624062"/>
              </a:xfrm>
            </p:grpSpPr>
            <p:grpSp>
              <p:nvGrpSpPr>
                <p:cNvPr id="18" name="Group 17">
                  <a:extLst>
                    <a:ext uri="{FF2B5EF4-FFF2-40B4-BE49-F238E27FC236}">
                      <a16:creationId xmlns:a16="http://schemas.microsoft.com/office/drawing/2014/main" id="{E2A97BF3-4153-435C-A999-C944DFF2F23A}"/>
                    </a:ext>
                  </a:extLst>
                </p:cNvPr>
                <p:cNvGrpSpPr/>
                <p:nvPr/>
              </p:nvGrpSpPr>
              <p:grpSpPr>
                <a:xfrm>
                  <a:off x="2423159" y="1816358"/>
                  <a:ext cx="1816658" cy="624062"/>
                  <a:chOff x="2423159" y="1729245"/>
                  <a:chExt cx="1816658" cy="624062"/>
                </a:xfrm>
              </p:grpSpPr>
              <p:sp>
                <p:nvSpPr>
                  <p:cNvPr id="5" name="TextBox 4">
                    <a:extLst>
                      <a:ext uri="{FF2B5EF4-FFF2-40B4-BE49-F238E27FC236}">
                        <a16:creationId xmlns:a16="http://schemas.microsoft.com/office/drawing/2014/main" id="{C81BFF54-B799-4DD3-A3AE-7F45519080FE}"/>
                      </a:ext>
                    </a:extLst>
                  </p:cNvPr>
                  <p:cNvSpPr txBox="1"/>
                  <p:nvPr/>
                </p:nvSpPr>
                <p:spPr>
                  <a:xfrm>
                    <a:off x="2521870" y="1729245"/>
                    <a:ext cx="1717947" cy="338554"/>
                  </a:xfrm>
                  <a:prstGeom prst="rect">
                    <a:avLst/>
                  </a:prstGeom>
                  <a:noFill/>
                </p:spPr>
                <p:txBody>
                  <a:bodyPr wrap="square" rtlCol="0">
                    <a:spAutoFit/>
                  </a:bodyPr>
                  <a:lstStyle/>
                  <a:p>
                    <a:r>
                      <a:rPr lang="az-Latn-AZ" sz="1600" dirty="0"/>
                      <a:t>2</a:t>
                    </a:r>
                    <a:r>
                      <a:rPr lang="en-US" sz="1600" dirty="0"/>
                      <a:t> × </a:t>
                    </a:r>
                    <a:r>
                      <a:rPr lang="az-Latn-AZ" sz="1600" dirty="0"/>
                      <a:t>0.32</a:t>
                    </a:r>
                    <a:r>
                      <a:rPr lang="en-US" sz="1600" dirty="0"/>
                      <a:t> × </a:t>
                    </a:r>
                    <a:r>
                      <a:rPr lang="az-Latn-AZ" sz="1600" dirty="0"/>
                      <a:t>9.81</a:t>
                    </a:r>
                    <a:endParaRPr lang="en-US" sz="1600" dirty="0"/>
                  </a:p>
                </p:txBody>
              </p:sp>
              <p:sp>
                <p:nvSpPr>
                  <p:cNvPr id="6" name="TextBox 5">
                    <a:extLst>
                      <a:ext uri="{FF2B5EF4-FFF2-40B4-BE49-F238E27FC236}">
                        <a16:creationId xmlns:a16="http://schemas.microsoft.com/office/drawing/2014/main" id="{2811DA86-4FC1-484C-B28F-ADBDC11DC553}"/>
                      </a:ext>
                    </a:extLst>
                  </p:cNvPr>
                  <p:cNvSpPr txBox="1"/>
                  <p:nvPr/>
                </p:nvSpPr>
                <p:spPr>
                  <a:xfrm>
                    <a:off x="2428757" y="2014753"/>
                    <a:ext cx="1717946" cy="338554"/>
                  </a:xfrm>
                  <a:prstGeom prst="rect">
                    <a:avLst/>
                  </a:prstGeom>
                  <a:noFill/>
                </p:spPr>
                <p:txBody>
                  <a:bodyPr wrap="square" rtlCol="0">
                    <a:spAutoFit/>
                  </a:bodyPr>
                  <a:lstStyle/>
                  <a:p>
                    <a:r>
                      <a:rPr lang="az-Latn-AZ" sz="1600" dirty="0"/>
                      <a:t>1.2 </a:t>
                    </a:r>
                    <a:r>
                      <a:rPr lang="en-US" sz="1600" dirty="0"/>
                      <a:t>×</a:t>
                    </a:r>
                    <a:r>
                      <a:rPr lang="az-Latn-AZ" sz="1600" dirty="0"/>
                      <a:t> 0.75 </a:t>
                    </a:r>
                    <a:r>
                      <a:rPr lang="en-US" sz="1600" dirty="0"/>
                      <a:t>×</a:t>
                    </a:r>
                    <a:r>
                      <a:rPr lang="az-Latn-AZ" sz="1600" dirty="0"/>
                      <a:t> </a:t>
                    </a:r>
                    <a:r>
                      <a:rPr lang="en-US" sz="1600" dirty="0"/>
                      <a:t>(5.0)</a:t>
                    </a:r>
                    <a:r>
                      <a:rPr lang="en-US" sz="1600" baseline="30000" dirty="0"/>
                      <a:t>2</a:t>
                    </a:r>
                    <a:endParaRPr lang="en-US" sz="1600" dirty="0"/>
                  </a:p>
                </p:txBody>
              </p:sp>
              <p:cxnSp>
                <p:nvCxnSpPr>
                  <p:cNvPr id="9" name="Straight Connector 8">
                    <a:extLst>
                      <a:ext uri="{FF2B5EF4-FFF2-40B4-BE49-F238E27FC236}">
                        <a16:creationId xmlns:a16="http://schemas.microsoft.com/office/drawing/2014/main" id="{EC680CD8-131E-4205-85A3-5DDB8B100952}"/>
                      </a:ext>
                    </a:extLst>
                  </p:cNvPr>
                  <p:cNvCxnSpPr/>
                  <p:nvPr/>
                </p:nvCxnSpPr>
                <p:spPr>
                  <a:xfrm>
                    <a:off x="2423159" y="2039112"/>
                    <a:ext cx="1673353" cy="0"/>
                  </a:xfrm>
                  <a:prstGeom prst="line">
                    <a:avLst/>
                  </a:prstGeom>
                </p:spPr>
                <p:style>
                  <a:lnRef idx="3">
                    <a:schemeClr val="dk1"/>
                  </a:lnRef>
                  <a:fillRef idx="0">
                    <a:schemeClr val="dk1"/>
                  </a:fillRef>
                  <a:effectRef idx="2">
                    <a:schemeClr val="dk1"/>
                  </a:effectRef>
                  <a:fontRef idx="minor">
                    <a:schemeClr val="tx1"/>
                  </a:fontRef>
                </p:style>
              </p:cxnSp>
            </p:grpSp>
            <p:sp>
              <p:nvSpPr>
                <p:cNvPr id="19" name="TextBox 18">
                  <a:extLst>
                    <a:ext uri="{FF2B5EF4-FFF2-40B4-BE49-F238E27FC236}">
                      <a16:creationId xmlns:a16="http://schemas.microsoft.com/office/drawing/2014/main" id="{4F0A0F09-5DC0-4169-9731-1E61B0EE148A}"/>
                    </a:ext>
                  </a:extLst>
                </p:cNvPr>
                <p:cNvSpPr txBox="1"/>
                <p:nvPr/>
              </p:nvSpPr>
              <p:spPr>
                <a:xfrm>
                  <a:off x="2103667" y="1943723"/>
                  <a:ext cx="329184" cy="369332"/>
                </a:xfrm>
                <a:prstGeom prst="rect">
                  <a:avLst/>
                </a:prstGeom>
                <a:noFill/>
              </p:spPr>
              <p:txBody>
                <a:bodyPr wrap="square" rtlCol="0">
                  <a:spAutoFit/>
                </a:bodyPr>
                <a:lstStyle/>
                <a:p>
                  <a:r>
                    <a:rPr lang="en-US" dirty="0"/>
                    <a:t>=</a:t>
                  </a:r>
                </a:p>
              </p:txBody>
            </p:sp>
          </p:grpSp>
          <p:sp>
            <p:nvSpPr>
              <p:cNvPr id="22" name="TextBox 21">
                <a:extLst>
                  <a:ext uri="{FF2B5EF4-FFF2-40B4-BE49-F238E27FC236}">
                    <a16:creationId xmlns:a16="http://schemas.microsoft.com/office/drawing/2014/main" id="{AF25E00B-BFE4-40ED-BC42-CAB92BF1B4DB}"/>
                  </a:ext>
                </a:extLst>
              </p:cNvPr>
              <p:cNvSpPr txBox="1"/>
              <p:nvPr/>
            </p:nvSpPr>
            <p:spPr>
              <a:xfrm>
                <a:off x="4114427" y="1943723"/>
                <a:ext cx="365760" cy="369332"/>
              </a:xfrm>
              <a:prstGeom prst="rect">
                <a:avLst/>
              </a:prstGeom>
              <a:noFill/>
            </p:spPr>
            <p:txBody>
              <a:bodyPr wrap="square" rtlCol="0">
                <a:spAutoFit/>
              </a:bodyPr>
              <a:lstStyle/>
              <a:p>
                <a:r>
                  <a:rPr lang="ru-RU" noProof="1">
                    <a:cs typeface="Calibri"/>
                  </a:rPr>
                  <a:t>≈</a:t>
                </a:r>
                <a:endParaRPr lang="en-US" dirty="0"/>
              </a:p>
            </p:txBody>
          </p:sp>
        </p:grpSp>
        <p:sp>
          <p:nvSpPr>
            <p:cNvPr id="24" name="TextBox 23">
              <a:extLst>
                <a:ext uri="{FF2B5EF4-FFF2-40B4-BE49-F238E27FC236}">
                  <a16:creationId xmlns:a16="http://schemas.microsoft.com/office/drawing/2014/main" id="{C9C5A8EE-0EE9-4840-9AE0-56B4A3E6424F}"/>
                </a:ext>
              </a:extLst>
            </p:cNvPr>
            <p:cNvSpPr txBox="1"/>
            <p:nvPr/>
          </p:nvSpPr>
          <p:spPr>
            <a:xfrm>
              <a:off x="4297307" y="1956009"/>
              <a:ext cx="987552" cy="369332"/>
            </a:xfrm>
            <a:prstGeom prst="rect">
              <a:avLst/>
            </a:prstGeom>
            <a:noFill/>
          </p:spPr>
          <p:txBody>
            <a:bodyPr wrap="square" rtlCol="0">
              <a:spAutoFit/>
            </a:bodyPr>
            <a:lstStyle/>
            <a:p>
              <a:r>
                <a:rPr lang="en-US" dirty="0"/>
                <a:t>0.28 m</a:t>
              </a:r>
              <a:r>
                <a:rPr lang="en-US" baseline="30000" dirty="0"/>
                <a:t>2</a:t>
              </a:r>
              <a:endParaRPr lang="en-US" dirty="0"/>
            </a:p>
          </p:txBody>
        </p:sp>
      </p:grpSp>
      <p:sp>
        <p:nvSpPr>
          <p:cNvPr id="26" name="TextBox 25">
            <a:extLst>
              <a:ext uri="{FF2B5EF4-FFF2-40B4-BE49-F238E27FC236}">
                <a16:creationId xmlns:a16="http://schemas.microsoft.com/office/drawing/2014/main" id="{6AE3F104-2006-4D1A-A4AD-780483CB03D1}"/>
              </a:ext>
            </a:extLst>
          </p:cNvPr>
          <p:cNvSpPr txBox="1"/>
          <p:nvPr/>
        </p:nvSpPr>
        <p:spPr>
          <a:xfrm>
            <a:off x="6072745" y="1851390"/>
            <a:ext cx="2842654" cy="461665"/>
          </a:xfrm>
          <a:prstGeom prst="rect">
            <a:avLst/>
          </a:prstGeom>
          <a:noFill/>
        </p:spPr>
        <p:txBody>
          <a:bodyPr wrap="square" rtlCol="0">
            <a:spAutoFit/>
          </a:bodyPr>
          <a:lstStyle/>
          <a:p>
            <a:r>
              <a:rPr lang="az-Latn-AZ" sz="2400" dirty="0">
                <a:solidFill>
                  <a:srgbClr val="11EA00"/>
                </a:solidFill>
              </a:rPr>
              <a:t>Nəticə</a:t>
            </a:r>
            <a:r>
              <a:rPr lang="en-US" sz="2400" dirty="0">
                <a:solidFill>
                  <a:srgbClr val="11EA00"/>
                </a:solidFill>
              </a:rPr>
              <a:t>:</a:t>
            </a:r>
          </a:p>
        </p:txBody>
      </p:sp>
      <p:sp>
        <p:nvSpPr>
          <p:cNvPr id="27" name="TextBox 26">
            <a:extLst>
              <a:ext uri="{FF2B5EF4-FFF2-40B4-BE49-F238E27FC236}">
                <a16:creationId xmlns:a16="http://schemas.microsoft.com/office/drawing/2014/main" id="{02DA4B1F-0DED-4A20-B762-9DF7F5B59B43}"/>
              </a:ext>
            </a:extLst>
          </p:cNvPr>
          <p:cNvSpPr txBox="1"/>
          <p:nvPr/>
        </p:nvSpPr>
        <p:spPr>
          <a:xfrm>
            <a:off x="7177106" y="1932655"/>
            <a:ext cx="1746504" cy="369332"/>
          </a:xfrm>
          <a:prstGeom prst="rect">
            <a:avLst/>
          </a:prstGeom>
          <a:noFill/>
        </p:spPr>
        <p:txBody>
          <a:bodyPr wrap="square" rtlCol="0">
            <a:spAutoFit/>
          </a:bodyPr>
          <a:lstStyle/>
          <a:p>
            <a:r>
              <a:rPr lang="ru-RU" i="1" dirty="0">
                <a:cs typeface="Calibri"/>
              </a:rPr>
              <a:t>Sp</a:t>
            </a:r>
            <a:r>
              <a:rPr lang="az-Latn-AZ" i="1" dirty="0">
                <a:cs typeface="Calibri"/>
              </a:rPr>
              <a:t> = 0.28</a:t>
            </a:r>
            <a:r>
              <a:rPr lang="en-US" dirty="0"/>
              <a:t> m</a:t>
            </a:r>
            <a:r>
              <a:rPr lang="en-US" baseline="30000" dirty="0"/>
              <a:t>2</a:t>
            </a:r>
            <a:endParaRPr lang="en-US" dirty="0"/>
          </a:p>
        </p:txBody>
      </p:sp>
      <p:sp>
        <p:nvSpPr>
          <p:cNvPr id="29" name="TextBox 28">
            <a:extLst>
              <a:ext uri="{FF2B5EF4-FFF2-40B4-BE49-F238E27FC236}">
                <a16:creationId xmlns:a16="http://schemas.microsoft.com/office/drawing/2014/main" id="{33D59CBA-53F5-4C55-B08C-4F5E7DA69359}"/>
              </a:ext>
            </a:extLst>
          </p:cNvPr>
          <p:cNvSpPr txBox="1"/>
          <p:nvPr/>
        </p:nvSpPr>
        <p:spPr>
          <a:xfrm>
            <a:off x="219457" y="3952380"/>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Paraşütun materialı və forması haqda məlumat</a:t>
            </a:r>
          </a:p>
        </p:txBody>
      </p:sp>
      <p:pic>
        <p:nvPicPr>
          <p:cNvPr id="31" name="Picture 30" descr="A close up of an umbrella&#10;&#10;Description generated with high confidence">
            <a:extLst>
              <a:ext uri="{FF2B5EF4-FFF2-40B4-BE49-F238E27FC236}">
                <a16:creationId xmlns:a16="http://schemas.microsoft.com/office/drawing/2014/main" id="{0BBB4C63-0A02-470B-AD28-7AC724709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8039" y="2305531"/>
            <a:ext cx="2369230" cy="1585337"/>
          </a:xfrm>
          <a:prstGeom prst="rect">
            <a:avLst/>
          </a:prstGeom>
        </p:spPr>
      </p:pic>
      <p:sp>
        <p:nvSpPr>
          <p:cNvPr id="33" name="TextBox 32">
            <a:extLst>
              <a:ext uri="{FF2B5EF4-FFF2-40B4-BE49-F238E27FC236}">
                <a16:creationId xmlns:a16="http://schemas.microsoft.com/office/drawing/2014/main" id="{B67A475A-826C-46DF-80C1-C021148ED25B}"/>
              </a:ext>
            </a:extLst>
          </p:cNvPr>
          <p:cNvSpPr txBox="1"/>
          <p:nvPr/>
        </p:nvSpPr>
        <p:spPr>
          <a:xfrm>
            <a:off x="219457" y="4389989"/>
            <a:ext cx="4260730" cy="369332"/>
          </a:xfrm>
          <a:prstGeom prst="rect">
            <a:avLst/>
          </a:prstGeom>
          <a:noFill/>
          <a:ln w="9525" cap="flat" cmpd="sng" algn="ctr">
            <a:solidFill>
              <a:srgbClr val="FF11D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FF11D2"/>
                </a:solidFill>
              </a:rPr>
              <a:t>Paraşütün forması </a:t>
            </a:r>
            <a:r>
              <a:rPr lang="az-Latn-AZ" i="1" kern="0" dirty="0">
                <a:solidFill>
                  <a:srgbClr val="FF11D2"/>
                </a:solidFill>
              </a:rPr>
              <a:t>8 kunclü </a:t>
            </a:r>
            <a:r>
              <a:rPr lang="az-Latn-AZ" kern="0" dirty="0">
                <a:solidFill>
                  <a:srgbClr val="FF11D2"/>
                </a:solidFill>
              </a:rPr>
              <a:t>olacaq</a:t>
            </a:r>
          </a:p>
        </p:txBody>
      </p:sp>
      <p:sp>
        <p:nvSpPr>
          <p:cNvPr id="34" name="TextBox 33">
            <a:extLst>
              <a:ext uri="{FF2B5EF4-FFF2-40B4-BE49-F238E27FC236}">
                <a16:creationId xmlns:a16="http://schemas.microsoft.com/office/drawing/2014/main" id="{DAF593DC-07FE-4839-A2D5-BFB3A32EBFA9}"/>
              </a:ext>
            </a:extLst>
          </p:cNvPr>
          <p:cNvSpPr txBox="1"/>
          <p:nvPr/>
        </p:nvSpPr>
        <p:spPr>
          <a:xfrm>
            <a:off x="4634976" y="4383224"/>
            <a:ext cx="4260730" cy="369332"/>
          </a:xfrm>
          <a:prstGeom prst="rect">
            <a:avLst/>
          </a:prstGeom>
          <a:noFill/>
          <a:ln w="9525" cap="flat" cmpd="sng" algn="ctr">
            <a:solidFill>
              <a:srgbClr val="FF11D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FF11D2"/>
                </a:solidFill>
              </a:rPr>
              <a:t>Paraşüt </a:t>
            </a:r>
            <a:r>
              <a:rPr lang="az-Latn-AZ" i="1" kern="0" dirty="0">
                <a:solidFill>
                  <a:srgbClr val="FF11D2"/>
                </a:solidFill>
              </a:rPr>
              <a:t>neylondan</a:t>
            </a:r>
            <a:r>
              <a:rPr lang="az-Latn-AZ" kern="0" dirty="0">
                <a:solidFill>
                  <a:srgbClr val="FF11D2"/>
                </a:solidFill>
              </a:rPr>
              <a:t> olacaq</a:t>
            </a:r>
          </a:p>
        </p:txBody>
      </p:sp>
      <p:grpSp>
        <p:nvGrpSpPr>
          <p:cNvPr id="35" name="Group 34">
            <a:extLst>
              <a:ext uri="{FF2B5EF4-FFF2-40B4-BE49-F238E27FC236}">
                <a16:creationId xmlns:a16="http://schemas.microsoft.com/office/drawing/2014/main" id="{AE7BE179-E714-4992-8F17-831EE752A2D6}"/>
              </a:ext>
            </a:extLst>
          </p:cNvPr>
          <p:cNvGrpSpPr/>
          <p:nvPr/>
        </p:nvGrpSpPr>
        <p:grpSpPr>
          <a:xfrm>
            <a:off x="292608" y="5053851"/>
            <a:ext cx="1187383" cy="1083127"/>
            <a:chOff x="939202" y="4852988"/>
            <a:chExt cx="840060" cy="803332"/>
          </a:xfrm>
          <a:solidFill>
            <a:schemeClr val="tx1"/>
          </a:solidFill>
        </p:grpSpPr>
        <p:sp>
          <p:nvSpPr>
            <p:cNvPr id="36" name="Восьмиугольник 22">
              <a:extLst>
                <a:ext uri="{FF2B5EF4-FFF2-40B4-BE49-F238E27FC236}">
                  <a16:creationId xmlns:a16="http://schemas.microsoft.com/office/drawing/2014/main" id="{A21E50FA-484C-4EB5-B7C1-69180BB12141}"/>
                </a:ext>
              </a:extLst>
            </p:cNvPr>
            <p:cNvSpPr/>
            <p:nvPr/>
          </p:nvSpPr>
          <p:spPr>
            <a:xfrm>
              <a:off x="939202" y="4852988"/>
              <a:ext cx="840060" cy="803332"/>
            </a:xfrm>
            <a:prstGeom prst="octagon">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Овал 23">
              <a:extLst>
                <a:ext uri="{FF2B5EF4-FFF2-40B4-BE49-F238E27FC236}">
                  <a16:creationId xmlns:a16="http://schemas.microsoft.com/office/drawing/2014/main" id="{720BFDB2-1BA5-4594-9D5D-D738216F3F98}"/>
                </a:ext>
              </a:extLst>
            </p:cNvPr>
            <p:cNvSpPr/>
            <p:nvPr/>
          </p:nvSpPr>
          <p:spPr>
            <a:xfrm rot="240000">
              <a:off x="1292008" y="5196268"/>
              <a:ext cx="146960" cy="13797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39" name="Picture 38">
            <a:extLst>
              <a:ext uri="{FF2B5EF4-FFF2-40B4-BE49-F238E27FC236}">
                <a16:creationId xmlns:a16="http://schemas.microsoft.com/office/drawing/2014/main" id="{32E5D927-B4C3-4876-A196-4A2AB4D2203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579" r="3199"/>
          <a:stretch/>
        </p:blipFill>
        <p:spPr>
          <a:xfrm>
            <a:off x="4634976" y="4900834"/>
            <a:ext cx="1701157" cy="1382395"/>
          </a:xfrm>
          <a:prstGeom prst="rect">
            <a:avLst/>
          </a:prstGeom>
        </p:spPr>
      </p:pic>
      <p:sp>
        <p:nvSpPr>
          <p:cNvPr id="40" name="TextBox 39">
            <a:extLst>
              <a:ext uri="{FF2B5EF4-FFF2-40B4-BE49-F238E27FC236}">
                <a16:creationId xmlns:a16="http://schemas.microsoft.com/office/drawing/2014/main" id="{8FB47F32-6812-4C40-A498-AEA3DF64B37E}"/>
              </a:ext>
            </a:extLst>
          </p:cNvPr>
          <p:cNvSpPr txBox="1"/>
          <p:nvPr/>
        </p:nvSpPr>
        <p:spPr>
          <a:xfrm>
            <a:off x="6473952" y="4883479"/>
            <a:ext cx="2421754" cy="1015663"/>
          </a:xfrm>
          <a:prstGeom prst="rect">
            <a:avLst/>
          </a:prstGeom>
          <a:noFill/>
        </p:spPr>
        <p:txBody>
          <a:bodyPr wrap="square" rtlCol="0">
            <a:spAutoFit/>
          </a:bodyPr>
          <a:lstStyle/>
          <a:p>
            <a:pPr lvl="0"/>
            <a:r>
              <a:rPr lang="az-Latn-AZ" sz="1200" dirty="0">
                <a:solidFill>
                  <a:srgbClr val="000000"/>
                </a:solidFill>
              </a:rPr>
              <a:t>Neylon yüngüldür</a:t>
            </a:r>
            <a:r>
              <a:rPr lang="az-Cyrl-AZ" sz="1200" dirty="0">
                <a:solidFill>
                  <a:srgbClr val="000000"/>
                </a:solidFill>
              </a:rPr>
              <a:t>, yaxşı mexaniki möhkəmli</a:t>
            </a:r>
            <a:r>
              <a:rPr lang="az-Latn-AZ" sz="1200" dirty="0">
                <a:solidFill>
                  <a:srgbClr val="000000"/>
                </a:solidFill>
              </a:rPr>
              <a:t>yə malikdir</a:t>
            </a:r>
            <a:r>
              <a:rPr lang="az-Cyrl-AZ" sz="1200" dirty="0">
                <a:solidFill>
                  <a:srgbClr val="000000"/>
                </a:solidFill>
              </a:rPr>
              <a:t> və onun </a:t>
            </a:r>
            <a:r>
              <a:rPr lang="az-Latn-AZ" sz="1200" dirty="0">
                <a:solidFill>
                  <a:srgbClr val="000000"/>
                </a:solidFill>
              </a:rPr>
              <a:t>qiyməti</a:t>
            </a:r>
            <a:r>
              <a:rPr lang="az-Cyrl-AZ" sz="1200" dirty="0">
                <a:solidFill>
                  <a:srgbClr val="000000"/>
                </a:solidFill>
              </a:rPr>
              <a:t> </a:t>
            </a:r>
            <a:r>
              <a:rPr lang="az-Latn-AZ" sz="1200" dirty="0">
                <a:solidFill>
                  <a:srgbClr val="000000"/>
                </a:solidFill>
              </a:rPr>
              <a:t>elədə</a:t>
            </a:r>
            <a:r>
              <a:rPr lang="az-Cyrl-AZ" sz="1200" dirty="0">
                <a:solidFill>
                  <a:srgbClr val="000000"/>
                </a:solidFill>
              </a:rPr>
              <a:t> yüksək deyil</a:t>
            </a:r>
            <a:r>
              <a:rPr lang="az-Latn-AZ" sz="1200" dirty="0">
                <a:solidFill>
                  <a:srgbClr val="000000"/>
                </a:solidFill>
              </a:rPr>
              <a:t>dir.</a:t>
            </a:r>
            <a:r>
              <a:rPr lang="az-Cyrl-AZ" sz="1200" dirty="0">
                <a:solidFill>
                  <a:srgbClr val="000000"/>
                </a:solidFill>
              </a:rPr>
              <a:t> </a:t>
            </a:r>
            <a:r>
              <a:rPr lang="az-Latn-AZ" sz="1200" dirty="0">
                <a:solidFill>
                  <a:srgbClr val="000000"/>
                </a:solidFill>
              </a:rPr>
              <a:t>Neylon</a:t>
            </a:r>
            <a:r>
              <a:rPr lang="az-Cyrl-AZ" sz="1200" dirty="0">
                <a:solidFill>
                  <a:srgbClr val="000000"/>
                </a:solidFill>
              </a:rPr>
              <a:t> raket istehsalatında ən</a:t>
            </a:r>
            <a:r>
              <a:rPr lang="az-Latn-AZ" sz="1200" dirty="0">
                <a:solidFill>
                  <a:srgbClr val="000000"/>
                </a:solidFill>
              </a:rPr>
              <a:t> çox</a:t>
            </a:r>
            <a:r>
              <a:rPr lang="az-Cyrl-AZ" sz="1200" dirty="0">
                <a:solidFill>
                  <a:srgbClr val="000000"/>
                </a:solidFill>
              </a:rPr>
              <a:t> istifadə edilən variantdır</a:t>
            </a:r>
            <a:endParaRPr lang="ru-RU" sz="1200" dirty="0"/>
          </a:p>
        </p:txBody>
      </p:sp>
      <p:sp>
        <p:nvSpPr>
          <p:cNvPr id="41" name="TextBox 40">
            <a:extLst>
              <a:ext uri="{FF2B5EF4-FFF2-40B4-BE49-F238E27FC236}">
                <a16:creationId xmlns:a16="http://schemas.microsoft.com/office/drawing/2014/main" id="{9A83B6CD-DE40-41E3-9885-29BF724A4E87}"/>
              </a:ext>
            </a:extLst>
          </p:cNvPr>
          <p:cNvSpPr txBox="1"/>
          <p:nvPr/>
        </p:nvSpPr>
        <p:spPr>
          <a:xfrm>
            <a:off x="1654032" y="4906824"/>
            <a:ext cx="2340864" cy="1384995"/>
          </a:xfrm>
          <a:prstGeom prst="rect">
            <a:avLst/>
          </a:prstGeom>
          <a:noFill/>
        </p:spPr>
        <p:txBody>
          <a:bodyPr wrap="square" rtlCol="0">
            <a:spAutoFit/>
          </a:bodyPr>
          <a:lstStyle/>
          <a:p>
            <a:r>
              <a:rPr lang="az-Latn-AZ" sz="1200" noProof="1"/>
              <a:t>Bu formanı seçməyimizin başlıca səbəbi peyklərdə ən çox istifadə olunan forma olmasıdır.</a:t>
            </a:r>
            <a:r>
              <a:rPr lang="ru-RU" sz="1200" noProof="1">
                <a:cs typeface="Calibri"/>
              </a:rPr>
              <a:t> Dairə forması </a:t>
            </a:r>
            <a:r>
              <a:rPr lang="az-Latn-AZ" sz="1200" noProof="1">
                <a:cs typeface="Calibri"/>
              </a:rPr>
              <a:t>seçilməməsinin səbəbi isə, bu formada çox hava axını lazımdır, hansı ki, iplərin dolaşmasına səbəb ola bilər.</a:t>
            </a:r>
            <a:endParaRPr lang="ru-RU" sz="1200" noProof="1">
              <a:cs typeface="Calibri"/>
            </a:endParaRPr>
          </a:p>
        </p:txBody>
      </p:sp>
    </p:spTree>
    <p:extLst>
      <p:ext uri="{BB962C8B-B14F-4D97-AF65-F5344CB8AC3E}">
        <p14:creationId xmlns:p14="http://schemas.microsoft.com/office/powerpoint/2010/main" val="216218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26</a:t>
            </a:fld>
            <a:endParaRPr lang="en-US"/>
          </a:p>
        </p:txBody>
      </p:sp>
      <p:sp>
        <p:nvSpPr>
          <p:cNvPr id="8"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a:solidFill>
                  <a:srgbClr val="333399"/>
                </a:solidFill>
              </a:rPr>
              <a:t>Enmə sürətinin hesablanması və stabilliyin təmini</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71259064-03BE-4F0D-A811-4CDEEEA6D7D3}"/>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2" name="Group 11">
            <a:extLst>
              <a:ext uri="{FF2B5EF4-FFF2-40B4-BE49-F238E27FC236}">
                <a16:creationId xmlns:a16="http://schemas.microsoft.com/office/drawing/2014/main" id="{960ECBAC-4350-41A4-BB48-EEA6372F42A7}"/>
              </a:ext>
            </a:extLst>
          </p:cNvPr>
          <p:cNvGrpSpPr/>
          <p:nvPr/>
        </p:nvGrpSpPr>
        <p:grpSpPr>
          <a:xfrm>
            <a:off x="219457" y="0"/>
            <a:ext cx="1771323" cy="1097280"/>
            <a:chOff x="219457" y="0"/>
            <a:chExt cx="1771323" cy="1097280"/>
          </a:xfrm>
        </p:grpSpPr>
        <p:pic>
          <p:nvPicPr>
            <p:cNvPr id="13" name="Picture 12" descr="A close up of a device&#10;&#10;Description generated with high confidence">
              <a:extLst>
                <a:ext uri="{FF2B5EF4-FFF2-40B4-BE49-F238E27FC236}">
                  <a16:creationId xmlns:a16="http://schemas.microsoft.com/office/drawing/2014/main" id="{30536F08-0255-4453-BC9D-B0719CAF40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7881F936-87D6-411D-BDD9-999B1B9F7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5" name="TextBox 14">
            <a:extLst>
              <a:ext uri="{FF2B5EF4-FFF2-40B4-BE49-F238E27FC236}">
                <a16:creationId xmlns:a16="http://schemas.microsoft.com/office/drawing/2014/main" id="{3689F613-5689-4591-BF5E-0BBF972ECCB2}"/>
              </a:ext>
            </a:extLst>
          </p:cNvPr>
          <p:cNvSpPr txBox="1"/>
          <p:nvPr/>
        </p:nvSpPr>
        <p:spPr>
          <a:xfrm>
            <a:off x="239151" y="1194292"/>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Paraşütün həndəsi ölçüləri</a:t>
            </a:r>
          </a:p>
        </p:txBody>
      </p:sp>
      <p:grpSp>
        <p:nvGrpSpPr>
          <p:cNvPr id="76" name="Group 75">
            <a:extLst>
              <a:ext uri="{FF2B5EF4-FFF2-40B4-BE49-F238E27FC236}">
                <a16:creationId xmlns:a16="http://schemas.microsoft.com/office/drawing/2014/main" id="{DFC07D3D-68C3-4211-BEE2-928F7998E9CF}"/>
              </a:ext>
            </a:extLst>
          </p:cNvPr>
          <p:cNvGrpSpPr/>
          <p:nvPr/>
        </p:nvGrpSpPr>
        <p:grpSpPr>
          <a:xfrm>
            <a:off x="10837" y="1586086"/>
            <a:ext cx="3233123" cy="3253319"/>
            <a:chOff x="10837" y="1586086"/>
            <a:chExt cx="3233123" cy="3253319"/>
          </a:xfrm>
        </p:grpSpPr>
        <p:sp>
          <p:nvSpPr>
            <p:cNvPr id="52" name="TextBox 51">
              <a:extLst>
                <a:ext uri="{FF2B5EF4-FFF2-40B4-BE49-F238E27FC236}">
                  <a16:creationId xmlns:a16="http://schemas.microsoft.com/office/drawing/2014/main" id="{0B3B1B45-39FB-46B9-9E0D-9B5A9DE2799C}"/>
                </a:ext>
              </a:extLst>
            </p:cNvPr>
            <p:cNvSpPr txBox="1"/>
            <p:nvPr/>
          </p:nvSpPr>
          <p:spPr>
            <a:xfrm rot="16200000">
              <a:off x="2820547" y="3083201"/>
              <a:ext cx="585216" cy="261610"/>
            </a:xfrm>
            <a:prstGeom prst="rect">
              <a:avLst/>
            </a:prstGeom>
            <a:noFill/>
          </p:spPr>
          <p:txBody>
            <a:bodyPr wrap="square" rtlCol="0" anchor="ctr">
              <a:spAutoFit/>
            </a:bodyPr>
            <a:lstStyle/>
            <a:p>
              <a:pPr algn="ctr"/>
              <a:r>
                <a:rPr lang="az-Latn-AZ" sz="1100" dirty="0"/>
                <a:t>0.22 m</a:t>
              </a:r>
              <a:endParaRPr lang="en-US" sz="1100" dirty="0"/>
            </a:p>
          </p:txBody>
        </p:sp>
        <p:grpSp>
          <p:nvGrpSpPr>
            <p:cNvPr id="75" name="Group 74">
              <a:extLst>
                <a:ext uri="{FF2B5EF4-FFF2-40B4-BE49-F238E27FC236}">
                  <a16:creationId xmlns:a16="http://schemas.microsoft.com/office/drawing/2014/main" id="{31C12F07-4DBD-431C-AC5C-272716190360}"/>
                </a:ext>
              </a:extLst>
            </p:cNvPr>
            <p:cNvGrpSpPr/>
            <p:nvPr/>
          </p:nvGrpSpPr>
          <p:grpSpPr>
            <a:xfrm>
              <a:off x="10837" y="1586086"/>
              <a:ext cx="2971513" cy="3253319"/>
              <a:chOff x="10837" y="1586086"/>
              <a:chExt cx="2971513" cy="3253319"/>
            </a:xfrm>
          </p:grpSpPr>
          <p:grpSp>
            <p:nvGrpSpPr>
              <p:cNvPr id="49" name="Group 48">
                <a:extLst>
                  <a:ext uri="{FF2B5EF4-FFF2-40B4-BE49-F238E27FC236}">
                    <a16:creationId xmlns:a16="http://schemas.microsoft.com/office/drawing/2014/main" id="{F3253D88-D32E-42AE-8B27-3F1A75123D56}"/>
                  </a:ext>
                </a:extLst>
              </p:cNvPr>
              <p:cNvGrpSpPr/>
              <p:nvPr/>
            </p:nvGrpSpPr>
            <p:grpSpPr>
              <a:xfrm>
                <a:off x="239150" y="1838727"/>
                <a:ext cx="2743200" cy="2743200"/>
                <a:chOff x="239150" y="1669780"/>
                <a:chExt cx="2743200" cy="2743200"/>
              </a:xfrm>
            </p:grpSpPr>
            <p:cxnSp>
              <p:nvCxnSpPr>
                <p:cNvPr id="46" name="Straight Connector 45">
                  <a:extLst>
                    <a:ext uri="{FF2B5EF4-FFF2-40B4-BE49-F238E27FC236}">
                      <a16:creationId xmlns:a16="http://schemas.microsoft.com/office/drawing/2014/main" id="{4429FA11-17D2-4B14-B93D-FBD2259A185C}"/>
                    </a:ext>
                  </a:extLst>
                </p:cNvPr>
                <p:cNvCxnSpPr>
                  <a:cxnSpLocks/>
                  <a:stCxn id="5" idx="7"/>
                </p:cNvCxnSpPr>
                <p:nvPr/>
              </p:nvCxnSpPr>
              <p:spPr>
                <a:xfrm flipH="1">
                  <a:off x="1610750" y="1669780"/>
                  <a:ext cx="568144" cy="136424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D362508-4E41-4CEA-87EC-C617E59B173B}"/>
                    </a:ext>
                  </a:extLst>
                </p:cNvPr>
                <p:cNvCxnSpPr>
                  <a:cxnSpLocks/>
                  <a:stCxn id="5" idx="6"/>
                </p:cNvCxnSpPr>
                <p:nvPr/>
              </p:nvCxnSpPr>
              <p:spPr>
                <a:xfrm>
                  <a:off x="1042606" y="1669780"/>
                  <a:ext cx="568144" cy="13716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06C6660F-6224-4099-A576-F10E3BFB1388}"/>
                    </a:ext>
                  </a:extLst>
                </p:cNvPr>
                <p:cNvCxnSpPr>
                  <a:cxnSpLocks/>
                  <a:stCxn id="5" idx="5"/>
                </p:cNvCxnSpPr>
                <p:nvPr/>
              </p:nvCxnSpPr>
              <p:spPr>
                <a:xfrm>
                  <a:off x="239150" y="2473236"/>
                  <a:ext cx="1371600" cy="5681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D7F8FAC0-704C-4499-8517-8008B0EB82EE}"/>
                    </a:ext>
                  </a:extLst>
                </p:cNvPr>
                <p:cNvCxnSpPr>
                  <a:cxnSpLocks/>
                  <a:stCxn id="5" idx="4"/>
                </p:cNvCxnSpPr>
                <p:nvPr/>
              </p:nvCxnSpPr>
              <p:spPr>
                <a:xfrm flipV="1">
                  <a:off x="239150" y="3041380"/>
                  <a:ext cx="1371600" cy="5681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0460B953-F0DD-4679-80D7-21654D29C7FD}"/>
                    </a:ext>
                  </a:extLst>
                </p:cNvPr>
                <p:cNvCxnSpPr>
                  <a:cxnSpLocks/>
                  <a:stCxn id="5" idx="3"/>
                </p:cNvCxnSpPr>
                <p:nvPr/>
              </p:nvCxnSpPr>
              <p:spPr>
                <a:xfrm flipV="1">
                  <a:off x="1042606" y="3041380"/>
                  <a:ext cx="568144" cy="13716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CF830B8C-73D0-4EBB-9A26-1E2145A4925C}"/>
                    </a:ext>
                  </a:extLst>
                </p:cNvPr>
                <p:cNvCxnSpPr>
                  <a:cxnSpLocks/>
                  <a:endCxn id="5" idx="2"/>
                </p:cNvCxnSpPr>
                <p:nvPr/>
              </p:nvCxnSpPr>
              <p:spPr>
                <a:xfrm>
                  <a:off x="1610750" y="3048738"/>
                  <a:ext cx="568144" cy="136424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3C2DC461-20BB-428E-B2C5-2C842F5EFC4A}"/>
                    </a:ext>
                  </a:extLst>
                </p:cNvPr>
                <p:cNvCxnSpPr>
                  <a:cxnSpLocks/>
                  <a:endCxn id="5" idx="1"/>
                </p:cNvCxnSpPr>
                <p:nvPr/>
              </p:nvCxnSpPr>
              <p:spPr>
                <a:xfrm>
                  <a:off x="1610750" y="3041380"/>
                  <a:ext cx="1371600" cy="5681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10BFC3F9-543E-44A8-A9E7-166AAD29DE2E}"/>
                    </a:ext>
                  </a:extLst>
                </p:cNvPr>
                <p:cNvCxnSpPr>
                  <a:cxnSpLocks/>
                  <a:stCxn id="5" idx="0"/>
                </p:cNvCxnSpPr>
                <p:nvPr/>
              </p:nvCxnSpPr>
              <p:spPr>
                <a:xfrm flipH="1">
                  <a:off x="1610750" y="2473236"/>
                  <a:ext cx="1371600" cy="5681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7" name="Group 6">
                  <a:extLst>
                    <a:ext uri="{FF2B5EF4-FFF2-40B4-BE49-F238E27FC236}">
                      <a16:creationId xmlns:a16="http://schemas.microsoft.com/office/drawing/2014/main" id="{B25E797D-20B3-4AE7-B879-D73DDAAD171D}"/>
                    </a:ext>
                  </a:extLst>
                </p:cNvPr>
                <p:cNvGrpSpPr/>
                <p:nvPr/>
              </p:nvGrpSpPr>
              <p:grpSpPr>
                <a:xfrm>
                  <a:off x="239150" y="1669780"/>
                  <a:ext cx="2743200" cy="2743200"/>
                  <a:chOff x="239150" y="1669780"/>
                  <a:chExt cx="2743200" cy="2743200"/>
                </a:xfrm>
              </p:grpSpPr>
              <p:sp>
                <p:nvSpPr>
                  <p:cNvPr id="6" name="Oval 5">
                    <a:extLst>
                      <a:ext uri="{FF2B5EF4-FFF2-40B4-BE49-F238E27FC236}">
                        <a16:creationId xmlns:a16="http://schemas.microsoft.com/office/drawing/2014/main" id="{C190C00F-4074-4282-A1DD-B046DA83FCB0}"/>
                      </a:ext>
                    </a:extLst>
                  </p:cNvPr>
                  <p:cNvSpPr/>
                  <p:nvPr/>
                </p:nvSpPr>
                <p:spPr>
                  <a:xfrm>
                    <a:off x="1428433" y="2858500"/>
                    <a:ext cx="364634" cy="365760"/>
                  </a:xfrm>
                  <a:prstGeom prst="ellipse">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ctagon 4">
                    <a:extLst>
                      <a:ext uri="{FF2B5EF4-FFF2-40B4-BE49-F238E27FC236}">
                        <a16:creationId xmlns:a16="http://schemas.microsoft.com/office/drawing/2014/main" id="{A7AA128A-4D75-4C4C-8125-7852620BBFA0}"/>
                      </a:ext>
                    </a:extLst>
                  </p:cNvPr>
                  <p:cNvSpPr/>
                  <p:nvPr/>
                </p:nvSpPr>
                <p:spPr>
                  <a:xfrm>
                    <a:off x="239150" y="1669780"/>
                    <a:ext cx="2743200" cy="2743200"/>
                  </a:xfrm>
                  <a:prstGeom prst="octag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p:grpSp>
          <p:sp>
            <p:nvSpPr>
              <p:cNvPr id="48" name="TextBox 47">
                <a:extLst>
                  <a:ext uri="{FF2B5EF4-FFF2-40B4-BE49-F238E27FC236}">
                    <a16:creationId xmlns:a16="http://schemas.microsoft.com/office/drawing/2014/main" id="{AE18B4FD-0777-487F-A9C3-171E6878D9B3}"/>
                  </a:ext>
                </a:extLst>
              </p:cNvPr>
              <p:cNvSpPr txBox="1"/>
              <p:nvPr/>
            </p:nvSpPr>
            <p:spPr>
              <a:xfrm>
                <a:off x="1308537" y="4577795"/>
                <a:ext cx="585216" cy="261610"/>
              </a:xfrm>
              <a:prstGeom prst="rect">
                <a:avLst/>
              </a:prstGeom>
              <a:noFill/>
            </p:spPr>
            <p:txBody>
              <a:bodyPr wrap="square" rtlCol="0" anchor="ctr">
                <a:spAutoFit/>
              </a:bodyPr>
              <a:lstStyle/>
              <a:p>
                <a:pPr algn="ctr"/>
                <a:r>
                  <a:rPr lang="az-Latn-AZ" sz="1100" dirty="0"/>
                  <a:t>0.22 m</a:t>
                </a:r>
                <a:endParaRPr lang="en-US" sz="1100" dirty="0"/>
              </a:p>
            </p:txBody>
          </p:sp>
          <p:sp>
            <p:nvSpPr>
              <p:cNvPr id="50" name="TextBox 49">
                <a:extLst>
                  <a:ext uri="{FF2B5EF4-FFF2-40B4-BE49-F238E27FC236}">
                    <a16:creationId xmlns:a16="http://schemas.microsoft.com/office/drawing/2014/main" id="{D0B2DBA3-0B49-43F6-B080-589126FD5330}"/>
                  </a:ext>
                </a:extLst>
              </p:cNvPr>
              <p:cNvSpPr txBox="1"/>
              <p:nvPr/>
            </p:nvSpPr>
            <p:spPr>
              <a:xfrm>
                <a:off x="1353312" y="1586086"/>
                <a:ext cx="585216" cy="261610"/>
              </a:xfrm>
              <a:prstGeom prst="rect">
                <a:avLst/>
              </a:prstGeom>
              <a:noFill/>
            </p:spPr>
            <p:txBody>
              <a:bodyPr wrap="square" rtlCol="0" anchor="ctr">
                <a:spAutoFit/>
              </a:bodyPr>
              <a:lstStyle/>
              <a:p>
                <a:pPr algn="ctr"/>
                <a:r>
                  <a:rPr lang="az-Latn-AZ" sz="1100" dirty="0"/>
                  <a:t>0.22 m</a:t>
                </a:r>
                <a:endParaRPr lang="en-US" sz="1100" dirty="0"/>
              </a:p>
            </p:txBody>
          </p:sp>
          <p:sp>
            <p:nvSpPr>
              <p:cNvPr id="51" name="TextBox 50">
                <a:extLst>
                  <a:ext uri="{FF2B5EF4-FFF2-40B4-BE49-F238E27FC236}">
                    <a16:creationId xmlns:a16="http://schemas.microsoft.com/office/drawing/2014/main" id="{F0C45C0C-73E2-4F9A-B314-1FB25C605E6A}"/>
                  </a:ext>
                </a:extLst>
              </p:cNvPr>
              <p:cNvSpPr txBox="1"/>
              <p:nvPr/>
            </p:nvSpPr>
            <p:spPr>
              <a:xfrm rot="18764491">
                <a:off x="2395085" y="4174910"/>
                <a:ext cx="585216" cy="261610"/>
              </a:xfrm>
              <a:prstGeom prst="rect">
                <a:avLst/>
              </a:prstGeom>
              <a:noFill/>
            </p:spPr>
            <p:txBody>
              <a:bodyPr wrap="square" rtlCol="0" anchor="ctr">
                <a:spAutoFit/>
              </a:bodyPr>
              <a:lstStyle/>
              <a:p>
                <a:pPr algn="ctr"/>
                <a:r>
                  <a:rPr lang="az-Latn-AZ" sz="1100" dirty="0"/>
                  <a:t>0.22 m</a:t>
                </a:r>
                <a:endParaRPr lang="en-US" sz="1100" dirty="0"/>
              </a:p>
            </p:txBody>
          </p:sp>
          <p:sp>
            <p:nvSpPr>
              <p:cNvPr id="53" name="TextBox 52">
                <a:extLst>
                  <a:ext uri="{FF2B5EF4-FFF2-40B4-BE49-F238E27FC236}">
                    <a16:creationId xmlns:a16="http://schemas.microsoft.com/office/drawing/2014/main" id="{45989E41-2D03-4801-A21B-F069E1ADEFBC}"/>
                  </a:ext>
                </a:extLst>
              </p:cNvPr>
              <p:cNvSpPr txBox="1"/>
              <p:nvPr/>
            </p:nvSpPr>
            <p:spPr>
              <a:xfrm rot="2772999">
                <a:off x="2427452" y="2030416"/>
                <a:ext cx="585216" cy="261610"/>
              </a:xfrm>
              <a:prstGeom prst="rect">
                <a:avLst/>
              </a:prstGeom>
              <a:noFill/>
            </p:spPr>
            <p:txBody>
              <a:bodyPr wrap="square" rtlCol="0" anchor="ctr">
                <a:spAutoFit/>
              </a:bodyPr>
              <a:lstStyle/>
              <a:p>
                <a:pPr algn="ctr"/>
                <a:r>
                  <a:rPr lang="az-Latn-AZ" sz="1100" dirty="0"/>
                  <a:t>0.22 m</a:t>
                </a:r>
                <a:endParaRPr lang="en-US" sz="1100" dirty="0"/>
              </a:p>
            </p:txBody>
          </p:sp>
          <p:sp>
            <p:nvSpPr>
              <p:cNvPr id="54" name="TextBox 53">
                <a:extLst>
                  <a:ext uri="{FF2B5EF4-FFF2-40B4-BE49-F238E27FC236}">
                    <a16:creationId xmlns:a16="http://schemas.microsoft.com/office/drawing/2014/main" id="{D5CB4535-926A-417A-83FD-B3A10A2C466B}"/>
                  </a:ext>
                </a:extLst>
              </p:cNvPr>
              <p:cNvSpPr txBox="1"/>
              <p:nvPr/>
            </p:nvSpPr>
            <p:spPr>
              <a:xfrm rot="2605770">
                <a:off x="244478" y="4163786"/>
                <a:ext cx="585216" cy="261610"/>
              </a:xfrm>
              <a:prstGeom prst="rect">
                <a:avLst/>
              </a:prstGeom>
              <a:noFill/>
            </p:spPr>
            <p:txBody>
              <a:bodyPr wrap="square" rtlCol="0" anchor="ctr">
                <a:spAutoFit/>
              </a:bodyPr>
              <a:lstStyle/>
              <a:p>
                <a:pPr algn="ctr"/>
                <a:r>
                  <a:rPr lang="az-Latn-AZ" sz="1100" dirty="0"/>
                  <a:t>0.22 m</a:t>
                </a:r>
                <a:endParaRPr lang="en-US" sz="1100" dirty="0"/>
              </a:p>
            </p:txBody>
          </p:sp>
          <p:sp>
            <p:nvSpPr>
              <p:cNvPr id="55" name="TextBox 54">
                <a:extLst>
                  <a:ext uri="{FF2B5EF4-FFF2-40B4-BE49-F238E27FC236}">
                    <a16:creationId xmlns:a16="http://schemas.microsoft.com/office/drawing/2014/main" id="{23AB6597-1BE7-413E-A10C-058FBA0573C2}"/>
                  </a:ext>
                </a:extLst>
              </p:cNvPr>
              <p:cNvSpPr txBox="1"/>
              <p:nvPr/>
            </p:nvSpPr>
            <p:spPr>
              <a:xfrm rot="5400000">
                <a:off x="-150966" y="3126188"/>
                <a:ext cx="585216" cy="261610"/>
              </a:xfrm>
              <a:prstGeom prst="rect">
                <a:avLst/>
              </a:prstGeom>
              <a:noFill/>
            </p:spPr>
            <p:txBody>
              <a:bodyPr wrap="square" rtlCol="0" anchor="ctr">
                <a:spAutoFit/>
              </a:bodyPr>
              <a:lstStyle/>
              <a:p>
                <a:pPr algn="ctr"/>
                <a:r>
                  <a:rPr lang="az-Latn-AZ" sz="1100" dirty="0"/>
                  <a:t>0.22 m</a:t>
                </a:r>
                <a:endParaRPr lang="en-US" sz="1100" dirty="0"/>
              </a:p>
            </p:txBody>
          </p:sp>
          <p:sp>
            <p:nvSpPr>
              <p:cNvPr id="56" name="TextBox 55">
                <a:extLst>
                  <a:ext uri="{FF2B5EF4-FFF2-40B4-BE49-F238E27FC236}">
                    <a16:creationId xmlns:a16="http://schemas.microsoft.com/office/drawing/2014/main" id="{E109902D-0728-40EF-A5BD-D55C1AEA1BA7}"/>
                  </a:ext>
                </a:extLst>
              </p:cNvPr>
              <p:cNvSpPr txBox="1"/>
              <p:nvPr/>
            </p:nvSpPr>
            <p:spPr>
              <a:xfrm rot="19056742">
                <a:off x="196930" y="2037175"/>
                <a:ext cx="585216" cy="261610"/>
              </a:xfrm>
              <a:prstGeom prst="rect">
                <a:avLst/>
              </a:prstGeom>
              <a:noFill/>
            </p:spPr>
            <p:txBody>
              <a:bodyPr wrap="square" rtlCol="0" anchor="ctr">
                <a:spAutoFit/>
              </a:bodyPr>
              <a:lstStyle/>
              <a:p>
                <a:pPr algn="ctr"/>
                <a:r>
                  <a:rPr lang="az-Latn-AZ" sz="1100" dirty="0"/>
                  <a:t>0.22 m</a:t>
                </a:r>
                <a:endParaRPr lang="en-US" sz="1100" dirty="0"/>
              </a:p>
            </p:txBody>
          </p:sp>
          <p:sp>
            <p:nvSpPr>
              <p:cNvPr id="58" name="TextBox 57">
                <a:extLst>
                  <a:ext uri="{FF2B5EF4-FFF2-40B4-BE49-F238E27FC236}">
                    <a16:creationId xmlns:a16="http://schemas.microsoft.com/office/drawing/2014/main" id="{6347E19F-8C67-4C80-95EE-29F206799E2D}"/>
                  </a:ext>
                </a:extLst>
              </p:cNvPr>
              <p:cNvSpPr txBox="1"/>
              <p:nvPr/>
            </p:nvSpPr>
            <p:spPr>
              <a:xfrm rot="17500418">
                <a:off x="1557147" y="2285036"/>
                <a:ext cx="585216" cy="261610"/>
              </a:xfrm>
              <a:prstGeom prst="rect">
                <a:avLst/>
              </a:prstGeom>
              <a:noFill/>
            </p:spPr>
            <p:txBody>
              <a:bodyPr wrap="square" rtlCol="0" anchor="ctr">
                <a:spAutoFit/>
              </a:bodyPr>
              <a:lstStyle/>
              <a:p>
                <a:pPr algn="ctr"/>
                <a:r>
                  <a:rPr lang="az-Latn-AZ" sz="1100" dirty="0"/>
                  <a:t>0.32 m</a:t>
                </a:r>
                <a:endParaRPr lang="en-US" sz="1100" dirty="0"/>
              </a:p>
            </p:txBody>
          </p:sp>
          <p:sp>
            <p:nvSpPr>
              <p:cNvPr id="59" name="TextBox 58">
                <a:extLst>
                  <a:ext uri="{FF2B5EF4-FFF2-40B4-BE49-F238E27FC236}">
                    <a16:creationId xmlns:a16="http://schemas.microsoft.com/office/drawing/2014/main" id="{7403529D-3CBF-4650-A467-BBD0B8065B4E}"/>
                  </a:ext>
                </a:extLst>
              </p:cNvPr>
              <p:cNvSpPr txBox="1"/>
              <p:nvPr/>
            </p:nvSpPr>
            <p:spPr>
              <a:xfrm rot="17582289">
                <a:off x="945193" y="3741266"/>
                <a:ext cx="585216" cy="261610"/>
              </a:xfrm>
              <a:prstGeom prst="rect">
                <a:avLst/>
              </a:prstGeom>
              <a:noFill/>
            </p:spPr>
            <p:txBody>
              <a:bodyPr wrap="square" rtlCol="0" anchor="ctr">
                <a:spAutoFit/>
              </a:bodyPr>
              <a:lstStyle/>
              <a:p>
                <a:pPr algn="ctr"/>
                <a:r>
                  <a:rPr lang="az-Latn-AZ" sz="1100" dirty="0"/>
                  <a:t>0.32 m</a:t>
                </a:r>
                <a:endParaRPr lang="en-US" sz="1100" dirty="0"/>
              </a:p>
            </p:txBody>
          </p:sp>
          <p:sp>
            <p:nvSpPr>
              <p:cNvPr id="61" name="TextBox 60">
                <a:extLst>
                  <a:ext uri="{FF2B5EF4-FFF2-40B4-BE49-F238E27FC236}">
                    <a16:creationId xmlns:a16="http://schemas.microsoft.com/office/drawing/2014/main" id="{823B2117-9A1F-438D-981B-5E6161E1E4CE}"/>
                  </a:ext>
                </a:extLst>
              </p:cNvPr>
              <p:cNvSpPr txBox="1"/>
              <p:nvPr/>
            </p:nvSpPr>
            <p:spPr>
              <a:xfrm rot="20179966">
                <a:off x="528607" y="3313625"/>
                <a:ext cx="585216" cy="261610"/>
              </a:xfrm>
              <a:prstGeom prst="rect">
                <a:avLst/>
              </a:prstGeom>
              <a:noFill/>
            </p:spPr>
            <p:txBody>
              <a:bodyPr wrap="square" rtlCol="0" anchor="ctr">
                <a:spAutoFit/>
              </a:bodyPr>
              <a:lstStyle/>
              <a:p>
                <a:pPr algn="ctr"/>
                <a:r>
                  <a:rPr lang="az-Latn-AZ" sz="1100" dirty="0"/>
                  <a:t>0.32 m</a:t>
                </a:r>
                <a:endParaRPr lang="en-US" sz="1100" dirty="0"/>
              </a:p>
            </p:txBody>
          </p:sp>
          <p:sp>
            <p:nvSpPr>
              <p:cNvPr id="62" name="TextBox 61">
                <a:extLst>
                  <a:ext uri="{FF2B5EF4-FFF2-40B4-BE49-F238E27FC236}">
                    <a16:creationId xmlns:a16="http://schemas.microsoft.com/office/drawing/2014/main" id="{22AAA0EB-3F63-4D9D-812D-A76F10E1D795}"/>
                  </a:ext>
                </a:extLst>
              </p:cNvPr>
              <p:cNvSpPr txBox="1"/>
              <p:nvPr/>
            </p:nvSpPr>
            <p:spPr>
              <a:xfrm rot="1181947">
                <a:off x="625617" y="2689409"/>
                <a:ext cx="585216" cy="261610"/>
              </a:xfrm>
              <a:prstGeom prst="rect">
                <a:avLst/>
              </a:prstGeom>
              <a:noFill/>
            </p:spPr>
            <p:txBody>
              <a:bodyPr wrap="square" rtlCol="0" anchor="ctr">
                <a:spAutoFit/>
              </a:bodyPr>
              <a:lstStyle/>
              <a:p>
                <a:pPr algn="ctr"/>
                <a:r>
                  <a:rPr lang="az-Latn-AZ" sz="1100" dirty="0"/>
                  <a:t>0.32 m</a:t>
                </a:r>
                <a:endParaRPr lang="en-US" sz="1100" dirty="0"/>
              </a:p>
            </p:txBody>
          </p:sp>
          <p:sp>
            <p:nvSpPr>
              <p:cNvPr id="63" name="TextBox 62">
                <a:extLst>
                  <a:ext uri="{FF2B5EF4-FFF2-40B4-BE49-F238E27FC236}">
                    <a16:creationId xmlns:a16="http://schemas.microsoft.com/office/drawing/2014/main" id="{5A5C802E-3284-41C7-B005-2AC1AE955C25}"/>
                  </a:ext>
                </a:extLst>
              </p:cNvPr>
              <p:cNvSpPr txBox="1"/>
              <p:nvPr/>
            </p:nvSpPr>
            <p:spPr>
              <a:xfrm rot="3977798">
                <a:off x="1047397" y="2241991"/>
                <a:ext cx="585216" cy="261610"/>
              </a:xfrm>
              <a:prstGeom prst="rect">
                <a:avLst/>
              </a:prstGeom>
              <a:noFill/>
            </p:spPr>
            <p:txBody>
              <a:bodyPr wrap="square" rtlCol="0" anchor="ctr">
                <a:spAutoFit/>
              </a:bodyPr>
              <a:lstStyle/>
              <a:p>
                <a:pPr algn="ctr"/>
                <a:r>
                  <a:rPr lang="az-Latn-AZ" sz="1100" dirty="0"/>
                  <a:t>0.32 m</a:t>
                </a:r>
                <a:endParaRPr lang="en-US" sz="1100" dirty="0"/>
              </a:p>
            </p:txBody>
          </p:sp>
          <p:cxnSp>
            <p:nvCxnSpPr>
              <p:cNvPr id="65" name="Straight Connector 64">
                <a:extLst>
                  <a:ext uri="{FF2B5EF4-FFF2-40B4-BE49-F238E27FC236}">
                    <a16:creationId xmlns:a16="http://schemas.microsoft.com/office/drawing/2014/main" id="{4A246670-8A90-4658-AF14-8EFAB3119BD1}"/>
                  </a:ext>
                </a:extLst>
              </p:cNvPr>
              <p:cNvCxnSpPr>
                <a:cxnSpLocks/>
                <a:stCxn id="6" idx="4"/>
                <a:endCxn id="48" idx="0"/>
              </p:cNvCxnSpPr>
              <p:nvPr/>
            </p:nvCxnSpPr>
            <p:spPr>
              <a:xfrm flipH="1">
                <a:off x="1601145" y="3393207"/>
                <a:ext cx="9605" cy="11845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425B21D2-3689-4357-BF2D-CE833A4C4CAF}"/>
                  </a:ext>
                </a:extLst>
              </p:cNvPr>
              <p:cNvSpPr txBox="1"/>
              <p:nvPr/>
            </p:nvSpPr>
            <p:spPr>
              <a:xfrm rot="16200000">
                <a:off x="1222506" y="3875573"/>
                <a:ext cx="585216" cy="261610"/>
              </a:xfrm>
              <a:prstGeom prst="rect">
                <a:avLst/>
              </a:prstGeom>
              <a:noFill/>
            </p:spPr>
            <p:txBody>
              <a:bodyPr wrap="square" rtlCol="0" anchor="ctr">
                <a:spAutoFit/>
              </a:bodyPr>
              <a:lstStyle/>
              <a:p>
                <a:pPr algn="ctr"/>
                <a:r>
                  <a:rPr lang="az-Latn-AZ" sz="1100" dirty="0"/>
                  <a:t>0.31 m</a:t>
                </a:r>
                <a:endParaRPr lang="en-US" sz="1100" dirty="0"/>
              </a:p>
            </p:txBody>
          </p:sp>
          <p:cxnSp>
            <p:nvCxnSpPr>
              <p:cNvPr id="71" name="Straight Connector 70">
                <a:extLst>
                  <a:ext uri="{FF2B5EF4-FFF2-40B4-BE49-F238E27FC236}">
                    <a16:creationId xmlns:a16="http://schemas.microsoft.com/office/drawing/2014/main" id="{46607A65-96AC-4C1C-BCCA-A27A77362D7E}"/>
                  </a:ext>
                </a:extLst>
              </p:cNvPr>
              <p:cNvCxnSpPr>
                <a:cxnSpLocks/>
                <a:stCxn id="6" idx="6"/>
                <a:endCxn id="52" idx="0"/>
              </p:cNvCxnSpPr>
              <p:nvPr/>
            </p:nvCxnSpPr>
            <p:spPr>
              <a:xfrm>
                <a:off x="1793067" y="3210327"/>
                <a:ext cx="1189283" cy="367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 name="TextBox 73">
                <a:extLst>
                  <a:ext uri="{FF2B5EF4-FFF2-40B4-BE49-F238E27FC236}">
                    <a16:creationId xmlns:a16="http://schemas.microsoft.com/office/drawing/2014/main" id="{1BBEF728-9123-48D2-8B70-251A3E60B846}"/>
                  </a:ext>
                </a:extLst>
              </p:cNvPr>
              <p:cNvSpPr txBox="1"/>
              <p:nvPr/>
            </p:nvSpPr>
            <p:spPr>
              <a:xfrm>
                <a:off x="2212239" y="2986758"/>
                <a:ext cx="585216" cy="261610"/>
              </a:xfrm>
              <a:prstGeom prst="rect">
                <a:avLst/>
              </a:prstGeom>
              <a:noFill/>
            </p:spPr>
            <p:txBody>
              <a:bodyPr wrap="square" rtlCol="0" anchor="ctr">
                <a:spAutoFit/>
              </a:bodyPr>
              <a:lstStyle/>
              <a:p>
                <a:pPr algn="ctr"/>
                <a:r>
                  <a:rPr lang="az-Latn-AZ" sz="1100" dirty="0"/>
                  <a:t>0.31 m</a:t>
                </a:r>
                <a:endParaRPr lang="en-US" sz="1100" dirty="0"/>
              </a:p>
            </p:txBody>
          </p:sp>
        </p:grpSp>
      </p:grpSp>
      <p:pic>
        <p:nvPicPr>
          <p:cNvPr id="77" name="Picture 76" descr="A close up of an umbrella&#10;&#10;Description generated with high confidence">
            <a:extLst>
              <a:ext uri="{FF2B5EF4-FFF2-40B4-BE49-F238E27FC236}">
                <a16:creationId xmlns:a16="http://schemas.microsoft.com/office/drawing/2014/main" id="{0635E9DA-D89A-4F8B-801A-F320B14EF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0787" y="1724976"/>
            <a:ext cx="3069476" cy="2053897"/>
          </a:xfrm>
          <a:prstGeom prst="rect">
            <a:avLst/>
          </a:prstGeom>
        </p:spPr>
      </p:pic>
      <p:sp>
        <p:nvSpPr>
          <p:cNvPr id="78" name="TextBox 77">
            <a:extLst>
              <a:ext uri="{FF2B5EF4-FFF2-40B4-BE49-F238E27FC236}">
                <a16:creationId xmlns:a16="http://schemas.microsoft.com/office/drawing/2014/main" id="{D3A49958-C429-4206-B6DC-30D7D57E0B3B}"/>
              </a:ext>
            </a:extLst>
          </p:cNvPr>
          <p:cNvSpPr txBox="1"/>
          <p:nvPr/>
        </p:nvSpPr>
        <p:spPr>
          <a:xfrm>
            <a:off x="5120384" y="2472906"/>
            <a:ext cx="285141" cy="338554"/>
          </a:xfrm>
          <a:prstGeom prst="rect">
            <a:avLst/>
          </a:prstGeom>
          <a:noFill/>
        </p:spPr>
        <p:txBody>
          <a:bodyPr wrap="square" rtlCol="0">
            <a:spAutoFit/>
          </a:bodyPr>
          <a:lstStyle/>
          <a:p>
            <a:r>
              <a:rPr lang="az-Latn-AZ" sz="1600" dirty="0"/>
              <a:t>H</a:t>
            </a:r>
            <a:endParaRPr lang="en-US" sz="1600" dirty="0"/>
          </a:p>
        </p:txBody>
      </p:sp>
      <p:sp>
        <p:nvSpPr>
          <p:cNvPr id="79" name="TextBox 78">
            <a:extLst>
              <a:ext uri="{FF2B5EF4-FFF2-40B4-BE49-F238E27FC236}">
                <a16:creationId xmlns:a16="http://schemas.microsoft.com/office/drawing/2014/main" id="{453AA330-D0D6-41DA-8C8F-A80B5E42080E}"/>
              </a:ext>
            </a:extLst>
          </p:cNvPr>
          <p:cNvSpPr txBox="1"/>
          <p:nvPr/>
        </p:nvSpPr>
        <p:spPr>
          <a:xfrm>
            <a:off x="7251192" y="2063428"/>
            <a:ext cx="1499616" cy="923330"/>
          </a:xfrm>
          <a:prstGeom prst="rect">
            <a:avLst/>
          </a:prstGeom>
          <a:noFill/>
        </p:spPr>
        <p:txBody>
          <a:bodyPr wrap="square" rtlCol="0">
            <a:spAutoFit/>
          </a:bodyPr>
          <a:lstStyle/>
          <a:p>
            <a:r>
              <a:rPr lang="az-Latn-AZ" b="1" dirty="0"/>
              <a:t>H </a:t>
            </a:r>
            <a:r>
              <a:rPr lang="az-Latn-AZ" sz="1600" dirty="0"/>
              <a:t>= 0.40 m</a:t>
            </a:r>
          </a:p>
          <a:p>
            <a:r>
              <a:rPr lang="az-Latn-AZ" b="1" dirty="0"/>
              <a:t>L </a:t>
            </a:r>
            <a:r>
              <a:rPr lang="az-Latn-AZ" dirty="0"/>
              <a:t> </a:t>
            </a:r>
            <a:r>
              <a:rPr lang="az-Latn-AZ" sz="1600" dirty="0"/>
              <a:t>= 0.45 m</a:t>
            </a:r>
          </a:p>
          <a:p>
            <a:r>
              <a:rPr lang="az-Latn-AZ" b="1" dirty="0"/>
              <a:t>R </a:t>
            </a:r>
            <a:r>
              <a:rPr lang="az-Latn-AZ" dirty="0"/>
              <a:t> </a:t>
            </a:r>
            <a:r>
              <a:rPr lang="az-Latn-AZ" sz="1600" dirty="0"/>
              <a:t>= 0.32 m</a:t>
            </a:r>
            <a:endParaRPr lang="en-US" dirty="0"/>
          </a:p>
        </p:txBody>
      </p:sp>
      <p:sp>
        <p:nvSpPr>
          <p:cNvPr id="80" name="TextBox 79">
            <a:extLst>
              <a:ext uri="{FF2B5EF4-FFF2-40B4-BE49-F238E27FC236}">
                <a16:creationId xmlns:a16="http://schemas.microsoft.com/office/drawing/2014/main" id="{16FBACD8-0DEE-475A-8E08-34E368D4BB04}"/>
              </a:ext>
            </a:extLst>
          </p:cNvPr>
          <p:cNvSpPr txBox="1"/>
          <p:nvPr/>
        </p:nvSpPr>
        <p:spPr>
          <a:xfrm>
            <a:off x="4000658" y="3845404"/>
            <a:ext cx="4914742" cy="369332"/>
          </a:xfrm>
          <a:prstGeom prst="rect">
            <a:avLst/>
          </a:prstGeom>
          <a:noFill/>
          <a:ln w="9525" cap="flat" cmpd="sng" algn="ctr">
            <a:solidFill>
              <a:srgbClr val="FF11D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FF11D2"/>
                </a:solidFill>
              </a:rPr>
              <a:t>Paraşütün görüntüləri</a:t>
            </a:r>
          </a:p>
        </p:txBody>
      </p:sp>
      <p:pic>
        <p:nvPicPr>
          <p:cNvPr id="82" name="Picture 81">
            <a:extLst>
              <a:ext uri="{FF2B5EF4-FFF2-40B4-BE49-F238E27FC236}">
                <a16:creationId xmlns:a16="http://schemas.microsoft.com/office/drawing/2014/main" id="{D1721CFE-0C26-461C-81FB-23A89C8C4E4B}"/>
              </a:ext>
            </a:extLst>
          </p:cNvPr>
          <p:cNvPicPr>
            <a:picLocks noChangeAspect="1"/>
          </p:cNvPicPr>
          <p:nvPr/>
        </p:nvPicPr>
        <p:blipFill rotWithShape="1">
          <a:blip r:embed="rId5">
            <a:extLst>
              <a:ext uri="{28A0092B-C50C-407E-A947-70E740481C1C}">
                <a14:useLocalDpi xmlns:a14="http://schemas.microsoft.com/office/drawing/2010/main" val="0"/>
              </a:ext>
            </a:extLst>
          </a:blip>
          <a:srcRect l="24106" t="13800" r="64166" b="75515"/>
          <a:stretch/>
        </p:blipFill>
        <p:spPr>
          <a:xfrm>
            <a:off x="4000658" y="4445561"/>
            <a:ext cx="1481502" cy="1767287"/>
          </a:xfrm>
          <a:prstGeom prst="rect">
            <a:avLst/>
          </a:prstGeom>
        </p:spPr>
      </p:pic>
      <p:pic>
        <p:nvPicPr>
          <p:cNvPr id="84" name="Picture 83">
            <a:extLst>
              <a:ext uri="{FF2B5EF4-FFF2-40B4-BE49-F238E27FC236}">
                <a16:creationId xmlns:a16="http://schemas.microsoft.com/office/drawing/2014/main" id="{BA93E7E3-7983-45D9-9687-91DE10CF1A29}"/>
              </a:ext>
            </a:extLst>
          </p:cNvPr>
          <p:cNvPicPr>
            <a:picLocks noChangeAspect="1"/>
          </p:cNvPicPr>
          <p:nvPr/>
        </p:nvPicPr>
        <p:blipFill rotWithShape="1">
          <a:blip r:embed="rId6">
            <a:extLst>
              <a:ext uri="{28A0092B-C50C-407E-A947-70E740481C1C}">
                <a14:useLocalDpi xmlns:a14="http://schemas.microsoft.com/office/drawing/2010/main" val="0"/>
              </a:ext>
            </a:extLst>
          </a:blip>
          <a:srcRect l="34140" t="28298" r="44495" b="52215"/>
          <a:stretch/>
        </p:blipFill>
        <p:spPr>
          <a:xfrm>
            <a:off x="7195845" y="4445561"/>
            <a:ext cx="1719555" cy="1767287"/>
          </a:xfrm>
          <a:prstGeom prst="rect">
            <a:avLst/>
          </a:prstGeom>
        </p:spPr>
      </p:pic>
      <p:pic>
        <p:nvPicPr>
          <p:cNvPr id="86" name="Picture 85">
            <a:extLst>
              <a:ext uri="{FF2B5EF4-FFF2-40B4-BE49-F238E27FC236}">
                <a16:creationId xmlns:a16="http://schemas.microsoft.com/office/drawing/2014/main" id="{FA5E749C-FD5B-4AC1-BCC0-3A068197F21B}"/>
              </a:ext>
            </a:extLst>
          </p:cNvPr>
          <p:cNvPicPr>
            <a:picLocks noChangeAspect="1"/>
          </p:cNvPicPr>
          <p:nvPr/>
        </p:nvPicPr>
        <p:blipFill rotWithShape="1">
          <a:blip r:embed="rId7">
            <a:extLst>
              <a:ext uri="{28A0092B-C50C-407E-A947-70E740481C1C}">
                <a14:useLocalDpi xmlns:a14="http://schemas.microsoft.com/office/drawing/2010/main" val="0"/>
              </a:ext>
            </a:extLst>
          </a:blip>
          <a:srcRect l="55883" t="51613" r="23901" b="22559"/>
          <a:stretch/>
        </p:blipFill>
        <p:spPr>
          <a:xfrm>
            <a:off x="5779008" y="4446796"/>
            <a:ext cx="1220083" cy="1770935"/>
          </a:xfrm>
          <a:prstGeom prst="rect">
            <a:avLst/>
          </a:prstGeom>
        </p:spPr>
      </p:pic>
      <p:sp>
        <p:nvSpPr>
          <p:cNvPr id="87" name="TextBox 86">
            <a:extLst>
              <a:ext uri="{FF2B5EF4-FFF2-40B4-BE49-F238E27FC236}">
                <a16:creationId xmlns:a16="http://schemas.microsoft.com/office/drawing/2014/main" id="{714317C7-A78E-41AB-9F98-99A1B91DE08E}"/>
              </a:ext>
            </a:extLst>
          </p:cNvPr>
          <p:cNvSpPr txBox="1"/>
          <p:nvPr/>
        </p:nvSpPr>
        <p:spPr>
          <a:xfrm>
            <a:off x="229747" y="5089493"/>
            <a:ext cx="3631637" cy="338554"/>
          </a:xfrm>
          <a:prstGeom prst="rect">
            <a:avLst/>
          </a:prstGeom>
          <a:noFill/>
        </p:spPr>
        <p:txBody>
          <a:bodyPr wrap="square" rtlCol="0">
            <a:spAutoFit/>
          </a:bodyPr>
          <a:lstStyle/>
          <a:p>
            <a:r>
              <a:rPr lang="az-Latn-AZ" sz="1600" b="1" dirty="0"/>
              <a:t>Qeyd</a:t>
            </a:r>
            <a:r>
              <a:rPr lang="en-US" sz="1600" b="1" dirty="0"/>
              <a:t>: </a:t>
            </a:r>
            <a:r>
              <a:rPr lang="az-Latn-AZ" sz="1100" dirty="0"/>
              <a:t>model peykə 8 fərqli nöqtədən iplə birləşdiriləcək.</a:t>
            </a:r>
            <a:endParaRPr lang="en-US" dirty="0"/>
          </a:p>
        </p:txBody>
      </p:sp>
      <p:sp>
        <p:nvSpPr>
          <p:cNvPr id="89" name="TextBox 88">
            <a:extLst>
              <a:ext uri="{FF2B5EF4-FFF2-40B4-BE49-F238E27FC236}">
                <a16:creationId xmlns:a16="http://schemas.microsoft.com/office/drawing/2014/main" id="{9B40156B-B9F5-4ECF-9023-87408D7FD52A}"/>
              </a:ext>
            </a:extLst>
          </p:cNvPr>
          <p:cNvSpPr txBox="1"/>
          <p:nvPr/>
        </p:nvSpPr>
        <p:spPr>
          <a:xfrm>
            <a:off x="239150" y="5490108"/>
            <a:ext cx="3631637" cy="507831"/>
          </a:xfrm>
          <a:prstGeom prst="rect">
            <a:avLst/>
          </a:prstGeom>
          <a:noFill/>
        </p:spPr>
        <p:txBody>
          <a:bodyPr wrap="square" rtlCol="0">
            <a:spAutoFit/>
          </a:bodyPr>
          <a:lstStyle/>
          <a:p>
            <a:r>
              <a:rPr lang="az-Latn-AZ" sz="1600" b="1" dirty="0"/>
              <a:t>Qeyd</a:t>
            </a:r>
            <a:r>
              <a:rPr lang="en-US" sz="1600" b="1" dirty="0"/>
              <a:t>: </a:t>
            </a:r>
            <a:r>
              <a:rPr lang="az-Latn-AZ" sz="1100" dirty="0"/>
              <a:t>stabilliyin təmini üçün paraşutun ortasında deşik nəzərdə tutulub.</a:t>
            </a:r>
            <a:endParaRPr lang="en-US" dirty="0"/>
          </a:p>
        </p:txBody>
      </p:sp>
    </p:spTree>
    <p:extLst>
      <p:ext uri="{BB962C8B-B14F-4D97-AF65-F5344CB8AC3E}">
        <p14:creationId xmlns:p14="http://schemas.microsoft.com/office/powerpoint/2010/main" val="1331677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27</a:t>
            </a:fld>
            <a:endParaRPr lang="en-US"/>
          </a:p>
        </p:txBody>
      </p:sp>
      <p:sp>
        <p:nvSpPr>
          <p:cNvPr id="7" name="Shape 133"/>
          <p:cNvSpPr txBox="1">
            <a:spLocks/>
          </p:cNvSpPr>
          <p:nvPr/>
        </p:nvSpPr>
        <p:spPr>
          <a:xfrm>
            <a:off x="685800" y="2552417"/>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a:solidFill>
                  <a:srgbClr val="333399"/>
                </a:solidFill>
              </a:rPr>
              <a:t>Elektronika Alt Sistemi</a:t>
            </a:r>
          </a:p>
        </p:txBody>
      </p:sp>
      <p:sp>
        <p:nvSpPr>
          <p:cNvPr id="8" name="Footer Placeholder 4">
            <a:extLst>
              <a:ext uri="{FF2B5EF4-FFF2-40B4-BE49-F238E27FC236}">
                <a16:creationId xmlns:a16="http://schemas.microsoft.com/office/drawing/2014/main" id="{20A5D1D8-13B9-4386-94EC-205EF64D19C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5933AED1-C124-43AC-B918-9D07A877CE5E}"/>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19F764AC-A85E-4A0F-9078-75E44976AC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4E048167-72E4-439A-81D9-0494702B15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3047884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28</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b="1" kern="0" dirty="0">
                <a:solidFill>
                  <a:srgbClr val="333399"/>
                </a:solidFill>
                <a:latin typeface="Arial" panose="020B0604020202020204" pitchFamily="34" charset="0"/>
                <a:cs typeface="Arial" panose="020B0604020202020204" pitchFamily="34" charset="0"/>
              </a:rPr>
              <a:t>Elektronik dövrənin ümumi quruluşu</a:t>
            </a:r>
          </a:p>
        </p:txBody>
      </p:sp>
      <p:sp>
        <p:nvSpPr>
          <p:cNvPr id="7"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3AA7D770-2024-4C67-85E6-51E7B44FF7D1}"/>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F5AF49C3-427A-4F40-BB64-B085BDE3CB14}"/>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AC40F3E3-CDDB-45BE-9E04-EC3E683063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31ABDAAA-D262-41C4-A5ED-C4C1D0EB78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6" name="Picture 5" descr="A close up of a map&#10;&#10;Description generated with very high confidence">
            <a:extLst>
              <a:ext uri="{FF2B5EF4-FFF2-40B4-BE49-F238E27FC236}">
                <a16:creationId xmlns:a16="http://schemas.microsoft.com/office/drawing/2014/main" id="{821E0990-C6DF-4851-BD57-B063B31FA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50" y="1161288"/>
            <a:ext cx="8665053" cy="5162571"/>
          </a:xfrm>
          <a:prstGeom prst="rect">
            <a:avLst/>
          </a:prstGeom>
        </p:spPr>
      </p:pic>
    </p:spTree>
    <p:extLst>
      <p:ext uri="{BB962C8B-B14F-4D97-AF65-F5344CB8AC3E}">
        <p14:creationId xmlns:p14="http://schemas.microsoft.com/office/powerpoint/2010/main" val="3860226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29</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b="1" kern="0" dirty="0">
                <a:solidFill>
                  <a:srgbClr val="333399"/>
                </a:solidFill>
                <a:latin typeface="Arial" panose="020B0604020202020204" pitchFamily="34" charset="0"/>
                <a:cs typeface="Arial" panose="020B0604020202020204" pitchFamily="34" charset="0"/>
              </a:rPr>
              <a:t>Elektronik dövrənin ümumi quruluşu</a:t>
            </a:r>
            <a:r>
              <a:rPr lang="en-US" sz="2400" b="1" kern="0" dirty="0">
                <a:solidFill>
                  <a:srgbClr val="333399"/>
                </a:solidFill>
                <a:latin typeface="Arial" panose="020B0604020202020204" pitchFamily="34" charset="0"/>
                <a:cs typeface="Arial" panose="020B0604020202020204" pitchFamily="34" charset="0"/>
              </a:rPr>
              <a:t> (</a:t>
            </a:r>
            <a:r>
              <a:rPr lang="en-US" sz="2400" b="1" kern="0" dirty="0" err="1">
                <a:solidFill>
                  <a:srgbClr val="333399"/>
                </a:solidFill>
                <a:latin typeface="Arial" panose="020B0604020202020204" pitchFamily="34" charset="0"/>
                <a:cs typeface="Arial" panose="020B0604020202020204" pitchFamily="34" charset="0"/>
              </a:rPr>
              <a:t>davam</a:t>
            </a:r>
            <a:r>
              <a:rPr lang="az-Latn-AZ" sz="2400" b="1" kern="0" dirty="0">
                <a:solidFill>
                  <a:srgbClr val="333399"/>
                </a:solidFill>
              </a:rPr>
              <a:t>ı)</a:t>
            </a:r>
            <a:endParaRPr lang="az-Latn-AZ" sz="2400" b="1" kern="0" dirty="0">
              <a:solidFill>
                <a:srgbClr val="333399"/>
              </a:solidFill>
              <a:latin typeface="Arial" panose="020B0604020202020204" pitchFamily="34" charset="0"/>
              <a:cs typeface="Arial" panose="020B0604020202020204" pitchFamily="34" charset="0"/>
            </a:endParaRPr>
          </a:p>
        </p:txBody>
      </p:sp>
      <p:sp>
        <p:nvSpPr>
          <p:cNvPr id="7"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3AA7D770-2024-4C67-85E6-51E7B44FF7D1}"/>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F5AF49C3-427A-4F40-BB64-B085BDE3CB14}"/>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AC40F3E3-CDDB-45BE-9E04-EC3E683063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31ABDAAA-D262-41C4-A5ED-C4C1D0EB78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3" name="Picture 12" descr="A close up of electronics&#10;&#10;Description generated with very high confidence">
            <a:extLst>
              <a:ext uri="{FF2B5EF4-FFF2-40B4-BE49-F238E27FC236}">
                <a16:creationId xmlns:a16="http://schemas.microsoft.com/office/drawing/2014/main" id="{A833E215-5C59-4078-B019-999021332C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723" t="16000" r="10877" b="14475"/>
          <a:stretch/>
        </p:blipFill>
        <p:spPr>
          <a:xfrm>
            <a:off x="360533" y="1287776"/>
            <a:ext cx="1067415" cy="946576"/>
          </a:xfrm>
          <a:prstGeom prst="rect">
            <a:avLst/>
          </a:prstGeom>
        </p:spPr>
      </p:pic>
      <p:pic>
        <p:nvPicPr>
          <p:cNvPr id="14" name="Picture 13" descr="A picture containing sky, black&#10;&#10;Description generated with high confidence">
            <a:extLst>
              <a:ext uri="{FF2B5EF4-FFF2-40B4-BE49-F238E27FC236}">
                <a16:creationId xmlns:a16="http://schemas.microsoft.com/office/drawing/2014/main" id="{FCBDD053-7539-40D5-B548-8014F55160E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000" t="21733" r="5733" b="22266"/>
          <a:stretch/>
        </p:blipFill>
        <p:spPr>
          <a:xfrm>
            <a:off x="2267712" y="1469382"/>
            <a:ext cx="877824" cy="583364"/>
          </a:xfrm>
          <a:prstGeom prst="rect">
            <a:avLst/>
          </a:prstGeom>
        </p:spPr>
      </p:pic>
      <p:pic>
        <p:nvPicPr>
          <p:cNvPr id="15" name="Picture 14" descr="A black camera lens&#10;&#10;Description generated with high confidence">
            <a:extLst>
              <a:ext uri="{FF2B5EF4-FFF2-40B4-BE49-F238E27FC236}">
                <a16:creationId xmlns:a16="http://schemas.microsoft.com/office/drawing/2014/main" id="{300159A0-D500-4B99-BD6D-759D1DBD746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349" t="15797" r="6306" b="15334"/>
          <a:stretch/>
        </p:blipFill>
        <p:spPr>
          <a:xfrm>
            <a:off x="8079623" y="4347931"/>
            <a:ext cx="835777" cy="666625"/>
          </a:xfrm>
          <a:prstGeom prst="rect">
            <a:avLst/>
          </a:prstGeom>
        </p:spPr>
      </p:pic>
      <p:pic>
        <p:nvPicPr>
          <p:cNvPr id="16" name="Picture 15">
            <a:extLst>
              <a:ext uri="{FF2B5EF4-FFF2-40B4-BE49-F238E27FC236}">
                <a16:creationId xmlns:a16="http://schemas.microsoft.com/office/drawing/2014/main" id="{358588FA-FBC9-4067-843E-5F3360482A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9722" t="22134" r="18666" b="21199"/>
          <a:stretch/>
        </p:blipFill>
        <p:spPr>
          <a:xfrm>
            <a:off x="3823738" y="4346928"/>
            <a:ext cx="724792" cy="666625"/>
          </a:xfrm>
          <a:prstGeom prst="rect">
            <a:avLst/>
          </a:prstGeom>
        </p:spPr>
      </p:pic>
      <p:pic>
        <p:nvPicPr>
          <p:cNvPr id="17" name="Picture 16" descr="A circuit board&#10;&#10;Description generated with very high confidence">
            <a:extLst>
              <a:ext uri="{FF2B5EF4-FFF2-40B4-BE49-F238E27FC236}">
                <a16:creationId xmlns:a16="http://schemas.microsoft.com/office/drawing/2014/main" id="{F49EB003-3D42-4D9B-8FE0-A4FE1C434E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987" t="9450" r="9685" b="11202"/>
          <a:stretch/>
        </p:blipFill>
        <p:spPr>
          <a:xfrm>
            <a:off x="5357537" y="4206431"/>
            <a:ext cx="859371" cy="838456"/>
          </a:xfrm>
          <a:prstGeom prst="rect">
            <a:avLst/>
          </a:prstGeom>
        </p:spPr>
      </p:pic>
      <p:pic>
        <p:nvPicPr>
          <p:cNvPr id="18" name="Picture 17">
            <a:extLst>
              <a:ext uri="{FF2B5EF4-FFF2-40B4-BE49-F238E27FC236}">
                <a16:creationId xmlns:a16="http://schemas.microsoft.com/office/drawing/2014/main" id="{EBCADEFD-FBF3-4D42-BC4F-46AC2B2345A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235" r="4022"/>
          <a:stretch/>
        </p:blipFill>
        <p:spPr>
          <a:xfrm>
            <a:off x="2021078" y="2860574"/>
            <a:ext cx="1186156" cy="797690"/>
          </a:xfrm>
          <a:prstGeom prst="rect">
            <a:avLst/>
          </a:prstGeom>
        </p:spPr>
      </p:pic>
      <p:pic>
        <p:nvPicPr>
          <p:cNvPr id="19" name="Picture 18">
            <a:extLst>
              <a:ext uri="{FF2B5EF4-FFF2-40B4-BE49-F238E27FC236}">
                <a16:creationId xmlns:a16="http://schemas.microsoft.com/office/drawing/2014/main" id="{4E4C08F7-04FC-43ED-B2B8-D9E02B67A56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975" t="8819" r="9623" b="6537"/>
          <a:stretch/>
        </p:blipFill>
        <p:spPr>
          <a:xfrm>
            <a:off x="7777870" y="3028038"/>
            <a:ext cx="859370" cy="640269"/>
          </a:xfrm>
          <a:prstGeom prst="rect">
            <a:avLst/>
          </a:prstGeom>
        </p:spPr>
      </p:pic>
      <p:pic>
        <p:nvPicPr>
          <p:cNvPr id="20" name="Picture 19">
            <a:extLst>
              <a:ext uri="{FF2B5EF4-FFF2-40B4-BE49-F238E27FC236}">
                <a16:creationId xmlns:a16="http://schemas.microsoft.com/office/drawing/2014/main" id="{CB7ADECD-5997-4F2F-8FF9-7E3A655450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975" t="8819" r="9623" b="6537"/>
          <a:stretch/>
        </p:blipFill>
        <p:spPr>
          <a:xfrm>
            <a:off x="6596229" y="4346928"/>
            <a:ext cx="859371" cy="640270"/>
          </a:xfrm>
          <a:prstGeom prst="rect">
            <a:avLst/>
          </a:prstGeom>
        </p:spPr>
      </p:pic>
      <p:pic>
        <p:nvPicPr>
          <p:cNvPr id="22" name="Picture 21">
            <a:extLst>
              <a:ext uri="{FF2B5EF4-FFF2-40B4-BE49-F238E27FC236}">
                <a16:creationId xmlns:a16="http://schemas.microsoft.com/office/drawing/2014/main" id="{4A15C45D-8B82-4C86-A281-6FF7C6F21AA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235" r="4022"/>
          <a:stretch/>
        </p:blipFill>
        <p:spPr>
          <a:xfrm>
            <a:off x="5591682" y="2983807"/>
            <a:ext cx="1186156" cy="797690"/>
          </a:xfrm>
          <a:prstGeom prst="rect">
            <a:avLst/>
          </a:prstGeom>
        </p:spPr>
      </p:pic>
      <p:pic>
        <p:nvPicPr>
          <p:cNvPr id="6" name="Picture 5">
            <a:extLst>
              <a:ext uri="{FF2B5EF4-FFF2-40B4-BE49-F238E27FC236}">
                <a16:creationId xmlns:a16="http://schemas.microsoft.com/office/drawing/2014/main" id="{9693DEDE-26F4-49F9-9F75-2F80EDC3593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2585"/>
          <a:stretch/>
        </p:blipFill>
        <p:spPr>
          <a:xfrm>
            <a:off x="5904490" y="1506695"/>
            <a:ext cx="560539" cy="546051"/>
          </a:xfrm>
          <a:prstGeom prst="rect">
            <a:avLst/>
          </a:prstGeom>
        </p:spPr>
      </p:pic>
      <p:pic>
        <p:nvPicPr>
          <p:cNvPr id="24" name="Picture 23">
            <a:extLst>
              <a:ext uri="{FF2B5EF4-FFF2-40B4-BE49-F238E27FC236}">
                <a16:creationId xmlns:a16="http://schemas.microsoft.com/office/drawing/2014/main" id="{96991130-FAA1-4B35-944E-F66AC7A66EB2}"/>
              </a:ext>
            </a:extLst>
          </p:cNvPr>
          <p:cNvPicPr>
            <a:picLocks noChangeAspect="1"/>
          </p:cNvPicPr>
          <p:nvPr/>
        </p:nvPicPr>
        <p:blipFill rotWithShape="1">
          <a:blip r:embed="rId12">
            <a:extLst>
              <a:ext uri="{28A0092B-C50C-407E-A947-70E740481C1C}">
                <a14:useLocalDpi xmlns:a14="http://schemas.microsoft.com/office/drawing/2010/main" val="0"/>
              </a:ext>
            </a:extLst>
          </a:blip>
          <a:srcRect l="36055" t="6565" r="34811" b="4776"/>
          <a:stretch/>
        </p:blipFill>
        <p:spPr>
          <a:xfrm>
            <a:off x="7644384" y="1506695"/>
            <a:ext cx="358140" cy="816367"/>
          </a:xfrm>
          <a:prstGeom prst="rect">
            <a:avLst/>
          </a:prstGeom>
        </p:spPr>
      </p:pic>
      <p:cxnSp>
        <p:nvCxnSpPr>
          <p:cNvPr id="28" name="Straight Arrow Connector 27">
            <a:extLst>
              <a:ext uri="{FF2B5EF4-FFF2-40B4-BE49-F238E27FC236}">
                <a16:creationId xmlns:a16="http://schemas.microsoft.com/office/drawing/2014/main" id="{9C1BDF68-9EB4-429F-9356-8025F5E6CFA1}"/>
              </a:ext>
            </a:extLst>
          </p:cNvPr>
          <p:cNvCxnSpPr>
            <a:cxnSpLocks/>
          </p:cNvCxnSpPr>
          <p:nvPr/>
        </p:nvCxnSpPr>
        <p:spPr>
          <a:xfrm>
            <a:off x="1500742" y="1761064"/>
            <a:ext cx="70512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BF78CC5F-FA0A-4C9F-A2EC-CF57703BE3B6}"/>
              </a:ext>
            </a:extLst>
          </p:cNvPr>
          <p:cNvCxnSpPr>
            <a:cxnSpLocks/>
            <a:stCxn id="14" idx="2"/>
          </p:cNvCxnSpPr>
          <p:nvPr/>
        </p:nvCxnSpPr>
        <p:spPr>
          <a:xfrm>
            <a:off x="2706624" y="2052746"/>
            <a:ext cx="0" cy="8618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EB8C0153-6EB1-439A-BE39-4C7A6A11AD0C}"/>
              </a:ext>
            </a:extLst>
          </p:cNvPr>
          <p:cNvCxnSpPr>
            <a:cxnSpLocks/>
            <a:stCxn id="13" idx="2"/>
          </p:cNvCxnSpPr>
          <p:nvPr/>
        </p:nvCxnSpPr>
        <p:spPr>
          <a:xfrm flipH="1">
            <a:off x="894240" y="2234352"/>
            <a:ext cx="1" cy="6777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6C82D2B9-EE2E-42ED-99F0-B2D695B64229}"/>
              </a:ext>
            </a:extLst>
          </p:cNvPr>
          <p:cNvCxnSpPr>
            <a:cxnSpLocks/>
            <a:stCxn id="18" idx="2"/>
            <a:endCxn id="21" idx="0"/>
          </p:cNvCxnSpPr>
          <p:nvPr/>
        </p:nvCxnSpPr>
        <p:spPr>
          <a:xfrm>
            <a:off x="2614156" y="3658264"/>
            <a:ext cx="17497" cy="4170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0" name="Connector: Elbow 39">
            <a:extLst>
              <a:ext uri="{FF2B5EF4-FFF2-40B4-BE49-F238E27FC236}">
                <a16:creationId xmlns:a16="http://schemas.microsoft.com/office/drawing/2014/main" id="{CEF51AC6-56A9-4291-BF78-BCEB2D28D250}"/>
              </a:ext>
            </a:extLst>
          </p:cNvPr>
          <p:cNvCxnSpPr>
            <a:cxnSpLocks/>
          </p:cNvCxnSpPr>
          <p:nvPr/>
        </p:nvCxnSpPr>
        <p:spPr>
          <a:xfrm>
            <a:off x="3207234" y="3324914"/>
            <a:ext cx="616504" cy="1420822"/>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2" name="Straight Arrow Connector 51">
            <a:extLst>
              <a:ext uri="{FF2B5EF4-FFF2-40B4-BE49-F238E27FC236}">
                <a16:creationId xmlns:a16="http://schemas.microsoft.com/office/drawing/2014/main" id="{910547DC-9D5D-4692-803C-DCE5D161A668}"/>
              </a:ext>
            </a:extLst>
          </p:cNvPr>
          <p:cNvCxnSpPr>
            <a:cxnSpLocks/>
          </p:cNvCxnSpPr>
          <p:nvPr/>
        </p:nvCxnSpPr>
        <p:spPr>
          <a:xfrm>
            <a:off x="5779008" y="3528635"/>
            <a:ext cx="0" cy="677796"/>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57" name="Straight Arrow Connector 56">
            <a:extLst>
              <a:ext uri="{FF2B5EF4-FFF2-40B4-BE49-F238E27FC236}">
                <a16:creationId xmlns:a16="http://schemas.microsoft.com/office/drawing/2014/main" id="{D8DA4B38-8107-43CA-91FD-DD6D6B7C2990}"/>
              </a:ext>
            </a:extLst>
          </p:cNvPr>
          <p:cNvCxnSpPr>
            <a:cxnSpLocks/>
          </p:cNvCxnSpPr>
          <p:nvPr/>
        </p:nvCxnSpPr>
        <p:spPr>
          <a:xfrm>
            <a:off x="6852514" y="3382652"/>
            <a:ext cx="865022"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EAD69855-2AF2-45CE-9C20-52E8E20C1902}"/>
              </a:ext>
            </a:extLst>
          </p:cNvPr>
          <p:cNvCxnSpPr>
            <a:cxnSpLocks/>
          </p:cNvCxnSpPr>
          <p:nvPr/>
        </p:nvCxnSpPr>
        <p:spPr>
          <a:xfrm flipV="1">
            <a:off x="6184760" y="2132179"/>
            <a:ext cx="0" cy="931061"/>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66" name="Connector: Elbow 65">
            <a:extLst>
              <a:ext uri="{FF2B5EF4-FFF2-40B4-BE49-F238E27FC236}">
                <a16:creationId xmlns:a16="http://schemas.microsoft.com/office/drawing/2014/main" id="{A8835C55-F9DD-42D7-A6CE-CDBFDCB4A335}"/>
              </a:ext>
            </a:extLst>
          </p:cNvPr>
          <p:cNvCxnSpPr>
            <a:cxnSpLocks/>
            <a:stCxn id="22" idx="0"/>
            <a:endCxn id="24" idx="2"/>
          </p:cNvCxnSpPr>
          <p:nvPr/>
        </p:nvCxnSpPr>
        <p:spPr>
          <a:xfrm rot="5400000" flipH="1" flipV="1">
            <a:off x="6673735" y="1834088"/>
            <a:ext cx="660745" cy="1638694"/>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9" name="Connector: Elbow 68">
            <a:extLst>
              <a:ext uri="{FF2B5EF4-FFF2-40B4-BE49-F238E27FC236}">
                <a16:creationId xmlns:a16="http://schemas.microsoft.com/office/drawing/2014/main" id="{B2E77F40-7904-48BE-B792-1B63F0BC4D31}"/>
              </a:ext>
            </a:extLst>
          </p:cNvPr>
          <p:cNvCxnSpPr>
            <a:cxnSpLocks/>
          </p:cNvCxnSpPr>
          <p:nvPr/>
        </p:nvCxnSpPr>
        <p:spPr>
          <a:xfrm rot="16200000" flipH="1">
            <a:off x="6172902" y="3583747"/>
            <a:ext cx="565431" cy="841155"/>
          </a:xfrm>
          <a:prstGeom prst="bentConnector3">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72" name="Connector: Elbow 71">
            <a:extLst>
              <a:ext uri="{FF2B5EF4-FFF2-40B4-BE49-F238E27FC236}">
                <a16:creationId xmlns:a16="http://schemas.microsoft.com/office/drawing/2014/main" id="{11686257-4FF0-4820-99CC-4089A1A2D412}"/>
              </a:ext>
            </a:extLst>
          </p:cNvPr>
          <p:cNvCxnSpPr>
            <a:cxnSpLocks/>
            <a:endCxn id="15" idx="1"/>
          </p:cNvCxnSpPr>
          <p:nvPr/>
        </p:nvCxnSpPr>
        <p:spPr>
          <a:xfrm>
            <a:off x="6720840" y="3658264"/>
            <a:ext cx="1358783" cy="1022980"/>
          </a:xfrm>
          <a:prstGeom prst="bentConnector3">
            <a:avLst>
              <a:gd name="adj1" fmla="val 62360"/>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79" name="Rectangle 78">
            <a:extLst>
              <a:ext uri="{FF2B5EF4-FFF2-40B4-BE49-F238E27FC236}">
                <a16:creationId xmlns:a16="http://schemas.microsoft.com/office/drawing/2014/main" id="{DA5C774C-6275-42BC-9044-2D0393827ED8}"/>
              </a:ext>
            </a:extLst>
          </p:cNvPr>
          <p:cNvSpPr/>
          <p:nvPr/>
        </p:nvSpPr>
        <p:spPr>
          <a:xfrm>
            <a:off x="219457" y="5487659"/>
            <a:ext cx="8695943" cy="86742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4C0E418-FC84-44A5-BF44-667BA10EEE33}"/>
              </a:ext>
            </a:extLst>
          </p:cNvPr>
          <p:cNvCxnSpPr>
            <a:cxnSpLocks/>
          </p:cNvCxnSpPr>
          <p:nvPr/>
        </p:nvCxnSpPr>
        <p:spPr>
          <a:xfrm>
            <a:off x="2377440" y="3528635"/>
            <a:ext cx="0" cy="887917"/>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8" name="Connector: Elbow 87">
            <a:extLst>
              <a:ext uri="{FF2B5EF4-FFF2-40B4-BE49-F238E27FC236}">
                <a16:creationId xmlns:a16="http://schemas.microsoft.com/office/drawing/2014/main" id="{61E4E76E-67E6-4E03-9880-F9E7758018AA}"/>
              </a:ext>
            </a:extLst>
          </p:cNvPr>
          <p:cNvCxnSpPr>
            <a:cxnSpLocks/>
            <a:stCxn id="16" idx="0"/>
            <a:endCxn id="18" idx="3"/>
          </p:cNvCxnSpPr>
          <p:nvPr/>
        </p:nvCxnSpPr>
        <p:spPr>
          <a:xfrm rot="16200000" flipV="1">
            <a:off x="3152930" y="3313724"/>
            <a:ext cx="1087509" cy="978900"/>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7" name="Straight Arrow Connector 96">
            <a:extLst>
              <a:ext uri="{FF2B5EF4-FFF2-40B4-BE49-F238E27FC236}">
                <a16:creationId xmlns:a16="http://schemas.microsoft.com/office/drawing/2014/main" id="{B569EF9D-B3AE-4264-AB23-BC9B09670643}"/>
              </a:ext>
            </a:extLst>
          </p:cNvPr>
          <p:cNvCxnSpPr>
            <a:cxnSpLocks/>
          </p:cNvCxnSpPr>
          <p:nvPr/>
        </p:nvCxnSpPr>
        <p:spPr>
          <a:xfrm>
            <a:off x="1281644" y="3172968"/>
            <a:ext cx="70913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3" name="Straight Arrow Connector 102">
            <a:extLst>
              <a:ext uri="{FF2B5EF4-FFF2-40B4-BE49-F238E27FC236}">
                <a16:creationId xmlns:a16="http://schemas.microsoft.com/office/drawing/2014/main" id="{0781B8FA-28EA-40B3-BBC3-2F57FC9B21DE}"/>
              </a:ext>
            </a:extLst>
          </p:cNvPr>
          <p:cNvCxnSpPr>
            <a:cxnSpLocks/>
          </p:cNvCxnSpPr>
          <p:nvPr/>
        </p:nvCxnSpPr>
        <p:spPr>
          <a:xfrm flipV="1">
            <a:off x="6035040" y="2141522"/>
            <a:ext cx="0" cy="92171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10" name="Straight Arrow Connector 109">
            <a:extLst>
              <a:ext uri="{FF2B5EF4-FFF2-40B4-BE49-F238E27FC236}">
                <a16:creationId xmlns:a16="http://schemas.microsoft.com/office/drawing/2014/main" id="{9C413C82-C51B-4DD7-A6BA-9E55C1DC3023}"/>
              </a:ext>
            </a:extLst>
          </p:cNvPr>
          <p:cNvCxnSpPr>
            <a:cxnSpLocks/>
          </p:cNvCxnSpPr>
          <p:nvPr/>
        </p:nvCxnSpPr>
        <p:spPr>
          <a:xfrm flipV="1">
            <a:off x="5904490" y="3655305"/>
            <a:ext cx="0" cy="6317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14" name="Connector: Elbow 113">
            <a:extLst>
              <a:ext uri="{FF2B5EF4-FFF2-40B4-BE49-F238E27FC236}">
                <a16:creationId xmlns:a16="http://schemas.microsoft.com/office/drawing/2014/main" id="{E47314B1-F6D1-4E88-B05A-9B95E6B5A856}"/>
              </a:ext>
            </a:extLst>
          </p:cNvPr>
          <p:cNvCxnSpPr>
            <a:cxnSpLocks/>
            <a:stCxn id="22" idx="2"/>
            <a:endCxn id="20" idx="0"/>
          </p:cNvCxnSpPr>
          <p:nvPr/>
        </p:nvCxnSpPr>
        <p:spPr>
          <a:xfrm rot="16200000" flipH="1">
            <a:off x="6322622" y="3643634"/>
            <a:ext cx="565431" cy="841155"/>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20" name="Straight Arrow Connector 119">
            <a:extLst>
              <a:ext uri="{FF2B5EF4-FFF2-40B4-BE49-F238E27FC236}">
                <a16:creationId xmlns:a16="http://schemas.microsoft.com/office/drawing/2014/main" id="{FB7E6085-6C99-4C1D-806B-C9A33CE07CB0}"/>
              </a:ext>
            </a:extLst>
          </p:cNvPr>
          <p:cNvCxnSpPr>
            <a:cxnSpLocks/>
          </p:cNvCxnSpPr>
          <p:nvPr/>
        </p:nvCxnSpPr>
        <p:spPr>
          <a:xfrm>
            <a:off x="6845045" y="3259418"/>
            <a:ext cx="87249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27" name="Connector: Elbow 126">
            <a:extLst>
              <a:ext uri="{FF2B5EF4-FFF2-40B4-BE49-F238E27FC236}">
                <a16:creationId xmlns:a16="http://schemas.microsoft.com/office/drawing/2014/main" id="{4FD1CC7D-2D56-490F-BE48-1699C92A2F23}"/>
              </a:ext>
            </a:extLst>
          </p:cNvPr>
          <p:cNvCxnSpPr>
            <a:cxnSpLocks/>
          </p:cNvCxnSpPr>
          <p:nvPr/>
        </p:nvCxnSpPr>
        <p:spPr>
          <a:xfrm rot="5400000" flipH="1" flipV="1">
            <a:off x="6742709" y="1950858"/>
            <a:ext cx="660745" cy="1637170"/>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4" name="Straight Arrow Connector 133">
            <a:extLst>
              <a:ext uri="{FF2B5EF4-FFF2-40B4-BE49-F238E27FC236}">
                <a16:creationId xmlns:a16="http://schemas.microsoft.com/office/drawing/2014/main" id="{CCA8DE2B-AF3B-4ECF-AC74-2FC00D199BB8}"/>
              </a:ext>
            </a:extLst>
          </p:cNvPr>
          <p:cNvCxnSpPr>
            <a:cxnSpLocks/>
          </p:cNvCxnSpPr>
          <p:nvPr/>
        </p:nvCxnSpPr>
        <p:spPr>
          <a:xfrm flipV="1">
            <a:off x="3267568" y="3191688"/>
            <a:ext cx="2324114" cy="1"/>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grpSp>
        <p:nvGrpSpPr>
          <p:cNvPr id="3" name="Group 2">
            <a:extLst>
              <a:ext uri="{FF2B5EF4-FFF2-40B4-BE49-F238E27FC236}">
                <a16:creationId xmlns:a16="http://schemas.microsoft.com/office/drawing/2014/main" id="{EE3BB61D-41AA-4B58-B696-16BDAA273451}"/>
              </a:ext>
            </a:extLst>
          </p:cNvPr>
          <p:cNvGrpSpPr/>
          <p:nvPr/>
        </p:nvGrpSpPr>
        <p:grpSpPr>
          <a:xfrm>
            <a:off x="416390" y="5777619"/>
            <a:ext cx="1867744" cy="276999"/>
            <a:chOff x="312022" y="5059517"/>
            <a:chExt cx="1867744" cy="276999"/>
          </a:xfrm>
        </p:grpSpPr>
        <p:sp>
          <p:nvSpPr>
            <p:cNvPr id="138" name="Rectangle 137">
              <a:extLst>
                <a:ext uri="{FF2B5EF4-FFF2-40B4-BE49-F238E27FC236}">
                  <a16:creationId xmlns:a16="http://schemas.microsoft.com/office/drawing/2014/main" id="{6D6F3D09-063B-433D-A219-C41B0185F75A}"/>
                </a:ext>
              </a:extLst>
            </p:cNvPr>
            <p:cNvSpPr/>
            <p:nvPr/>
          </p:nvSpPr>
          <p:spPr>
            <a:xfrm>
              <a:off x="312022" y="5111496"/>
              <a:ext cx="182880" cy="182880"/>
            </a:xfrm>
            <a:prstGeom prst="rect">
              <a:avLst/>
            </a:prstGeom>
            <a:solidFill>
              <a:srgbClr val="ED7D3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E61BB0AB-D387-41F9-A99A-BB6DEEA76BFF}"/>
                </a:ext>
              </a:extLst>
            </p:cNvPr>
            <p:cNvSpPr txBox="1"/>
            <p:nvPr/>
          </p:nvSpPr>
          <p:spPr>
            <a:xfrm>
              <a:off x="460694" y="5059517"/>
              <a:ext cx="1719072" cy="276999"/>
            </a:xfrm>
            <a:prstGeom prst="rect">
              <a:avLst/>
            </a:prstGeom>
            <a:noFill/>
          </p:spPr>
          <p:txBody>
            <a:bodyPr wrap="square" rtlCol="0">
              <a:spAutoFit/>
            </a:bodyPr>
            <a:lstStyle/>
            <a:p>
              <a:r>
                <a:rPr lang="az-Latn-AZ" sz="1200" dirty="0"/>
                <a:t>-   </a:t>
              </a:r>
              <a:r>
                <a:rPr lang="en-US" sz="1200" dirty="0"/>
                <a:t>9V </a:t>
              </a:r>
              <a:r>
                <a:rPr lang="az-Latn-AZ" sz="1200" dirty="0"/>
                <a:t>gərginlik</a:t>
              </a:r>
              <a:endParaRPr lang="en-US" sz="1200" dirty="0"/>
            </a:p>
          </p:txBody>
        </p:sp>
      </p:grpSp>
      <p:grpSp>
        <p:nvGrpSpPr>
          <p:cNvPr id="8" name="Group 7">
            <a:extLst>
              <a:ext uri="{FF2B5EF4-FFF2-40B4-BE49-F238E27FC236}">
                <a16:creationId xmlns:a16="http://schemas.microsoft.com/office/drawing/2014/main" id="{627D55D7-61C8-4D1F-9950-5528B1825E2E}"/>
              </a:ext>
            </a:extLst>
          </p:cNvPr>
          <p:cNvGrpSpPr/>
          <p:nvPr/>
        </p:nvGrpSpPr>
        <p:grpSpPr>
          <a:xfrm>
            <a:off x="2495285" y="5777618"/>
            <a:ext cx="1867744" cy="276999"/>
            <a:chOff x="312022" y="5397887"/>
            <a:chExt cx="1867744" cy="276999"/>
          </a:xfrm>
        </p:grpSpPr>
        <p:sp>
          <p:nvSpPr>
            <p:cNvPr id="139" name="Rectangle 138">
              <a:extLst>
                <a:ext uri="{FF2B5EF4-FFF2-40B4-BE49-F238E27FC236}">
                  <a16:creationId xmlns:a16="http://schemas.microsoft.com/office/drawing/2014/main" id="{6E530491-BA1D-46D3-87A4-CC65340D6BD4}"/>
                </a:ext>
              </a:extLst>
            </p:cNvPr>
            <p:cNvSpPr/>
            <p:nvPr/>
          </p:nvSpPr>
          <p:spPr>
            <a:xfrm>
              <a:off x="312022" y="5445270"/>
              <a:ext cx="182880" cy="182880"/>
            </a:xfrm>
            <a:prstGeom prst="rect">
              <a:avLst/>
            </a:prstGeom>
            <a:solidFill>
              <a:srgbClr val="FF0000"/>
            </a:solidFill>
            <a:ln>
              <a:solidFill>
                <a:srgbClr val="FF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30CDBEAF-90B1-449E-ACE6-A70C5E730CF3}"/>
                </a:ext>
              </a:extLst>
            </p:cNvPr>
            <p:cNvSpPr txBox="1"/>
            <p:nvPr/>
          </p:nvSpPr>
          <p:spPr>
            <a:xfrm>
              <a:off x="460694" y="5397887"/>
              <a:ext cx="1719072" cy="276999"/>
            </a:xfrm>
            <a:prstGeom prst="rect">
              <a:avLst/>
            </a:prstGeom>
            <a:noFill/>
          </p:spPr>
          <p:txBody>
            <a:bodyPr wrap="square" rtlCol="0">
              <a:spAutoFit/>
            </a:bodyPr>
            <a:lstStyle/>
            <a:p>
              <a:r>
                <a:rPr lang="az-Latn-AZ" sz="1200" dirty="0"/>
                <a:t>-   5</a:t>
              </a:r>
              <a:r>
                <a:rPr lang="en-US" sz="1200" dirty="0"/>
                <a:t>V </a:t>
              </a:r>
              <a:r>
                <a:rPr lang="az-Latn-AZ" sz="1200" dirty="0"/>
                <a:t>gərginlik</a:t>
              </a:r>
              <a:endParaRPr lang="en-US" sz="1200" dirty="0"/>
            </a:p>
          </p:txBody>
        </p:sp>
      </p:grpSp>
      <p:grpSp>
        <p:nvGrpSpPr>
          <p:cNvPr id="23" name="Group 22">
            <a:extLst>
              <a:ext uri="{FF2B5EF4-FFF2-40B4-BE49-F238E27FC236}">
                <a16:creationId xmlns:a16="http://schemas.microsoft.com/office/drawing/2014/main" id="{CFC78B08-161E-4A9E-A0DA-7DBF7DFC4886}"/>
              </a:ext>
            </a:extLst>
          </p:cNvPr>
          <p:cNvGrpSpPr/>
          <p:nvPr/>
        </p:nvGrpSpPr>
        <p:grpSpPr>
          <a:xfrm>
            <a:off x="4757610" y="5763914"/>
            <a:ext cx="1867744" cy="276999"/>
            <a:chOff x="312022" y="5723867"/>
            <a:chExt cx="1867744" cy="276999"/>
          </a:xfrm>
        </p:grpSpPr>
        <p:sp>
          <p:nvSpPr>
            <p:cNvPr id="140" name="Rectangle 139">
              <a:extLst>
                <a:ext uri="{FF2B5EF4-FFF2-40B4-BE49-F238E27FC236}">
                  <a16:creationId xmlns:a16="http://schemas.microsoft.com/office/drawing/2014/main" id="{1DAE870D-06A6-465A-9C7F-4556AB93E023}"/>
                </a:ext>
              </a:extLst>
            </p:cNvPr>
            <p:cNvSpPr/>
            <p:nvPr/>
          </p:nvSpPr>
          <p:spPr>
            <a:xfrm>
              <a:off x="312022" y="5779044"/>
              <a:ext cx="182880" cy="18288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D1E8AD85-94DB-45CE-BCFD-4ADFA03EAA1F}"/>
                </a:ext>
              </a:extLst>
            </p:cNvPr>
            <p:cNvSpPr txBox="1"/>
            <p:nvPr/>
          </p:nvSpPr>
          <p:spPr>
            <a:xfrm>
              <a:off x="460694" y="5723867"/>
              <a:ext cx="1719072" cy="276999"/>
            </a:xfrm>
            <a:prstGeom prst="rect">
              <a:avLst/>
            </a:prstGeom>
            <a:noFill/>
          </p:spPr>
          <p:txBody>
            <a:bodyPr wrap="square" rtlCol="0">
              <a:spAutoFit/>
            </a:bodyPr>
            <a:lstStyle/>
            <a:p>
              <a:r>
                <a:rPr lang="az-Latn-AZ" sz="1200" dirty="0"/>
                <a:t>-   3.3</a:t>
              </a:r>
              <a:r>
                <a:rPr lang="en-US" sz="1200" dirty="0"/>
                <a:t>V </a:t>
              </a:r>
              <a:r>
                <a:rPr lang="az-Latn-AZ" sz="1200" dirty="0"/>
                <a:t>gərginlik</a:t>
              </a:r>
              <a:endParaRPr lang="en-US" sz="1200" dirty="0"/>
            </a:p>
          </p:txBody>
        </p:sp>
      </p:grpSp>
      <p:grpSp>
        <p:nvGrpSpPr>
          <p:cNvPr id="25" name="Group 24">
            <a:extLst>
              <a:ext uri="{FF2B5EF4-FFF2-40B4-BE49-F238E27FC236}">
                <a16:creationId xmlns:a16="http://schemas.microsoft.com/office/drawing/2014/main" id="{48A41125-B7BD-495C-972C-63A755712AA1}"/>
              </a:ext>
            </a:extLst>
          </p:cNvPr>
          <p:cNvGrpSpPr/>
          <p:nvPr/>
        </p:nvGrpSpPr>
        <p:grpSpPr>
          <a:xfrm>
            <a:off x="7025914" y="5759271"/>
            <a:ext cx="1867744" cy="276999"/>
            <a:chOff x="312022" y="6058720"/>
            <a:chExt cx="1867744" cy="276999"/>
          </a:xfrm>
        </p:grpSpPr>
        <p:sp>
          <p:nvSpPr>
            <p:cNvPr id="141" name="Rectangle 140">
              <a:extLst>
                <a:ext uri="{FF2B5EF4-FFF2-40B4-BE49-F238E27FC236}">
                  <a16:creationId xmlns:a16="http://schemas.microsoft.com/office/drawing/2014/main" id="{94167038-E31E-41EF-A695-45BCECE8172C}"/>
                </a:ext>
              </a:extLst>
            </p:cNvPr>
            <p:cNvSpPr/>
            <p:nvPr/>
          </p:nvSpPr>
          <p:spPr>
            <a:xfrm>
              <a:off x="312022" y="6107392"/>
              <a:ext cx="182880" cy="182880"/>
            </a:xfrm>
            <a:prstGeom prst="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BC0CEFFA-B99E-4B49-932D-993FC143CCD0}"/>
                </a:ext>
              </a:extLst>
            </p:cNvPr>
            <p:cNvSpPr txBox="1"/>
            <p:nvPr/>
          </p:nvSpPr>
          <p:spPr>
            <a:xfrm>
              <a:off x="460694" y="6058720"/>
              <a:ext cx="1719072" cy="276999"/>
            </a:xfrm>
            <a:prstGeom prst="rect">
              <a:avLst/>
            </a:prstGeom>
            <a:noFill/>
          </p:spPr>
          <p:txBody>
            <a:bodyPr wrap="square" rtlCol="0">
              <a:spAutoFit/>
            </a:bodyPr>
            <a:lstStyle/>
            <a:p>
              <a:r>
                <a:rPr lang="az-Latn-AZ" sz="1200" dirty="0"/>
                <a:t>-   məlumat mübadiləsi</a:t>
              </a:r>
              <a:endParaRPr lang="en-US" sz="1200" dirty="0"/>
            </a:p>
          </p:txBody>
        </p:sp>
      </p:grpSp>
      <p:grpSp>
        <p:nvGrpSpPr>
          <p:cNvPr id="30" name="Group 29">
            <a:extLst>
              <a:ext uri="{FF2B5EF4-FFF2-40B4-BE49-F238E27FC236}">
                <a16:creationId xmlns:a16="http://schemas.microsoft.com/office/drawing/2014/main" id="{62C2CBE4-1C96-4030-97C4-A4556EA2FD5C}"/>
              </a:ext>
            </a:extLst>
          </p:cNvPr>
          <p:cNvGrpSpPr/>
          <p:nvPr/>
        </p:nvGrpSpPr>
        <p:grpSpPr>
          <a:xfrm>
            <a:off x="4733724" y="1912803"/>
            <a:ext cx="781487" cy="952063"/>
            <a:chOff x="455330" y="4300867"/>
            <a:chExt cx="781487" cy="952063"/>
          </a:xfrm>
        </p:grpSpPr>
        <p:pic>
          <p:nvPicPr>
            <p:cNvPr id="26" name="Picture 25" descr="A circuit board&#10;&#10;Description generated with very high confidence">
              <a:extLst>
                <a:ext uri="{FF2B5EF4-FFF2-40B4-BE49-F238E27FC236}">
                  <a16:creationId xmlns:a16="http://schemas.microsoft.com/office/drawing/2014/main" id="{5BC77B85-A2A2-46F4-B4D5-58FA361635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0087" y="4300867"/>
              <a:ext cx="706730" cy="706730"/>
            </a:xfrm>
            <a:prstGeom prst="rect">
              <a:avLst/>
            </a:prstGeom>
          </p:spPr>
        </p:pic>
        <p:sp>
          <p:nvSpPr>
            <p:cNvPr id="29" name="TextBox 28">
              <a:extLst>
                <a:ext uri="{FF2B5EF4-FFF2-40B4-BE49-F238E27FC236}">
                  <a16:creationId xmlns:a16="http://schemas.microsoft.com/office/drawing/2014/main" id="{33CFDBAE-C35B-4DE3-A931-716909A654ED}"/>
                </a:ext>
              </a:extLst>
            </p:cNvPr>
            <p:cNvSpPr txBox="1"/>
            <p:nvPr/>
          </p:nvSpPr>
          <p:spPr>
            <a:xfrm>
              <a:off x="455330" y="5022098"/>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Adafruit GPS</a:t>
              </a:r>
            </a:p>
          </p:txBody>
        </p:sp>
      </p:grpSp>
      <p:grpSp>
        <p:nvGrpSpPr>
          <p:cNvPr id="35" name="Group 34">
            <a:extLst>
              <a:ext uri="{FF2B5EF4-FFF2-40B4-BE49-F238E27FC236}">
                <a16:creationId xmlns:a16="http://schemas.microsoft.com/office/drawing/2014/main" id="{237B7621-8EDB-4E85-8A1B-EDBD7CC28B9E}"/>
              </a:ext>
            </a:extLst>
          </p:cNvPr>
          <p:cNvGrpSpPr/>
          <p:nvPr/>
        </p:nvGrpSpPr>
        <p:grpSpPr>
          <a:xfrm>
            <a:off x="2192741" y="4075296"/>
            <a:ext cx="877824" cy="1232867"/>
            <a:chOff x="2137731" y="4070037"/>
            <a:chExt cx="877824" cy="1232867"/>
          </a:xfrm>
        </p:grpSpPr>
        <p:pic>
          <p:nvPicPr>
            <p:cNvPr id="21" name="Picture 3" descr="Изображение выглядит как электроника&#10;&#10;Описание создано с высокой степенью достоверности">
              <a:extLst>
                <a:ext uri="{FF2B5EF4-FFF2-40B4-BE49-F238E27FC236}">
                  <a16:creationId xmlns:a16="http://schemas.microsoft.com/office/drawing/2014/main" id="{0DF30DD1-8338-4312-B85C-6AD4762831B8}"/>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5965" t="2792" r="11196" b="7466"/>
            <a:stretch/>
          </p:blipFill>
          <p:spPr bwMode="auto">
            <a:xfrm>
              <a:off x="2137731" y="4070037"/>
              <a:ext cx="877824" cy="1036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Box 59">
              <a:extLst>
                <a:ext uri="{FF2B5EF4-FFF2-40B4-BE49-F238E27FC236}">
                  <a16:creationId xmlns:a16="http://schemas.microsoft.com/office/drawing/2014/main" id="{9C4E5844-B611-43F4-AD66-26967A02F506}"/>
                </a:ext>
              </a:extLst>
            </p:cNvPr>
            <p:cNvSpPr txBox="1"/>
            <p:nvPr/>
          </p:nvSpPr>
          <p:spPr>
            <a:xfrm>
              <a:off x="2195981" y="5072072"/>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err="1"/>
                <a:t>Xbee</a:t>
              </a:r>
              <a:r>
                <a:rPr lang="en-US" sz="900" dirty="0"/>
                <a:t> S2C</a:t>
              </a:r>
            </a:p>
          </p:txBody>
        </p:sp>
      </p:grpSp>
      <p:sp>
        <p:nvSpPr>
          <p:cNvPr id="61" name="TextBox 60">
            <a:extLst>
              <a:ext uri="{FF2B5EF4-FFF2-40B4-BE49-F238E27FC236}">
                <a16:creationId xmlns:a16="http://schemas.microsoft.com/office/drawing/2014/main" id="{E74A3EB2-6180-41D9-9429-62FF58AF0BB8}"/>
              </a:ext>
            </a:extLst>
          </p:cNvPr>
          <p:cNvSpPr txBox="1"/>
          <p:nvPr/>
        </p:nvSpPr>
        <p:spPr>
          <a:xfrm>
            <a:off x="3819903" y="5044859"/>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BME/P280</a:t>
            </a:r>
          </a:p>
        </p:txBody>
      </p:sp>
      <p:grpSp>
        <p:nvGrpSpPr>
          <p:cNvPr id="33" name="Group 32">
            <a:extLst>
              <a:ext uri="{FF2B5EF4-FFF2-40B4-BE49-F238E27FC236}">
                <a16:creationId xmlns:a16="http://schemas.microsoft.com/office/drawing/2014/main" id="{7CADFBD3-AF60-44A6-93F0-B511A67AA35A}"/>
              </a:ext>
            </a:extLst>
          </p:cNvPr>
          <p:cNvGrpSpPr/>
          <p:nvPr/>
        </p:nvGrpSpPr>
        <p:grpSpPr>
          <a:xfrm>
            <a:off x="333772" y="2796774"/>
            <a:ext cx="904585" cy="971716"/>
            <a:chOff x="333772" y="2796774"/>
            <a:chExt cx="904585" cy="971716"/>
          </a:xfrm>
        </p:grpSpPr>
        <p:pic>
          <p:nvPicPr>
            <p:cNvPr id="27" name="Picture 26" descr="A close up of electronics&#10;&#10;Description generated with high confidence">
              <a:extLst>
                <a:ext uri="{FF2B5EF4-FFF2-40B4-BE49-F238E27FC236}">
                  <a16:creationId xmlns:a16="http://schemas.microsoft.com/office/drawing/2014/main" id="{8CA91385-9608-459D-8262-3D484524D9FF}"/>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0" t="9066" b="7578"/>
            <a:stretch/>
          </p:blipFill>
          <p:spPr>
            <a:xfrm>
              <a:off x="360533" y="2796774"/>
              <a:ext cx="877824" cy="731861"/>
            </a:xfrm>
            <a:prstGeom prst="rect">
              <a:avLst/>
            </a:prstGeom>
          </p:spPr>
        </p:pic>
        <p:sp>
          <p:nvSpPr>
            <p:cNvPr id="63" name="TextBox 62">
              <a:extLst>
                <a:ext uri="{FF2B5EF4-FFF2-40B4-BE49-F238E27FC236}">
                  <a16:creationId xmlns:a16="http://schemas.microsoft.com/office/drawing/2014/main" id="{372E3C2F-E9C1-4312-991D-D890AB1C2DE7}"/>
                </a:ext>
              </a:extLst>
            </p:cNvPr>
            <p:cNvSpPr txBox="1"/>
            <p:nvPr/>
          </p:nvSpPr>
          <p:spPr>
            <a:xfrm>
              <a:off x="333772" y="3537658"/>
              <a:ext cx="901289"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Voltage Sensor</a:t>
              </a:r>
            </a:p>
          </p:txBody>
        </p:sp>
      </p:grpSp>
      <p:cxnSp>
        <p:nvCxnSpPr>
          <p:cNvPr id="32" name="Connector: Elbow 31">
            <a:extLst>
              <a:ext uri="{FF2B5EF4-FFF2-40B4-BE49-F238E27FC236}">
                <a16:creationId xmlns:a16="http://schemas.microsoft.com/office/drawing/2014/main" id="{3FFB04FF-A56E-459B-A09E-1177F4149867}"/>
              </a:ext>
            </a:extLst>
          </p:cNvPr>
          <p:cNvCxnSpPr>
            <a:cxnSpLocks/>
            <a:stCxn id="14" idx="3"/>
            <a:endCxn id="22" idx="1"/>
          </p:cNvCxnSpPr>
          <p:nvPr/>
        </p:nvCxnSpPr>
        <p:spPr>
          <a:xfrm>
            <a:off x="3145536" y="1761064"/>
            <a:ext cx="2446146" cy="1621588"/>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67" name="TextBox 66">
            <a:extLst>
              <a:ext uri="{FF2B5EF4-FFF2-40B4-BE49-F238E27FC236}">
                <a16:creationId xmlns:a16="http://schemas.microsoft.com/office/drawing/2014/main" id="{5BDE911A-6C03-4671-A74C-D8037E22ACD6}"/>
              </a:ext>
            </a:extLst>
          </p:cNvPr>
          <p:cNvSpPr txBox="1"/>
          <p:nvPr/>
        </p:nvSpPr>
        <p:spPr>
          <a:xfrm>
            <a:off x="5385047" y="5100562"/>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GY - 91</a:t>
            </a:r>
          </a:p>
        </p:txBody>
      </p:sp>
      <p:sp>
        <p:nvSpPr>
          <p:cNvPr id="68" name="TextBox 67">
            <a:extLst>
              <a:ext uri="{FF2B5EF4-FFF2-40B4-BE49-F238E27FC236}">
                <a16:creationId xmlns:a16="http://schemas.microsoft.com/office/drawing/2014/main" id="{D7B032C5-7FB6-4D64-BACA-AA949F48B76E}"/>
              </a:ext>
            </a:extLst>
          </p:cNvPr>
          <p:cNvSpPr txBox="1"/>
          <p:nvPr/>
        </p:nvSpPr>
        <p:spPr>
          <a:xfrm>
            <a:off x="6582311" y="5034917"/>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Servo</a:t>
            </a:r>
          </a:p>
        </p:txBody>
      </p:sp>
      <p:sp>
        <p:nvSpPr>
          <p:cNvPr id="70" name="TextBox 69">
            <a:extLst>
              <a:ext uri="{FF2B5EF4-FFF2-40B4-BE49-F238E27FC236}">
                <a16:creationId xmlns:a16="http://schemas.microsoft.com/office/drawing/2014/main" id="{A67F8A13-EB14-4CE1-949D-5A0AD28A980D}"/>
              </a:ext>
            </a:extLst>
          </p:cNvPr>
          <p:cNvSpPr txBox="1"/>
          <p:nvPr/>
        </p:nvSpPr>
        <p:spPr>
          <a:xfrm>
            <a:off x="7773633" y="3722459"/>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Servo</a:t>
            </a:r>
          </a:p>
        </p:txBody>
      </p:sp>
      <p:sp>
        <p:nvSpPr>
          <p:cNvPr id="71" name="TextBox 70">
            <a:extLst>
              <a:ext uri="{FF2B5EF4-FFF2-40B4-BE49-F238E27FC236}">
                <a16:creationId xmlns:a16="http://schemas.microsoft.com/office/drawing/2014/main" id="{CAF6A8E9-5C38-4785-BB55-E07D1C463F7E}"/>
              </a:ext>
            </a:extLst>
          </p:cNvPr>
          <p:cNvSpPr txBox="1"/>
          <p:nvPr/>
        </p:nvSpPr>
        <p:spPr>
          <a:xfrm>
            <a:off x="8079623" y="5082536"/>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Y3000</a:t>
            </a:r>
          </a:p>
        </p:txBody>
      </p:sp>
      <p:sp>
        <p:nvSpPr>
          <p:cNvPr id="73" name="TextBox 72">
            <a:extLst>
              <a:ext uri="{FF2B5EF4-FFF2-40B4-BE49-F238E27FC236}">
                <a16:creationId xmlns:a16="http://schemas.microsoft.com/office/drawing/2014/main" id="{2764C38A-92F3-4FB5-B978-BB9BD63B1BB0}"/>
              </a:ext>
            </a:extLst>
          </p:cNvPr>
          <p:cNvSpPr txBox="1"/>
          <p:nvPr/>
        </p:nvSpPr>
        <p:spPr>
          <a:xfrm>
            <a:off x="5814742" y="1231030"/>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Buzzer</a:t>
            </a:r>
          </a:p>
        </p:txBody>
      </p:sp>
      <p:sp>
        <p:nvSpPr>
          <p:cNvPr id="74" name="TextBox 73">
            <a:extLst>
              <a:ext uri="{FF2B5EF4-FFF2-40B4-BE49-F238E27FC236}">
                <a16:creationId xmlns:a16="http://schemas.microsoft.com/office/drawing/2014/main" id="{49AA857E-5F2C-4E84-93C1-893D8A862125}"/>
              </a:ext>
            </a:extLst>
          </p:cNvPr>
          <p:cNvSpPr txBox="1"/>
          <p:nvPr/>
        </p:nvSpPr>
        <p:spPr>
          <a:xfrm>
            <a:off x="7472794" y="1240652"/>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LED</a:t>
            </a:r>
          </a:p>
        </p:txBody>
      </p:sp>
      <p:sp>
        <p:nvSpPr>
          <p:cNvPr id="75" name="TextBox 74">
            <a:extLst>
              <a:ext uri="{FF2B5EF4-FFF2-40B4-BE49-F238E27FC236}">
                <a16:creationId xmlns:a16="http://schemas.microsoft.com/office/drawing/2014/main" id="{216ECFCE-2B8C-49DE-98B9-E924BA9AF997}"/>
              </a:ext>
            </a:extLst>
          </p:cNvPr>
          <p:cNvSpPr txBox="1"/>
          <p:nvPr/>
        </p:nvSpPr>
        <p:spPr>
          <a:xfrm>
            <a:off x="2236307" y="1222489"/>
            <a:ext cx="781487"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A</a:t>
            </a:r>
            <a:r>
              <a:rPr lang="az-Latn-AZ" sz="900" dirty="0"/>
              <a:t>çar</a:t>
            </a:r>
            <a:endParaRPr lang="en-US" sz="900" dirty="0"/>
          </a:p>
        </p:txBody>
      </p:sp>
      <p:cxnSp>
        <p:nvCxnSpPr>
          <p:cNvPr id="38" name="Connector: Elbow 37">
            <a:extLst>
              <a:ext uri="{FF2B5EF4-FFF2-40B4-BE49-F238E27FC236}">
                <a16:creationId xmlns:a16="http://schemas.microsoft.com/office/drawing/2014/main" id="{208C6F51-3C5F-41D3-9083-4DBF377AE496}"/>
              </a:ext>
            </a:extLst>
          </p:cNvPr>
          <p:cNvCxnSpPr>
            <a:cxnSpLocks/>
            <a:stCxn id="22" idx="0"/>
            <a:endCxn id="26" idx="3"/>
          </p:cNvCxnSpPr>
          <p:nvPr/>
        </p:nvCxnSpPr>
        <p:spPr>
          <a:xfrm rot="16200000" flipV="1">
            <a:off x="5491167" y="2290213"/>
            <a:ext cx="717639" cy="669549"/>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2" name="Connector: Elbow 41">
            <a:extLst>
              <a:ext uri="{FF2B5EF4-FFF2-40B4-BE49-F238E27FC236}">
                <a16:creationId xmlns:a16="http://schemas.microsoft.com/office/drawing/2014/main" id="{7A53621D-2BFE-4401-B999-7CECE09FEAD9}"/>
              </a:ext>
            </a:extLst>
          </p:cNvPr>
          <p:cNvCxnSpPr>
            <a:cxnSpLocks/>
          </p:cNvCxnSpPr>
          <p:nvPr/>
        </p:nvCxnSpPr>
        <p:spPr>
          <a:xfrm>
            <a:off x="5449824" y="2406207"/>
            <a:ext cx="490480" cy="583881"/>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pic>
        <p:nvPicPr>
          <p:cNvPr id="45" name="Picture 44">
            <a:extLst>
              <a:ext uri="{FF2B5EF4-FFF2-40B4-BE49-F238E27FC236}">
                <a16:creationId xmlns:a16="http://schemas.microsoft.com/office/drawing/2014/main" id="{DB4EC475-5A4F-41B9-B6F5-098077621062}"/>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4381" t="12645" r="4310" b="13733"/>
          <a:stretch/>
        </p:blipFill>
        <p:spPr>
          <a:xfrm>
            <a:off x="339742" y="3922449"/>
            <a:ext cx="1162396" cy="937237"/>
          </a:xfrm>
          <a:prstGeom prst="rect">
            <a:avLst/>
          </a:prstGeom>
        </p:spPr>
      </p:pic>
      <p:sp>
        <p:nvSpPr>
          <p:cNvPr id="82" name="TextBox 81">
            <a:extLst>
              <a:ext uri="{FF2B5EF4-FFF2-40B4-BE49-F238E27FC236}">
                <a16:creationId xmlns:a16="http://schemas.microsoft.com/office/drawing/2014/main" id="{77C538B5-3218-4478-9A70-4D7A3F0503F4}"/>
              </a:ext>
            </a:extLst>
          </p:cNvPr>
          <p:cNvSpPr txBox="1"/>
          <p:nvPr/>
        </p:nvSpPr>
        <p:spPr>
          <a:xfrm>
            <a:off x="282890" y="4897835"/>
            <a:ext cx="1197266"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az-Latn-AZ" sz="900" dirty="0"/>
              <a:t>SD kart modulu</a:t>
            </a:r>
            <a:endParaRPr lang="en-US" sz="900" dirty="0"/>
          </a:p>
        </p:txBody>
      </p:sp>
      <p:cxnSp>
        <p:nvCxnSpPr>
          <p:cNvPr id="48" name="Connector: Elbow 47">
            <a:extLst>
              <a:ext uri="{FF2B5EF4-FFF2-40B4-BE49-F238E27FC236}">
                <a16:creationId xmlns:a16="http://schemas.microsoft.com/office/drawing/2014/main" id="{72C906ED-3B3C-4670-B95A-53196F183353}"/>
              </a:ext>
            </a:extLst>
          </p:cNvPr>
          <p:cNvCxnSpPr>
            <a:cxnSpLocks/>
            <a:endCxn id="45" idx="3"/>
          </p:cNvCxnSpPr>
          <p:nvPr/>
        </p:nvCxnSpPr>
        <p:spPr>
          <a:xfrm rot="10800000" flipV="1">
            <a:off x="1502138" y="3657978"/>
            <a:ext cx="1094758" cy="733090"/>
          </a:xfrm>
          <a:prstGeom prst="bentConnector3">
            <a:avLst>
              <a:gd name="adj1" fmla="val 50000"/>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56" name="Connector: Elbow 55">
            <a:extLst>
              <a:ext uri="{FF2B5EF4-FFF2-40B4-BE49-F238E27FC236}">
                <a16:creationId xmlns:a16="http://schemas.microsoft.com/office/drawing/2014/main" id="{F849AE1C-86E9-4087-9FCA-702E6D6436F2}"/>
              </a:ext>
            </a:extLst>
          </p:cNvPr>
          <p:cNvCxnSpPr>
            <a:cxnSpLocks/>
          </p:cNvCxnSpPr>
          <p:nvPr/>
        </p:nvCxnSpPr>
        <p:spPr>
          <a:xfrm rot="10800000" flipV="1">
            <a:off x="1502138" y="3394631"/>
            <a:ext cx="518940" cy="1131649"/>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57582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C4AC09-9D9D-494F-A4B8-C8674B1CF26B}" type="slidenum">
              <a:rPr lang="en-US" smtClean="0"/>
              <a:pPr/>
              <a:t>3</a:t>
            </a:fld>
            <a:endParaRPr lang="en-US"/>
          </a:p>
        </p:txBody>
      </p:sp>
      <p:sp>
        <p:nvSpPr>
          <p:cNvPr id="5" name="Date Placeholder 3"/>
          <p:cNvSpPr txBox="1">
            <a:spLocks/>
          </p:cNvSpPr>
          <p:nvPr/>
        </p:nvSpPr>
        <p:spPr>
          <a:xfrm>
            <a:off x="1938528" y="118872"/>
            <a:ext cx="5486400"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400" b="1" kern="0" dirty="0">
              <a:solidFill>
                <a:srgbClr val="333399"/>
              </a:solidFill>
              <a:latin typeface="Arial"/>
              <a:cs typeface="Arial"/>
              <a:sym typeface="Arial"/>
            </a:endParaRPr>
          </a:p>
          <a:p>
            <a:pPr>
              <a:buClr>
                <a:srgbClr val="333399"/>
              </a:buClr>
              <a:buSzPct val="25000"/>
              <a:defRPr/>
            </a:pPr>
            <a:r>
              <a:rPr lang="az-Latn-AZ" sz="2400" b="1" kern="0" dirty="0">
                <a:solidFill>
                  <a:srgbClr val="333399"/>
                </a:solidFill>
                <a:latin typeface="Arial"/>
                <a:cs typeface="Arial"/>
                <a:sym typeface="Arial"/>
              </a:rPr>
              <a:t>Komandanın strukturu haqqında məlumat</a:t>
            </a:r>
            <a:endParaRPr lang="en-US" sz="2400" b="1" kern="0" dirty="0">
              <a:solidFill>
                <a:srgbClr val="333399"/>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400" b="1" kern="0" dirty="0">
              <a:solidFill>
                <a:srgbClr val="333399"/>
              </a:solidFill>
            </a:endParaRPr>
          </a:p>
        </p:txBody>
      </p:sp>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19" name="Footer Placeholder 4">
            <a:extLst>
              <a:ext uri="{FF2B5EF4-FFF2-40B4-BE49-F238E27FC236}">
                <a16:creationId xmlns:a16="http://schemas.microsoft.com/office/drawing/2014/main" id="{F5D1F392-360B-47FC-B58A-EACAEAD38351}"/>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21" name="Group 20">
            <a:extLst>
              <a:ext uri="{FF2B5EF4-FFF2-40B4-BE49-F238E27FC236}">
                <a16:creationId xmlns:a16="http://schemas.microsoft.com/office/drawing/2014/main" id="{AA4DB731-C042-4E3D-AB4B-CCACFC9F6963}"/>
              </a:ext>
            </a:extLst>
          </p:cNvPr>
          <p:cNvGrpSpPr/>
          <p:nvPr/>
        </p:nvGrpSpPr>
        <p:grpSpPr>
          <a:xfrm>
            <a:off x="219457" y="0"/>
            <a:ext cx="1771323" cy="1097280"/>
            <a:chOff x="219457" y="0"/>
            <a:chExt cx="1771323" cy="1097280"/>
          </a:xfrm>
        </p:grpSpPr>
        <p:pic>
          <p:nvPicPr>
            <p:cNvPr id="22" name="Picture 21" descr="A close up of a device&#10;&#10;Description generated with high confidence">
              <a:extLst>
                <a:ext uri="{FF2B5EF4-FFF2-40B4-BE49-F238E27FC236}">
                  <a16:creationId xmlns:a16="http://schemas.microsoft.com/office/drawing/2014/main" id="{47AC8023-7DA2-4FF3-98C1-B6D05B4818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23" name="Picture 22">
              <a:extLst>
                <a:ext uri="{FF2B5EF4-FFF2-40B4-BE49-F238E27FC236}">
                  <a16:creationId xmlns:a16="http://schemas.microsoft.com/office/drawing/2014/main" id="{655AAC2B-A480-4BEE-89AE-C7948C07A8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3" name="Table 2">
            <a:extLst>
              <a:ext uri="{FF2B5EF4-FFF2-40B4-BE49-F238E27FC236}">
                <a16:creationId xmlns:a16="http://schemas.microsoft.com/office/drawing/2014/main" id="{930949D8-C26C-4C5F-8076-571392A48F67}"/>
              </a:ext>
            </a:extLst>
          </p:cNvPr>
          <p:cNvGraphicFramePr>
            <a:graphicFrameLocks noGrp="1"/>
          </p:cNvGraphicFramePr>
          <p:nvPr>
            <p:extLst>
              <p:ext uri="{D42A27DB-BD31-4B8C-83A1-F6EECF244321}">
                <p14:modId xmlns:p14="http://schemas.microsoft.com/office/powerpoint/2010/main" val="542829477"/>
              </p:ext>
            </p:extLst>
          </p:nvPr>
        </p:nvGraphicFramePr>
        <p:xfrm>
          <a:off x="527422" y="3490022"/>
          <a:ext cx="2284594" cy="2482503"/>
        </p:xfrm>
        <a:graphic>
          <a:graphicData uri="http://schemas.openxmlformats.org/drawingml/2006/table">
            <a:tbl>
              <a:tblPr firstRow="1" bandRow="1">
                <a:tableStyleId>{5C22544A-7EE6-4342-B048-85BDC9FD1C3A}</a:tableStyleId>
              </a:tblPr>
              <a:tblGrid>
                <a:gridCol w="1644012">
                  <a:extLst>
                    <a:ext uri="{9D8B030D-6E8A-4147-A177-3AD203B41FA5}">
                      <a16:colId xmlns:a16="http://schemas.microsoft.com/office/drawing/2014/main" val="643595685"/>
                    </a:ext>
                  </a:extLst>
                </a:gridCol>
                <a:gridCol w="640582">
                  <a:extLst>
                    <a:ext uri="{9D8B030D-6E8A-4147-A177-3AD203B41FA5}">
                      <a16:colId xmlns:a16="http://schemas.microsoft.com/office/drawing/2014/main" val="228966964"/>
                    </a:ext>
                  </a:extLst>
                </a:gridCol>
              </a:tblGrid>
              <a:tr h="340069">
                <a:tc gridSpan="2">
                  <a:txBody>
                    <a:bodyPr/>
                    <a:lstStyle/>
                    <a:p>
                      <a:pPr algn="ctr"/>
                      <a:r>
                        <a:rPr lang="az-Latn-AZ" sz="1400" dirty="0"/>
                        <a:t>Elektronika yarım qrupu</a:t>
                      </a:r>
                      <a:endParaRPr lang="en-US" sz="1400" dirty="0"/>
                    </a:p>
                  </a:txBody>
                  <a:tcPr anchor="ctr">
                    <a:solidFill>
                      <a:srgbClr val="11EA00"/>
                    </a:solidFill>
                  </a:tcPr>
                </a:tc>
                <a:tc hMerge="1">
                  <a:txBody>
                    <a:bodyPr/>
                    <a:lstStyle/>
                    <a:p>
                      <a:endParaRPr lang="en-US" dirty="0"/>
                    </a:p>
                  </a:txBody>
                  <a:tcPr/>
                </a:tc>
                <a:extLst>
                  <a:ext uri="{0D108BD9-81ED-4DB2-BD59-A6C34878D82A}">
                    <a16:rowId xmlns:a16="http://schemas.microsoft.com/office/drawing/2014/main" val="2081523173"/>
                  </a:ext>
                </a:extLst>
              </a:tr>
              <a:tr h="306062">
                <a:tc>
                  <a:txBody>
                    <a:bodyPr/>
                    <a:lstStyle/>
                    <a:p>
                      <a:pPr algn="ctr"/>
                      <a:r>
                        <a:rPr lang="az-Latn-AZ" sz="1200" dirty="0"/>
                        <a:t>Əsgərov Kamran</a:t>
                      </a:r>
                      <a:endParaRPr lang="en-US" sz="1200" dirty="0"/>
                    </a:p>
                  </a:txBody>
                  <a:tcPr anchor="ctr">
                    <a:solidFill>
                      <a:srgbClr val="86FF7D"/>
                    </a:solidFill>
                  </a:tcPr>
                </a:tc>
                <a:tc>
                  <a:txBody>
                    <a:bodyPr/>
                    <a:lstStyle/>
                    <a:p>
                      <a:pPr algn="ctr"/>
                      <a:r>
                        <a:rPr lang="en-US" sz="1200" dirty="0"/>
                        <a:t>I</a:t>
                      </a:r>
                      <a:r>
                        <a:rPr lang="az-Latn-AZ" sz="1200" dirty="0"/>
                        <a:t> kurs</a:t>
                      </a:r>
                      <a:endParaRPr lang="en-US" sz="1200" dirty="0"/>
                    </a:p>
                  </a:txBody>
                  <a:tcPr anchor="ctr">
                    <a:solidFill>
                      <a:srgbClr val="86FF7D"/>
                    </a:solidFill>
                  </a:tcPr>
                </a:tc>
                <a:extLst>
                  <a:ext uri="{0D108BD9-81ED-4DB2-BD59-A6C34878D82A}">
                    <a16:rowId xmlns:a16="http://schemas.microsoft.com/office/drawing/2014/main" val="1957775902"/>
                  </a:ext>
                </a:extLst>
              </a:tr>
              <a:tr h="306062">
                <a:tc>
                  <a:txBody>
                    <a:bodyPr/>
                    <a:lstStyle/>
                    <a:p>
                      <a:pPr algn="ctr"/>
                      <a:r>
                        <a:rPr lang="az-Latn-AZ" sz="1200" dirty="0"/>
                        <a:t>Kalyayev Timur</a:t>
                      </a:r>
                      <a:endParaRPr lang="en-US" sz="1200" dirty="0"/>
                    </a:p>
                  </a:txBody>
                  <a:tcPr anchor="ctr">
                    <a:solidFill>
                      <a:srgbClr val="BCFFB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a:t>
                      </a:r>
                      <a:r>
                        <a:rPr lang="az-Latn-AZ" sz="1200" dirty="0"/>
                        <a:t> kurs</a:t>
                      </a:r>
                      <a:endParaRPr lang="en-US" sz="1200" dirty="0"/>
                    </a:p>
                  </a:txBody>
                  <a:tcPr anchor="ctr">
                    <a:solidFill>
                      <a:srgbClr val="BCFFB7"/>
                    </a:solidFill>
                  </a:tcPr>
                </a:tc>
                <a:extLst>
                  <a:ext uri="{0D108BD9-81ED-4DB2-BD59-A6C34878D82A}">
                    <a16:rowId xmlns:a16="http://schemas.microsoft.com/office/drawing/2014/main" val="9257634"/>
                  </a:ext>
                </a:extLst>
              </a:tr>
              <a:tr h="306062">
                <a:tc>
                  <a:txBody>
                    <a:bodyPr/>
                    <a:lstStyle/>
                    <a:p>
                      <a:pPr algn="ctr"/>
                      <a:r>
                        <a:rPr lang="az-Latn-AZ" sz="1200" dirty="0"/>
                        <a:t>Mikayılov Kamran</a:t>
                      </a:r>
                      <a:endParaRPr lang="en-US" sz="1200" dirty="0"/>
                    </a:p>
                  </a:txBody>
                  <a:tcPr anchor="ctr">
                    <a:solidFill>
                      <a:srgbClr val="86FF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a:t>
                      </a:r>
                      <a:r>
                        <a:rPr lang="az-Latn-AZ" sz="1200" dirty="0"/>
                        <a:t> kurs</a:t>
                      </a:r>
                      <a:endParaRPr lang="en-US" sz="1200" dirty="0"/>
                    </a:p>
                  </a:txBody>
                  <a:tcPr anchor="ctr">
                    <a:solidFill>
                      <a:srgbClr val="86FF7D"/>
                    </a:solidFill>
                  </a:tcPr>
                </a:tc>
                <a:extLst>
                  <a:ext uri="{0D108BD9-81ED-4DB2-BD59-A6C34878D82A}">
                    <a16:rowId xmlns:a16="http://schemas.microsoft.com/office/drawing/2014/main" val="2168611546"/>
                  </a:ext>
                </a:extLst>
              </a:tr>
              <a:tr h="306062">
                <a:tc>
                  <a:txBody>
                    <a:bodyPr/>
                    <a:lstStyle/>
                    <a:p>
                      <a:pPr algn="ctr"/>
                      <a:endParaRPr lang="en-US" sz="1200" dirty="0"/>
                    </a:p>
                  </a:txBody>
                  <a:tcPr anchor="ctr">
                    <a:solidFill>
                      <a:srgbClr val="BCFFB7"/>
                    </a:solidFill>
                  </a:tcPr>
                </a:tc>
                <a:tc>
                  <a:txBody>
                    <a:bodyPr/>
                    <a:lstStyle/>
                    <a:p>
                      <a:pPr algn="ctr"/>
                      <a:endParaRPr lang="en-US" sz="1200" dirty="0"/>
                    </a:p>
                  </a:txBody>
                  <a:tcPr anchor="ctr">
                    <a:solidFill>
                      <a:srgbClr val="BCFFB7"/>
                    </a:solidFill>
                  </a:tcPr>
                </a:tc>
                <a:extLst>
                  <a:ext uri="{0D108BD9-81ED-4DB2-BD59-A6C34878D82A}">
                    <a16:rowId xmlns:a16="http://schemas.microsoft.com/office/drawing/2014/main" val="3739636431"/>
                  </a:ext>
                </a:extLst>
              </a:tr>
              <a:tr h="306062">
                <a:tc>
                  <a:txBody>
                    <a:bodyPr/>
                    <a:lstStyle/>
                    <a:p>
                      <a:pPr algn="ctr"/>
                      <a:endParaRPr lang="en-US" sz="1200" dirty="0"/>
                    </a:p>
                  </a:txBody>
                  <a:tcPr anchor="ctr">
                    <a:solidFill>
                      <a:srgbClr val="86FF7D"/>
                    </a:solidFill>
                  </a:tcPr>
                </a:tc>
                <a:tc>
                  <a:txBody>
                    <a:bodyPr/>
                    <a:lstStyle/>
                    <a:p>
                      <a:pPr algn="ctr"/>
                      <a:endParaRPr lang="en-US" sz="1200" dirty="0"/>
                    </a:p>
                  </a:txBody>
                  <a:tcPr anchor="ctr">
                    <a:solidFill>
                      <a:srgbClr val="86FF7D"/>
                    </a:solidFill>
                  </a:tcPr>
                </a:tc>
                <a:extLst>
                  <a:ext uri="{0D108BD9-81ED-4DB2-BD59-A6C34878D82A}">
                    <a16:rowId xmlns:a16="http://schemas.microsoft.com/office/drawing/2014/main" val="2617480435"/>
                  </a:ext>
                </a:extLst>
              </a:tr>
              <a:tr h="306062">
                <a:tc>
                  <a:txBody>
                    <a:bodyPr/>
                    <a:lstStyle/>
                    <a:p>
                      <a:pPr algn="ctr"/>
                      <a:endParaRPr lang="en-US" sz="1200" dirty="0"/>
                    </a:p>
                  </a:txBody>
                  <a:tcPr anchor="ctr">
                    <a:solidFill>
                      <a:srgbClr val="BCFFB7"/>
                    </a:solidFill>
                  </a:tcPr>
                </a:tc>
                <a:tc>
                  <a:txBody>
                    <a:bodyPr/>
                    <a:lstStyle/>
                    <a:p>
                      <a:pPr algn="ctr"/>
                      <a:endParaRPr lang="en-US" sz="1200" dirty="0"/>
                    </a:p>
                  </a:txBody>
                  <a:tcPr anchor="ctr">
                    <a:solidFill>
                      <a:srgbClr val="BCFFB7"/>
                    </a:solidFill>
                  </a:tcPr>
                </a:tc>
                <a:extLst>
                  <a:ext uri="{0D108BD9-81ED-4DB2-BD59-A6C34878D82A}">
                    <a16:rowId xmlns:a16="http://schemas.microsoft.com/office/drawing/2014/main" val="3086273984"/>
                  </a:ext>
                </a:extLst>
              </a:tr>
              <a:tr h="306062">
                <a:tc>
                  <a:txBody>
                    <a:bodyPr/>
                    <a:lstStyle/>
                    <a:p>
                      <a:pPr algn="ctr"/>
                      <a:endParaRPr lang="en-US" sz="1200" dirty="0"/>
                    </a:p>
                  </a:txBody>
                  <a:tcPr anchor="ctr">
                    <a:solidFill>
                      <a:srgbClr val="86FF7D"/>
                    </a:solidFill>
                  </a:tcPr>
                </a:tc>
                <a:tc>
                  <a:txBody>
                    <a:bodyPr/>
                    <a:lstStyle/>
                    <a:p>
                      <a:pPr algn="ctr"/>
                      <a:endParaRPr lang="en-US" sz="1200" dirty="0"/>
                    </a:p>
                  </a:txBody>
                  <a:tcPr anchor="ctr">
                    <a:solidFill>
                      <a:srgbClr val="86FF7D"/>
                    </a:solidFill>
                  </a:tcPr>
                </a:tc>
                <a:extLst>
                  <a:ext uri="{0D108BD9-81ED-4DB2-BD59-A6C34878D82A}">
                    <a16:rowId xmlns:a16="http://schemas.microsoft.com/office/drawing/2014/main" val="3252983147"/>
                  </a:ext>
                </a:extLst>
              </a:tr>
            </a:tbl>
          </a:graphicData>
        </a:graphic>
      </p:graphicFrame>
      <p:graphicFrame>
        <p:nvGraphicFramePr>
          <p:cNvPr id="24" name="Table 23">
            <a:extLst>
              <a:ext uri="{FF2B5EF4-FFF2-40B4-BE49-F238E27FC236}">
                <a16:creationId xmlns:a16="http://schemas.microsoft.com/office/drawing/2014/main" id="{0C4E4300-4F9F-4093-8E49-8EDCC7438C47}"/>
              </a:ext>
            </a:extLst>
          </p:cNvPr>
          <p:cNvGraphicFramePr>
            <a:graphicFrameLocks noGrp="1"/>
          </p:cNvGraphicFramePr>
          <p:nvPr>
            <p:extLst>
              <p:ext uri="{D42A27DB-BD31-4B8C-83A1-F6EECF244321}">
                <p14:modId xmlns:p14="http://schemas.microsoft.com/office/powerpoint/2010/main" val="2910906221"/>
              </p:ext>
            </p:extLst>
          </p:nvPr>
        </p:nvGraphicFramePr>
        <p:xfrm>
          <a:off x="3429703" y="3502152"/>
          <a:ext cx="2284594" cy="2482503"/>
        </p:xfrm>
        <a:graphic>
          <a:graphicData uri="http://schemas.openxmlformats.org/drawingml/2006/table">
            <a:tbl>
              <a:tblPr firstRow="1" bandRow="1">
                <a:tableStyleId>{5C22544A-7EE6-4342-B048-85BDC9FD1C3A}</a:tableStyleId>
              </a:tblPr>
              <a:tblGrid>
                <a:gridCol w="1644012">
                  <a:extLst>
                    <a:ext uri="{9D8B030D-6E8A-4147-A177-3AD203B41FA5}">
                      <a16:colId xmlns:a16="http://schemas.microsoft.com/office/drawing/2014/main" val="643595685"/>
                    </a:ext>
                  </a:extLst>
                </a:gridCol>
                <a:gridCol w="640582">
                  <a:extLst>
                    <a:ext uri="{9D8B030D-6E8A-4147-A177-3AD203B41FA5}">
                      <a16:colId xmlns:a16="http://schemas.microsoft.com/office/drawing/2014/main" val="228966964"/>
                    </a:ext>
                  </a:extLst>
                </a:gridCol>
              </a:tblGrid>
              <a:tr h="340069">
                <a:tc gridSpan="2">
                  <a:txBody>
                    <a:bodyPr/>
                    <a:lstStyle/>
                    <a:p>
                      <a:pPr algn="ctr"/>
                      <a:r>
                        <a:rPr lang="en-US" sz="1400" dirty="0" err="1"/>
                        <a:t>Mexanika</a:t>
                      </a:r>
                      <a:r>
                        <a:rPr lang="az-Latn-AZ" sz="1400" dirty="0"/>
                        <a:t> yarım qrupu</a:t>
                      </a:r>
                      <a:endParaRPr lang="en-US" sz="1400" dirty="0"/>
                    </a:p>
                  </a:txBody>
                  <a:tcPr anchor="ctr">
                    <a:solidFill>
                      <a:srgbClr val="00B0F0"/>
                    </a:solidFill>
                  </a:tcPr>
                </a:tc>
                <a:tc hMerge="1">
                  <a:txBody>
                    <a:bodyPr/>
                    <a:lstStyle/>
                    <a:p>
                      <a:endParaRPr lang="en-US" dirty="0"/>
                    </a:p>
                  </a:txBody>
                  <a:tcPr/>
                </a:tc>
                <a:extLst>
                  <a:ext uri="{0D108BD9-81ED-4DB2-BD59-A6C34878D82A}">
                    <a16:rowId xmlns:a16="http://schemas.microsoft.com/office/drawing/2014/main" val="2081523173"/>
                  </a:ext>
                </a:extLst>
              </a:tr>
              <a:tr h="306062">
                <a:tc>
                  <a:txBody>
                    <a:bodyPr/>
                    <a:lstStyle/>
                    <a:p>
                      <a:pPr algn="ctr"/>
                      <a:r>
                        <a:rPr lang="az-Latn-AZ" sz="1200" dirty="0"/>
                        <a:t>Əsgərov Kamran</a:t>
                      </a:r>
                      <a:endParaRPr lang="en-US" sz="1200" dirty="0"/>
                    </a:p>
                  </a:txBody>
                  <a:tcPr anchor="ctr">
                    <a:solidFill>
                      <a:srgbClr val="79DCFF"/>
                    </a:solidFill>
                  </a:tcPr>
                </a:tc>
                <a:tc>
                  <a:txBody>
                    <a:bodyPr/>
                    <a:lstStyle/>
                    <a:p>
                      <a:pPr algn="ctr"/>
                      <a:r>
                        <a:rPr lang="en-US" sz="1200" dirty="0"/>
                        <a:t>I</a:t>
                      </a:r>
                      <a:r>
                        <a:rPr lang="az-Latn-AZ" sz="1200" dirty="0"/>
                        <a:t> kurs</a:t>
                      </a:r>
                      <a:endParaRPr lang="en-US" sz="1200" dirty="0"/>
                    </a:p>
                  </a:txBody>
                  <a:tcPr anchor="ctr">
                    <a:solidFill>
                      <a:srgbClr val="79DCFF"/>
                    </a:solidFill>
                  </a:tcPr>
                </a:tc>
                <a:extLst>
                  <a:ext uri="{0D108BD9-81ED-4DB2-BD59-A6C34878D82A}">
                    <a16:rowId xmlns:a16="http://schemas.microsoft.com/office/drawing/2014/main" val="1957775902"/>
                  </a:ext>
                </a:extLst>
              </a:tr>
              <a:tr h="306062">
                <a:tc>
                  <a:txBody>
                    <a:bodyPr/>
                    <a:lstStyle/>
                    <a:p>
                      <a:pPr algn="ctr"/>
                      <a:r>
                        <a:rPr lang="az-Latn-AZ" sz="1200" dirty="0"/>
                        <a:t>Payızov Emin</a:t>
                      </a:r>
                      <a:endParaRPr lang="en-US" sz="1200" dirty="0"/>
                    </a:p>
                  </a:txBody>
                  <a:tcPr anchor="ctr">
                    <a:solidFill>
                      <a:srgbClr val="C5F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a:t>
                      </a:r>
                      <a:r>
                        <a:rPr lang="az-Latn-AZ" sz="1200" dirty="0"/>
                        <a:t> kurs</a:t>
                      </a:r>
                      <a:endParaRPr lang="en-US" sz="1200" dirty="0"/>
                    </a:p>
                  </a:txBody>
                  <a:tcPr anchor="ctr">
                    <a:solidFill>
                      <a:srgbClr val="C5F0FF"/>
                    </a:solidFill>
                  </a:tcPr>
                </a:tc>
                <a:extLst>
                  <a:ext uri="{0D108BD9-81ED-4DB2-BD59-A6C34878D82A}">
                    <a16:rowId xmlns:a16="http://schemas.microsoft.com/office/drawing/2014/main" val="9257634"/>
                  </a:ext>
                </a:extLst>
              </a:tr>
              <a:tr h="306062">
                <a:tc>
                  <a:txBody>
                    <a:bodyPr/>
                    <a:lstStyle/>
                    <a:p>
                      <a:pPr algn="ctr"/>
                      <a:r>
                        <a:rPr lang="az-Latn-AZ" sz="1200" dirty="0"/>
                        <a:t>Adıgözəlov Natiq</a:t>
                      </a:r>
                      <a:endParaRPr lang="en-US" sz="1200" dirty="0"/>
                    </a:p>
                  </a:txBody>
                  <a:tcPr anchor="ctr">
                    <a:solidFill>
                      <a:srgbClr val="79D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a:t>
                      </a:r>
                      <a:r>
                        <a:rPr lang="az-Latn-AZ" sz="1200" dirty="0"/>
                        <a:t> kurs</a:t>
                      </a:r>
                      <a:endParaRPr lang="en-US" sz="1200" dirty="0"/>
                    </a:p>
                  </a:txBody>
                  <a:tcPr anchor="ctr">
                    <a:solidFill>
                      <a:srgbClr val="79DCFF"/>
                    </a:solidFill>
                  </a:tcPr>
                </a:tc>
                <a:extLst>
                  <a:ext uri="{0D108BD9-81ED-4DB2-BD59-A6C34878D82A}">
                    <a16:rowId xmlns:a16="http://schemas.microsoft.com/office/drawing/2014/main" val="2168611546"/>
                  </a:ext>
                </a:extLst>
              </a:tr>
              <a:tr h="306062">
                <a:tc>
                  <a:txBody>
                    <a:bodyPr/>
                    <a:lstStyle/>
                    <a:p>
                      <a:pPr algn="ctr"/>
                      <a:r>
                        <a:rPr lang="az-Latn-AZ" sz="1200" dirty="0"/>
                        <a:t>Əliyeva Leyla</a:t>
                      </a:r>
                      <a:endParaRPr lang="en-US" sz="1200" dirty="0"/>
                    </a:p>
                  </a:txBody>
                  <a:tcPr anchor="ctr">
                    <a:solidFill>
                      <a:srgbClr val="C5F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a:t>
                      </a:r>
                      <a:r>
                        <a:rPr lang="az-Latn-AZ" sz="1200" dirty="0"/>
                        <a:t> kurs</a:t>
                      </a:r>
                      <a:endParaRPr lang="en-US" sz="1200" dirty="0"/>
                    </a:p>
                  </a:txBody>
                  <a:tcPr anchor="ctr">
                    <a:solidFill>
                      <a:srgbClr val="C5F0FF"/>
                    </a:solidFill>
                  </a:tcPr>
                </a:tc>
                <a:extLst>
                  <a:ext uri="{0D108BD9-81ED-4DB2-BD59-A6C34878D82A}">
                    <a16:rowId xmlns:a16="http://schemas.microsoft.com/office/drawing/2014/main" val="3739636431"/>
                  </a:ext>
                </a:extLst>
              </a:tr>
              <a:tr h="306062">
                <a:tc>
                  <a:txBody>
                    <a:bodyPr/>
                    <a:lstStyle/>
                    <a:p>
                      <a:pPr algn="ctr"/>
                      <a:r>
                        <a:rPr lang="az-Latn-AZ" sz="1200" dirty="0"/>
                        <a:t>Əlizadə Calal</a:t>
                      </a:r>
                      <a:endParaRPr lang="en-US" sz="1200" dirty="0"/>
                    </a:p>
                  </a:txBody>
                  <a:tcPr anchor="ctr">
                    <a:solidFill>
                      <a:srgbClr val="79D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a:t>
                      </a:r>
                      <a:r>
                        <a:rPr lang="az-Latn-AZ" sz="1200" dirty="0"/>
                        <a:t> kurs</a:t>
                      </a:r>
                      <a:endParaRPr lang="en-US" sz="1200" dirty="0"/>
                    </a:p>
                  </a:txBody>
                  <a:tcPr anchor="ctr">
                    <a:solidFill>
                      <a:srgbClr val="79DCFF"/>
                    </a:solidFill>
                  </a:tcPr>
                </a:tc>
                <a:extLst>
                  <a:ext uri="{0D108BD9-81ED-4DB2-BD59-A6C34878D82A}">
                    <a16:rowId xmlns:a16="http://schemas.microsoft.com/office/drawing/2014/main" val="2617480435"/>
                  </a:ext>
                </a:extLst>
              </a:tr>
              <a:tr h="306062">
                <a:tc>
                  <a:txBody>
                    <a:bodyPr/>
                    <a:lstStyle/>
                    <a:p>
                      <a:pPr algn="ctr"/>
                      <a:r>
                        <a:rPr lang="az-Latn-AZ" sz="1200" dirty="0"/>
                        <a:t>İmanov Asim</a:t>
                      </a:r>
                      <a:endParaRPr lang="en-US" sz="1200" dirty="0"/>
                    </a:p>
                  </a:txBody>
                  <a:tcPr anchor="ctr">
                    <a:solidFill>
                      <a:srgbClr val="C5F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a:t>
                      </a:r>
                      <a:r>
                        <a:rPr lang="az-Latn-AZ" sz="1200" dirty="0"/>
                        <a:t> kurs</a:t>
                      </a:r>
                      <a:endParaRPr lang="en-US" sz="1200" dirty="0"/>
                    </a:p>
                  </a:txBody>
                  <a:tcPr anchor="ctr">
                    <a:solidFill>
                      <a:srgbClr val="C5F0FF"/>
                    </a:solidFill>
                  </a:tcPr>
                </a:tc>
                <a:extLst>
                  <a:ext uri="{0D108BD9-81ED-4DB2-BD59-A6C34878D82A}">
                    <a16:rowId xmlns:a16="http://schemas.microsoft.com/office/drawing/2014/main" val="3086273984"/>
                  </a:ext>
                </a:extLst>
              </a:tr>
              <a:tr h="306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Kalyayev Timur</a:t>
                      </a:r>
                      <a:endParaRPr lang="en-US" sz="1200" dirty="0"/>
                    </a:p>
                  </a:txBody>
                  <a:tcPr anchor="ctr">
                    <a:solidFill>
                      <a:srgbClr val="79DCFF"/>
                    </a:solidFill>
                  </a:tcPr>
                </a:tc>
                <a:tc>
                  <a:txBody>
                    <a:bodyPr/>
                    <a:lstStyle/>
                    <a:p>
                      <a:pPr algn="ctr"/>
                      <a:r>
                        <a:rPr lang="en-US" sz="1200" dirty="0"/>
                        <a:t>I </a:t>
                      </a:r>
                      <a:r>
                        <a:rPr lang="en-US" sz="1200" dirty="0" err="1"/>
                        <a:t>kurs</a:t>
                      </a:r>
                      <a:endParaRPr lang="en-US" sz="1200" dirty="0"/>
                    </a:p>
                  </a:txBody>
                  <a:tcPr anchor="ctr">
                    <a:solidFill>
                      <a:srgbClr val="79DCFF"/>
                    </a:solidFill>
                  </a:tcPr>
                </a:tc>
                <a:extLst>
                  <a:ext uri="{0D108BD9-81ED-4DB2-BD59-A6C34878D82A}">
                    <a16:rowId xmlns:a16="http://schemas.microsoft.com/office/drawing/2014/main" val="3252983147"/>
                  </a:ext>
                </a:extLst>
              </a:tr>
            </a:tbl>
          </a:graphicData>
        </a:graphic>
      </p:graphicFrame>
      <p:graphicFrame>
        <p:nvGraphicFramePr>
          <p:cNvPr id="25" name="Table 24">
            <a:extLst>
              <a:ext uri="{FF2B5EF4-FFF2-40B4-BE49-F238E27FC236}">
                <a16:creationId xmlns:a16="http://schemas.microsoft.com/office/drawing/2014/main" id="{DA528E02-C3CF-45D4-87E3-D41E2C70C0D8}"/>
              </a:ext>
            </a:extLst>
          </p:cNvPr>
          <p:cNvGraphicFramePr>
            <a:graphicFrameLocks noGrp="1"/>
          </p:cNvGraphicFramePr>
          <p:nvPr>
            <p:extLst>
              <p:ext uri="{D42A27DB-BD31-4B8C-83A1-F6EECF244321}">
                <p14:modId xmlns:p14="http://schemas.microsoft.com/office/powerpoint/2010/main" val="3077637804"/>
              </p:ext>
            </p:extLst>
          </p:nvPr>
        </p:nvGraphicFramePr>
        <p:xfrm>
          <a:off x="6331984" y="3506817"/>
          <a:ext cx="2284594" cy="2482503"/>
        </p:xfrm>
        <a:graphic>
          <a:graphicData uri="http://schemas.openxmlformats.org/drawingml/2006/table">
            <a:tbl>
              <a:tblPr firstRow="1" bandRow="1">
                <a:tableStyleId>{5C22544A-7EE6-4342-B048-85BDC9FD1C3A}</a:tableStyleId>
              </a:tblPr>
              <a:tblGrid>
                <a:gridCol w="1644012">
                  <a:extLst>
                    <a:ext uri="{9D8B030D-6E8A-4147-A177-3AD203B41FA5}">
                      <a16:colId xmlns:a16="http://schemas.microsoft.com/office/drawing/2014/main" val="643595685"/>
                    </a:ext>
                  </a:extLst>
                </a:gridCol>
                <a:gridCol w="640582">
                  <a:extLst>
                    <a:ext uri="{9D8B030D-6E8A-4147-A177-3AD203B41FA5}">
                      <a16:colId xmlns:a16="http://schemas.microsoft.com/office/drawing/2014/main" val="228966964"/>
                    </a:ext>
                  </a:extLst>
                </a:gridCol>
              </a:tblGrid>
              <a:tr h="340069">
                <a:tc gridSpan="2">
                  <a:txBody>
                    <a:bodyPr/>
                    <a:lstStyle/>
                    <a:p>
                      <a:pPr algn="ctr"/>
                      <a:r>
                        <a:rPr lang="en-US" sz="1200" dirty="0" err="1"/>
                        <a:t>Proqramla</a:t>
                      </a:r>
                      <a:r>
                        <a:rPr lang="az-Latn-AZ" sz="1200" dirty="0"/>
                        <a:t>şdırma yarım qrupu</a:t>
                      </a:r>
                      <a:endParaRPr lang="en-US" sz="1200" dirty="0"/>
                    </a:p>
                  </a:txBody>
                  <a:tcPr anchor="ctr">
                    <a:solidFill>
                      <a:srgbClr val="9954CC"/>
                    </a:solidFill>
                  </a:tcPr>
                </a:tc>
                <a:tc hMerge="1">
                  <a:txBody>
                    <a:bodyPr/>
                    <a:lstStyle/>
                    <a:p>
                      <a:endParaRPr lang="en-US" dirty="0"/>
                    </a:p>
                  </a:txBody>
                  <a:tcPr/>
                </a:tc>
                <a:extLst>
                  <a:ext uri="{0D108BD9-81ED-4DB2-BD59-A6C34878D82A}">
                    <a16:rowId xmlns:a16="http://schemas.microsoft.com/office/drawing/2014/main" val="2081523173"/>
                  </a:ext>
                </a:extLst>
              </a:tr>
              <a:tr h="306062">
                <a:tc>
                  <a:txBody>
                    <a:bodyPr/>
                    <a:lstStyle/>
                    <a:p>
                      <a:pPr algn="ctr"/>
                      <a:r>
                        <a:rPr lang="az-Latn-AZ" sz="1200" dirty="0"/>
                        <a:t>Əsgərov Kamran</a:t>
                      </a:r>
                      <a:endParaRPr lang="en-US" sz="1200" dirty="0"/>
                    </a:p>
                  </a:txBody>
                  <a:tcPr anchor="ctr">
                    <a:solidFill>
                      <a:srgbClr val="C39BE1"/>
                    </a:solidFill>
                  </a:tcPr>
                </a:tc>
                <a:tc>
                  <a:txBody>
                    <a:bodyPr/>
                    <a:lstStyle/>
                    <a:p>
                      <a:pPr algn="ctr"/>
                      <a:r>
                        <a:rPr lang="en-US" sz="1200" dirty="0"/>
                        <a:t>I</a:t>
                      </a:r>
                      <a:r>
                        <a:rPr lang="az-Latn-AZ" sz="1200" dirty="0"/>
                        <a:t> kurs</a:t>
                      </a:r>
                      <a:endParaRPr lang="en-US" sz="1200" dirty="0"/>
                    </a:p>
                  </a:txBody>
                  <a:tcPr anchor="ctr">
                    <a:solidFill>
                      <a:srgbClr val="C39BE1"/>
                    </a:solidFill>
                  </a:tcPr>
                </a:tc>
                <a:extLst>
                  <a:ext uri="{0D108BD9-81ED-4DB2-BD59-A6C34878D82A}">
                    <a16:rowId xmlns:a16="http://schemas.microsoft.com/office/drawing/2014/main" val="1957775902"/>
                  </a:ext>
                </a:extLst>
              </a:tr>
              <a:tr h="306062">
                <a:tc>
                  <a:txBody>
                    <a:bodyPr/>
                    <a:lstStyle/>
                    <a:p>
                      <a:pPr algn="ctr"/>
                      <a:endParaRPr lang="en-US" sz="1200" dirty="0"/>
                    </a:p>
                  </a:txBody>
                  <a:tcPr anchor="ctr">
                    <a:solidFill>
                      <a:srgbClr val="E2CFF1"/>
                    </a:solidFill>
                  </a:tcPr>
                </a:tc>
                <a:tc>
                  <a:txBody>
                    <a:bodyPr/>
                    <a:lstStyle/>
                    <a:p>
                      <a:pPr algn="ctr"/>
                      <a:endParaRPr lang="en-US" sz="1200" dirty="0"/>
                    </a:p>
                  </a:txBody>
                  <a:tcPr anchor="ctr">
                    <a:solidFill>
                      <a:srgbClr val="E2CFF1"/>
                    </a:solidFill>
                  </a:tcPr>
                </a:tc>
                <a:extLst>
                  <a:ext uri="{0D108BD9-81ED-4DB2-BD59-A6C34878D82A}">
                    <a16:rowId xmlns:a16="http://schemas.microsoft.com/office/drawing/2014/main" val="9257634"/>
                  </a:ext>
                </a:extLst>
              </a:tr>
              <a:tr h="306062">
                <a:tc>
                  <a:txBody>
                    <a:bodyPr/>
                    <a:lstStyle/>
                    <a:p>
                      <a:pPr algn="ctr"/>
                      <a:endParaRPr lang="en-US" sz="1200" dirty="0"/>
                    </a:p>
                  </a:txBody>
                  <a:tcPr anchor="ctr">
                    <a:solidFill>
                      <a:srgbClr val="C39BE1"/>
                    </a:solidFill>
                  </a:tcPr>
                </a:tc>
                <a:tc>
                  <a:txBody>
                    <a:bodyPr/>
                    <a:lstStyle/>
                    <a:p>
                      <a:pPr algn="ctr"/>
                      <a:endParaRPr lang="en-US" sz="1200" dirty="0"/>
                    </a:p>
                  </a:txBody>
                  <a:tcPr anchor="ctr">
                    <a:solidFill>
                      <a:srgbClr val="C39BE1"/>
                    </a:solidFill>
                  </a:tcPr>
                </a:tc>
                <a:extLst>
                  <a:ext uri="{0D108BD9-81ED-4DB2-BD59-A6C34878D82A}">
                    <a16:rowId xmlns:a16="http://schemas.microsoft.com/office/drawing/2014/main" val="2168611546"/>
                  </a:ext>
                </a:extLst>
              </a:tr>
              <a:tr h="306062">
                <a:tc>
                  <a:txBody>
                    <a:bodyPr/>
                    <a:lstStyle/>
                    <a:p>
                      <a:pPr algn="ctr"/>
                      <a:endParaRPr lang="en-US" sz="1200" dirty="0"/>
                    </a:p>
                  </a:txBody>
                  <a:tcPr anchor="ctr">
                    <a:solidFill>
                      <a:srgbClr val="E2CFF1"/>
                    </a:solidFill>
                  </a:tcPr>
                </a:tc>
                <a:tc>
                  <a:txBody>
                    <a:bodyPr/>
                    <a:lstStyle/>
                    <a:p>
                      <a:pPr algn="ctr"/>
                      <a:endParaRPr lang="en-US" sz="1200" dirty="0"/>
                    </a:p>
                  </a:txBody>
                  <a:tcPr anchor="ctr">
                    <a:solidFill>
                      <a:srgbClr val="E2CFF1"/>
                    </a:solidFill>
                  </a:tcPr>
                </a:tc>
                <a:extLst>
                  <a:ext uri="{0D108BD9-81ED-4DB2-BD59-A6C34878D82A}">
                    <a16:rowId xmlns:a16="http://schemas.microsoft.com/office/drawing/2014/main" val="3739636431"/>
                  </a:ext>
                </a:extLst>
              </a:tr>
              <a:tr h="306062">
                <a:tc>
                  <a:txBody>
                    <a:bodyPr/>
                    <a:lstStyle/>
                    <a:p>
                      <a:pPr algn="ctr"/>
                      <a:endParaRPr lang="en-US" sz="1200" dirty="0"/>
                    </a:p>
                  </a:txBody>
                  <a:tcPr anchor="ctr">
                    <a:solidFill>
                      <a:srgbClr val="C39BE1"/>
                    </a:solidFill>
                  </a:tcPr>
                </a:tc>
                <a:tc>
                  <a:txBody>
                    <a:bodyPr/>
                    <a:lstStyle/>
                    <a:p>
                      <a:pPr algn="ctr"/>
                      <a:endParaRPr lang="en-US" sz="1200" dirty="0"/>
                    </a:p>
                  </a:txBody>
                  <a:tcPr anchor="ctr">
                    <a:solidFill>
                      <a:srgbClr val="C39BE1"/>
                    </a:solidFill>
                  </a:tcPr>
                </a:tc>
                <a:extLst>
                  <a:ext uri="{0D108BD9-81ED-4DB2-BD59-A6C34878D82A}">
                    <a16:rowId xmlns:a16="http://schemas.microsoft.com/office/drawing/2014/main" val="2617480435"/>
                  </a:ext>
                </a:extLst>
              </a:tr>
              <a:tr h="306062">
                <a:tc>
                  <a:txBody>
                    <a:bodyPr/>
                    <a:lstStyle/>
                    <a:p>
                      <a:pPr algn="ctr"/>
                      <a:endParaRPr lang="en-US" sz="1200" dirty="0"/>
                    </a:p>
                  </a:txBody>
                  <a:tcPr anchor="ctr">
                    <a:solidFill>
                      <a:srgbClr val="E2CFF1"/>
                    </a:solidFill>
                  </a:tcPr>
                </a:tc>
                <a:tc>
                  <a:txBody>
                    <a:bodyPr/>
                    <a:lstStyle/>
                    <a:p>
                      <a:pPr algn="ctr"/>
                      <a:endParaRPr lang="en-US" sz="1200" dirty="0"/>
                    </a:p>
                  </a:txBody>
                  <a:tcPr anchor="ctr">
                    <a:solidFill>
                      <a:srgbClr val="E2CFF1"/>
                    </a:solidFill>
                  </a:tcPr>
                </a:tc>
                <a:extLst>
                  <a:ext uri="{0D108BD9-81ED-4DB2-BD59-A6C34878D82A}">
                    <a16:rowId xmlns:a16="http://schemas.microsoft.com/office/drawing/2014/main" val="3086273984"/>
                  </a:ext>
                </a:extLst>
              </a:tr>
              <a:tr h="306062">
                <a:tc>
                  <a:txBody>
                    <a:bodyPr/>
                    <a:lstStyle/>
                    <a:p>
                      <a:pPr algn="ctr"/>
                      <a:endParaRPr lang="en-US" sz="1200" dirty="0"/>
                    </a:p>
                  </a:txBody>
                  <a:tcPr anchor="ctr">
                    <a:solidFill>
                      <a:srgbClr val="C39BE1"/>
                    </a:solidFill>
                  </a:tcPr>
                </a:tc>
                <a:tc>
                  <a:txBody>
                    <a:bodyPr/>
                    <a:lstStyle/>
                    <a:p>
                      <a:pPr algn="ctr"/>
                      <a:endParaRPr lang="en-US" sz="1200" dirty="0"/>
                    </a:p>
                  </a:txBody>
                  <a:tcPr anchor="ctr">
                    <a:solidFill>
                      <a:srgbClr val="C39BE1"/>
                    </a:solidFill>
                  </a:tcPr>
                </a:tc>
                <a:extLst>
                  <a:ext uri="{0D108BD9-81ED-4DB2-BD59-A6C34878D82A}">
                    <a16:rowId xmlns:a16="http://schemas.microsoft.com/office/drawing/2014/main" val="3252983147"/>
                  </a:ext>
                </a:extLst>
              </a:tr>
            </a:tbl>
          </a:graphicData>
        </a:graphic>
      </p:graphicFrame>
      <p:graphicFrame>
        <p:nvGraphicFramePr>
          <p:cNvPr id="16" name="Table 15">
            <a:extLst>
              <a:ext uri="{FF2B5EF4-FFF2-40B4-BE49-F238E27FC236}">
                <a16:creationId xmlns:a16="http://schemas.microsoft.com/office/drawing/2014/main" id="{14CF4373-53ED-4361-A3F6-0563DC297085}"/>
              </a:ext>
            </a:extLst>
          </p:cNvPr>
          <p:cNvGraphicFramePr>
            <a:graphicFrameLocks noGrp="1"/>
          </p:cNvGraphicFramePr>
          <p:nvPr>
            <p:extLst>
              <p:ext uri="{D42A27DB-BD31-4B8C-83A1-F6EECF244321}">
                <p14:modId xmlns:p14="http://schemas.microsoft.com/office/powerpoint/2010/main" val="3159326318"/>
              </p:ext>
            </p:extLst>
          </p:nvPr>
        </p:nvGraphicFramePr>
        <p:xfrm>
          <a:off x="3429703" y="1732280"/>
          <a:ext cx="2284594" cy="741680"/>
        </p:xfrm>
        <a:graphic>
          <a:graphicData uri="http://schemas.openxmlformats.org/drawingml/2006/table">
            <a:tbl>
              <a:tblPr firstRow="1" bandRow="1">
                <a:tableStyleId>{5C22544A-7EE6-4342-B048-85BDC9FD1C3A}</a:tableStyleId>
              </a:tblPr>
              <a:tblGrid>
                <a:gridCol w="1654361">
                  <a:extLst>
                    <a:ext uri="{9D8B030D-6E8A-4147-A177-3AD203B41FA5}">
                      <a16:colId xmlns:a16="http://schemas.microsoft.com/office/drawing/2014/main" val="906609025"/>
                    </a:ext>
                  </a:extLst>
                </a:gridCol>
                <a:gridCol w="630233">
                  <a:extLst>
                    <a:ext uri="{9D8B030D-6E8A-4147-A177-3AD203B41FA5}">
                      <a16:colId xmlns:a16="http://schemas.microsoft.com/office/drawing/2014/main" val="3003472435"/>
                    </a:ext>
                  </a:extLst>
                </a:gridCol>
              </a:tblGrid>
              <a:tr h="370840">
                <a:tc gridSpan="2">
                  <a:txBody>
                    <a:bodyPr/>
                    <a:lstStyle/>
                    <a:p>
                      <a:pPr algn="ctr"/>
                      <a:r>
                        <a:rPr lang="az-Latn-AZ" sz="1400" dirty="0">
                          <a:effectLst>
                            <a:outerShdw blurRad="38100" dist="38100" dir="2700000" algn="tl">
                              <a:srgbClr val="000000">
                                <a:alpha val="43137"/>
                              </a:srgbClr>
                            </a:outerShdw>
                          </a:effectLst>
                        </a:rPr>
                        <a:t>Komandanın Kapitanı</a:t>
                      </a:r>
                      <a:endParaRPr lang="en-US" sz="1400" dirty="0">
                        <a:effectLst>
                          <a:outerShdw blurRad="38100" dist="38100" dir="2700000" algn="tl">
                            <a:srgbClr val="000000">
                              <a:alpha val="43137"/>
                            </a:srgbClr>
                          </a:outerShdw>
                        </a:effectLst>
                      </a:endParaRPr>
                    </a:p>
                  </a:txBody>
                  <a:tcPr anchor="ctr">
                    <a:solidFill>
                      <a:srgbClr val="F4EE00"/>
                    </a:solidFill>
                  </a:tcPr>
                </a:tc>
                <a:tc hMerge="1">
                  <a:txBody>
                    <a:bodyPr/>
                    <a:lstStyle/>
                    <a:p>
                      <a:pPr algn="ctr"/>
                      <a:endParaRPr lang="en-US" sz="1200" dirty="0"/>
                    </a:p>
                  </a:txBody>
                  <a:tcPr anchor="ctr">
                    <a:solidFill>
                      <a:srgbClr val="FFFF00"/>
                    </a:solidFill>
                  </a:tcPr>
                </a:tc>
                <a:extLst>
                  <a:ext uri="{0D108BD9-81ED-4DB2-BD59-A6C34878D82A}">
                    <a16:rowId xmlns:a16="http://schemas.microsoft.com/office/drawing/2014/main" val="3672748275"/>
                  </a:ext>
                </a:extLst>
              </a:tr>
              <a:tr h="370840">
                <a:tc>
                  <a:txBody>
                    <a:bodyPr/>
                    <a:lstStyle/>
                    <a:p>
                      <a:pPr algn="ctr"/>
                      <a:r>
                        <a:rPr lang="az-Latn-AZ" sz="1200" dirty="0"/>
                        <a:t>Payızov Emin</a:t>
                      </a:r>
                      <a:endParaRPr lang="en-US" sz="1200" dirty="0"/>
                    </a:p>
                  </a:txBody>
                  <a:tcPr anchor="ctr">
                    <a:solidFill>
                      <a:srgbClr val="FFFFB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I</a:t>
                      </a:r>
                      <a:r>
                        <a:rPr lang="az-Latn-AZ" sz="1200" dirty="0"/>
                        <a:t> kurs</a:t>
                      </a:r>
                      <a:endParaRPr lang="en-US" sz="1200" dirty="0"/>
                    </a:p>
                  </a:txBody>
                  <a:tcPr anchor="ctr">
                    <a:solidFill>
                      <a:srgbClr val="FFFFB7"/>
                    </a:solidFill>
                  </a:tcPr>
                </a:tc>
                <a:extLst>
                  <a:ext uri="{0D108BD9-81ED-4DB2-BD59-A6C34878D82A}">
                    <a16:rowId xmlns:a16="http://schemas.microsoft.com/office/drawing/2014/main" val="4077391873"/>
                  </a:ext>
                </a:extLst>
              </a:tr>
            </a:tbl>
          </a:graphicData>
        </a:graphic>
      </p:graphicFrame>
      <p:graphicFrame>
        <p:nvGraphicFramePr>
          <p:cNvPr id="27" name="Table 26">
            <a:extLst>
              <a:ext uri="{FF2B5EF4-FFF2-40B4-BE49-F238E27FC236}">
                <a16:creationId xmlns:a16="http://schemas.microsoft.com/office/drawing/2014/main" id="{14DD183D-6979-490B-82EF-64756BAF1EBC}"/>
              </a:ext>
            </a:extLst>
          </p:cNvPr>
          <p:cNvGraphicFramePr>
            <a:graphicFrameLocks noGrp="1"/>
          </p:cNvGraphicFramePr>
          <p:nvPr>
            <p:extLst>
              <p:ext uri="{D42A27DB-BD31-4B8C-83A1-F6EECF244321}">
                <p14:modId xmlns:p14="http://schemas.microsoft.com/office/powerpoint/2010/main" val="3010291414"/>
              </p:ext>
            </p:extLst>
          </p:nvPr>
        </p:nvGraphicFramePr>
        <p:xfrm>
          <a:off x="6355080" y="1691639"/>
          <a:ext cx="2560320" cy="822961"/>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3534224443"/>
                    </a:ext>
                  </a:extLst>
                </a:gridCol>
                <a:gridCol w="1280160">
                  <a:extLst>
                    <a:ext uri="{9D8B030D-6E8A-4147-A177-3AD203B41FA5}">
                      <a16:colId xmlns:a16="http://schemas.microsoft.com/office/drawing/2014/main" val="3928576066"/>
                    </a:ext>
                  </a:extLst>
                </a:gridCol>
              </a:tblGrid>
              <a:tr h="4114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1050" b="1" i="0" u="none" strike="noStrike" kern="0" cap="none" spc="0" normalizeH="0" baseline="0" noProof="0" dirty="0">
                          <a:ln>
                            <a:noFill/>
                          </a:ln>
                          <a:solidFill>
                            <a:schemeClr val="bg1"/>
                          </a:solidFill>
                          <a:effectLst/>
                          <a:uLnTx/>
                          <a:uFillTx/>
                          <a:latin typeface="Arial"/>
                          <a:sym typeface="Arial"/>
                        </a:rPr>
                        <a:t>Təhsil müəssisəsi tərəfindən təyin olunan nümayəndə</a:t>
                      </a:r>
                    </a:p>
                  </a:txBody>
                  <a:tcPr anchor="ctr">
                    <a:solidFill>
                      <a:schemeClr val="accent2"/>
                    </a:solidFill>
                  </a:tcPr>
                </a:tc>
                <a:tc hMerge="1">
                  <a:txBody>
                    <a:bodyPr/>
                    <a:lstStyle/>
                    <a:p>
                      <a:endParaRPr lang="en-US" dirty="0"/>
                    </a:p>
                  </a:txBody>
                  <a:tcPr/>
                </a:tc>
                <a:extLst>
                  <a:ext uri="{0D108BD9-81ED-4DB2-BD59-A6C34878D82A}">
                    <a16:rowId xmlns:a16="http://schemas.microsoft.com/office/drawing/2014/main" val="2746999568"/>
                  </a:ext>
                </a:extLst>
              </a:tr>
              <a:tr h="330917">
                <a:tc>
                  <a:txBody>
                    <a:bodyPr/>
                    <a:lstStyle/>
                    <a:p>
                      <a:pPr algn="ctr"/>
                      <a:r>
                        <a:rPr lang="az-Latn-AZ" sz="1200" dirty="0"/>
                        <a:t>Nəzərov İqrar</a:t>
                      </a:r>
                      <a:endParaRPr lang="en-US" sz="1200" dirty="0"/>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050" kern="0" dirty="0">
                          <a:solidFill>
                            <a:srgbClr val="000000"/>
                          </a:solidFill>
                          <a:latin typeface="Arial"/>
                          <a:sym typeface="Arial"/>
                        </a:rPr>
                        <a:t>Tədris-metodiki şöbənin müdiri</a:t>
                      </a:r>
                      <a:endParaRPr kumimoji="0" lang="en-US" sz="1050" b="0"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solidFill>
                      <a:schemeClr val="accent2">
                        <a:lumMod val="40000"/>
                        <a:lumOff val="60000"/>
                      </a:schemeClr>
                    </a:solidFill>
                  </a:tcPr>
                </a:tc>
                <a:extLst>
                  <a:ext uri="{0D108BD9-81ED-4DB2-BD59-A6C34878D82A}">
                    <a16:rowId xmlns:a16="http://schemas.microsoft.com/office/drawing/2014/main" val="1763472734"/>
                  </a:ext>
                </a:extLst>
              </a:tr>
            </a:tbl>
          </a:graphicData>
        </a:graphic>
      </p:graphicFrame>
      <p:graphicFrame>
        <p:nvGraphicFramePr>
          <p:cNvPr id="28" name="Table 27">
            <a:extLst>
              <a:ext uri="{FF2B5EF4-FFF2-40B4-BE49-F238E27FC236}">
                <a16:creationId xmlns:a16="http://schemas.microsoft.com/office/drawing/2014/main" id="{64678B70-E593-412A-8A77-A03C5200B499}"/>
              </a:ext>
            </a:extLst>
          </p:cNvPr>
          <p:cNvGraphicFramePr>
            <a:graphicFrameLocks noGrp="1"/>
          </p:cNvGraphicFramePr>
          <p:nvPr>
            <p:extLst>
              <p:ext uri="{D42A27DB-BD31-4B8C-83A1-F6EECF244321}">
                <p14:modId xmlns:p14="http://schemas.microsoft.com/office/powerpoint/2010/main" val="2550833188"/>
              </p:ext>
            </p:extLst>
          </p:nvPr>
        </p:nvGraphicFramePr>
        <p:xfrm>
          <a:off x="504326" y="1732280"/>
          <a:ext cx="2284594" cy="741680"/>
        </p:xfrm>
        <a:graphic>
          <a:graphicData uri="http://schemas.openxmlformats.org/drawingml/2006/table">
            <a:tbl>
              <a:tblPr firstRow="1" bandRow="1">
                <a:tableStyleId>{5C22544A-7EE6-4342-B048-85BDC9FD1C3A}</a:tableStyleId>
              </a:tblPr>
              <a:tblGrid>
                <a:gridCol w="2284594">
                  <a:extLst>
                    <a:ext uri="{9D8B030D-6E8A-4147-A177-3AD203B41FA5}">
                      <a16:colId xmlns:a16="http://schemas.microsoft.com/office/drawing/2014/main" val="906609025"/>
                    </a:ext>
                  </a:extLst>
                </a:gridCol>
              </a:tblGrid>
              <a:tr h="370840">
                <a:tc>
                  <a:txBody>
                    <a:bodyPr/>
                    <a:lstStyle/>
                    <a:p>
                      <a:pPr algn="ctr"/>
                      <a:r>
                        <a:rPr lang="az-Latn-AZ" sz="1400" dirty="0">
                          <a:effectLst/>
                        </a:rPr>
                        <a:t>Mentor</a:t>
                      </a:r>
                      <a:endParaRPr lang="en-US" sz="1400" dirty="0">
                        <a:effectLst/>
                      </a:endParaRPr>
                    </a:p>
                  </a:txBody>
                  <a:tcPr anchor="ctr">
                    <a:solidFill>
                      <a:schemeClr val="accent2"/>
                    </a:solidFill>
                  </a:tcPr>
                </a:tc>
                <a:extLst>
                  <a:ext uri="{0D108BD9-81ED-4DB2-BD59-A6C34878D82A}">
                    <a16:rowId xmlns:a16="http://schemas.microsoft.com/office/drawing/2014/main" val="3672748275"/>
                  </a:ext>
                </a:extLst>
              </a:tr>
              <a:tr h="370840">
                <a:tc>
                  <a:txBody>
                    <a:bodyPr/>
                    <a:lstStyle/>
                    <a:p>
                      <a:pPr algn="ctr"/>
                      <a:r>
                        <a:rPr lang="az-Latn-AZ" sz="1200" dirty="0"/>
                        <a:t>Alina Omarova</a:t>
                      </a:r>
                      <a:endParaRPr lang="en-US" sz="1200" dirty="0"/>
                    </a:p>
                  </a:txBody>
                  <a:tcPr anchor="ctr">
                    <a:solidFill>
                      <a:schemeClr val="accent2">
                        <a:lumMod val="40000"/>
                        <a:lumOff val="60000"/>
                      </a:schemeClr>
                    </a:solidFill>
                  </a:tcPr>
                </a:tc>
                <a:extLst>
                  <a:ext uri="{0D108BD9-81ED-4DB2-BD59-A6C34878D82A}">
                    <a16:rowId xmlns:a16="http://schemas.microsoft.com/office/drawing/2014/main" val="4077391873"/>
                  </a:ext>
                </a:extLst>
              </a:tr>
            </a:tbl>
          </a:graphicData>
        </a:graphic>
      </p:graphicFrame>
      <p:sp>
        <p:nvSpPr>
          <p:cNvPr id="31" name="Arrow: Left 30">
            <a:extLst>
              <a:ext uri="{FF2B5EF4-FFF2-40B4-BE49-F238E27FC236}">
                <a16:creationId xmlns:a16="http://schemas.microsoft.com/office/drawing/2014/main" id="{1A6711A0-6390-437A-8F8A-294ABDBBBD02}"/>
              </a:ext>
            </a:extLst>
          </p:cNvPr>
          <p:cNvSpPr/>
          <p:nvPr/>
        </p:nvSpPr>
        <p:spPr>
          <a:xfrm>
            <a:off x="5691201" y="2006766"/>
            <a:ext cx="640783" cy="21528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06AE3A93-FC6F-4787-A13A-7B85160F6E1E}"/>
              </a:ext>
            </a:extLst>
          </p:cNvPr>
          <p:cNvSpPr/>
          <p:nvPr/>
        </p:nvSpPr>
        <p:spPr>
          <a:xfrm>
            <a:off x="4498848" y="2473960"/>
            <a:ext cx="197358" cy="10281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Left-Right 34">
            <a:extLst>
              <a:ext uri="{FF2B5EF4-FFF2-40B4-BE49-F238E27FC236}">
                <a16:creationId xmlns:a16="http://schemas.microsoft.com/office/drawing/2014/main" id="{91FAE9B7-4F2D-4E87-9039-9617657F7101}"/>
              </a:ext>
            </a:extLst>
          </p:cNvPr>
          <p:cNvSpPr/>
          <p:nvPr/>
        </p:nvSpPr>
        <p:spPr>
          <a:xfrm>
            <a:off x="2812016" y="4660308"/>
            <a:ext cx="617687" cy="141930"/>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Left-Right 35">
            <a:extLst>
              <a:ext uri="{FF2B5EF4-FFF2-40B4-BE49-F238E27FC236}">
                <a16:creationId xmlns:a16="http://schemas.microsoft.com/office/drawing/2014/main" id="{06D690F4-E4FC-464E-B58E-723322BACD19}"/>
              </a:ext>
            </a:extLst>
          </p:cNvPr>
          <p:cNvSpPr/>
          <p:nvPr/>
        </p:nvSpPr>
        <p:spPr>
          <a:xfrm>
            <a:off x="5737393" y="4672438"/>
            <a:ext cx="617687" cy="141930"/>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500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30</a:t>
            </a:fld>
            <a:endParaRPr lang="en-US"/>
          </a:p>
        </p:txBody>
      </p:sp>
      <p:sp>
        <p:nvSpPr>
          <p:cNvPr id="7" name="Shape 133"/>
          <p:cNvSpPr txBox="1">
            <a:spLocks/>
          </p:cNvSpPr>
          <p:nvPr/>
        </p:nvSpPr>
        <p:spPr>
          <a:xfrm>
            <a:off x="758606" y="2009079"/>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Sensorlar </a:t>
            </a:r>
            <a:r>
              <a:rPr lang="en-US" kern="0" dirty="0">
                <a:solidFill>
                  <a:srgbClr val="333399"/>
                </a:solidFill>
              </a:rPr>
              <a:t>B</a:t>
            </a:r>
            <a:r>
              <a:rPr lang="az-Latn-AZ" kern="0" dirty="0">
                <a:solidFill>
                  <a:srgbClr val="333399"/>
                </a:solidFill>
              </a:rPr>
              <a:t>ölməsi</a:t>
            </a:r>
          </a:p>
        </p:txBody>
      </p:sp>
      <p:sp>
        <p:nvSpPr>
          <p:cNvPr id="8" name="Shape 134"/>
          <p:cNvSpPr txBox="1">
            <a:spLocks/>
          </p:cNvSpPr>
          <p:nvPr/>
        </p:nvSpPr>
        <p:spPr>
          <a:xfrm>
            <a:off x="1444407" y="3841054"/>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Əsgərov Kamran</a:t>
            </a:r>
            <a:endParaRPr lang="en-US" kern="0" dirty="0">
              <a:solidFill>
                <a:srgbClr val="000000"/>
              </a:solidFill>
            </a:endParaRPr>
          </a:p>
        </p:txBody>
      </p:sp>
      <p:sp>
        <p:nvSpPr>
          <p:cNvPr id="9" name="Footer Placeholder 4">
            <a:extLst>
              <a:ext uri="{FF2B5EF4-FFF2-40B4-BE49-F238E27FC236}">
                <a16:creationId xmlns:a16="http://schemas.microsoft.com/office/drawing/2014/main" id="{CCFE4357-E8A7-4F28-A90C-3A343171E7D9}"/>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ACE51FCD-8141-43AA-B318-97B90E8E7B58}"/>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C618A86F-86B1-40E7-928E-9CE39FA5E2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2AFCBF6E-2B21-48C2-AA9F-5AAF969FA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3511077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solidFill>
                  <a:prstClr val="black"/>
                </a:solidFill>
              </a:rPr>
              <a:t>Təqdimatçı</a:t>
            </a:r>
            <a:r>
              <a:rPr lang="en-US" dirty="0">
                <a:solidFill>
                  <a:prstClr val="black"/>
                </a:solidFill>
              </a:rPr>
              <a:t>: </a:t>
            </a:r>
            <a:r>
              <a:rPr lang="az-Latn-AZ" kern="0" dirty="0">
                <a:solidFill>
                  <a:srgbClr val="000000"/>
                </a:solidFill>
              </a:rPr>
              <a:t>Əsgərov Kamran</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D4C4AC09-9D9D-494F-A4B8-C8674B1CF26B}" type="slidenum">
              <a:rPr lang="en-US" smtClean="0">
                <a:solidFill>
                  <a:prstClr val="black"/>
                </a:solidFill>
              </a:rPr>
              <a:pPr/>
              <a:t>31</a:t>
            </a:fld>
            <a:endParaRPr lang="en-US">
              <a:solidFill>
                <a:prstClr val="black"/>
              </a:solidFill>
            </a:endParaRPr>
          </a:p>
        </p:txBody>
      </p:sp>
      <p:sp>
        <p:nvSpPr>
          <p:cNvPr id="7"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lgn="l">
              <a:buClr>
                <a:srgbClr val="333399"/>
              </a:buClr>
              <a:buSzPct val="25000"/>
              <a:defRPr/>
            </a:pPr>
            <a:r>
              <a:rPr lang="az-Latn-AZ" sz="2400" kern="0" dirty="0">
                <a:solidFill>
                  <a:srgbClr val="333399"/>
                </a:solidFill>
              </a:rPr>
              <a:t>Texniki şərtlər</a:t>
            </a:r>
          </a:p>
        </p:txBody>
      </p:sp>
      <p:sp>
        <p:nvSpPr>
          <p:cNvPr id="8" name="Footer Placeholder 4">
            <a:extLst>
              <a:ext uri="{FF2B5EF4-FFF2-40B4-BE49-F238E27FC236}">
                <a16:creationId xmlns:a16="http://schemas.microsoft.com/office/drawing/2014/main" id="{A3420D2B-9EAD-48FD-A791-3EBB3515DFE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D5E7A074-6DDB-43E1-BB7C-A5CA64C6BE86}"/>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EA001069-9AC6-4088-A7A4-93056395C0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FF7387BF-B07F-4EB1-8AA3-A746989DC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2" name="Table 11">
            <a:extLst>
              <a:ext uri="{FF2B5EF4-FFF2-40B4-BE49-F238E27FC236}">
                <a16:creationId xmlns:a16="http://schemas.microsoft.com/office/drawing/2014/main" id="{EA2B742B-71A3-46AF-84B7-B33947ED1FCC}"/>
              </a:ext>
            </a:extLst>
          </p:cNvPr>
          <p:cNvGraphicFramePr>
            <a:graphicFrameLocks noGrp="1"/>
          </p:cNvGraphicFramePr>
          <p:nvPr>
            <p:extLst>
              <p:ext uri="{D42A27DB-BD31-4B8C-83A1-F6EECF244321}">
                <p14:modId xmlns:p14="http://schemas.microsoft.com/office/powerpoint/2010/main" val="3397850392"/>
              </p:ext>
            </p:extLst>
          </p:nvPr>
        </p:nvGraphicFramePr>
        <p:xfrm>
          <a:off x="219456" y="1234440"/>
          <a:ext cx="8695944" cy="5047487"/>
        </p:xfrm>
        <a:graphic>
          <a:graphicData uri="http://schemas.openxmlformats.org/drawingml/2006/table">
            <a:tbl>
              <a:tblPr firstRow="1" bandRow="1">
                <a:tableStyleId>{5C22544A-7EE6-4342-B048-85BDC9FD1C3A}</a:tableStyleId>
              </a:tblPr>
              <a:tblGrid>
                <a:gridCol w="544104">
                  <a:extLst>
                    <a:ext uri="{9D8B030D-6E8A-4147-A177-3AD203B41FA5}">
                      <a16:colId xmlns:a16="http://schemas.microsoft.com/office/drawing/2014/main" val="3878402201"/>
                    </a:ext>
                  </a:extLst>
                </a:gridCol>
                <a:gridCol w="6734520">
                  <a:extLst>
                    <a:ext uri="{9D8B030D-6E8A-4147-A177-3AD203B41FA5}">
                      <a16:colId xmlns:a16="http://schemas.microsoft.com/office/drawing/2014/main" val="1652830244"/>
                    </a:ext>
                  </a:extLst>
                </a:gridCol>
                <a:gridCol w="1417320">
                  <a:extLst>
                    <a:ext uri="{9D8B030D-6E8A-4147-A177-3AD203B41FA5}">
                      <a16:colId xmlns:a16="http://schemas.microsoft.com/office/drawing/2014/main" val="1602094545"/>
                    </a:ext>
                  </a:extLst>
                </a:gridCol>
              </a:tblGrid>
              <a:tr h="469983">
                <a:tc>
                  <a:txBody>
                    <a:bodyPr/>
                    <a:lstStyle/>
                    <a:p>
                      <a:pPr algn="ctr"/>
                      <a:r>
                        <a:rPr lang="az-Latn-AZ" sz="1200" dirty="0"/>
                        <a:t>Tələb </a:t>
                      </a:r>
                      <a:r>
                        <a:rPr lang="en-US" sz="1200" dirty="0"/>
                        <a:t>ID</a:t>
                      </a:r>
                    </a:p>
                  </a:txBody>
                  <a:tcPr anchor="ctr"/>
                </a:tc>
                <a:tc>
                  <a:txBody>
                    <a:bodyPr/>
                    <a:lstStyle/>
                    <a:p>
                      <a:pPr algn="ctr"/>
                      <a:r>
                        <a:rPr lang="az-Latn-AZ" sz="1400" dirty="0"/>
                        <a:t>Tələbin təsviri</a:t>
                      </a:r>
                      <a:endParaRPr lang="en-US" sz="1400" dirty="0"/>
                    </a:p>
                  </a:txBody>
                  <a:tcPr anchor="ctr"/>
                </a:tc>
                <a:tc>
                  <a:txBody>
                    <a:bodyPr/>
                    <a:lstStyle/>
                    <a:p>
                      <a:pPr algn="ctr"/>
                      <a:r>
                        <a:rPr lang="az-Latn-AZ" sz="1400" dirty="0"/>
                        <a:t>Səbəb</a:t>
                      </a:r>
                      <a:endParaRPr lang="en-US" sz="1400" dirty="0"/>
                    </a:p>
                  </a:txBody>
                  <a:tcPr anchor="ctr"/>
                </a:tc>
                <a:extLst>
                  <a:ext uri="{0D108BD9-81ED-4DB2-BD59-A6C34878D82A}">
                    <a16:rowId xmlns:a16="http://schemas.microsoft.com/office/drawing/2014/main" val="770914647"/>
                  </a:ext>
                </a:extLst>
              </a:tr>
              <a:tr h="469983">
                <a:tc>
                  <a:txBody>
                    <a:bodyPr/>
                    <a:lstStyle/>
                    <a:p>
                      <a:pPr algn="ctr"/>
                      <a:r>
                        <a:rPr lang="az-Latn-AZ" sz="1400" dirty="0"/>
                        <a:t>2</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Modelin</a:t>
                      </a:r>
                      <a:r>
                        <a:rPr lang="en-US" sz="1400" dirty="0"/>
                        <a:t> </a:t>
                      </a:r>
                      <a:r>
                        <a:rPr lang="en-US" sz="1400" dirty="0" err="1"/>
                        <a:t>və</a:t>
                      </a:r>
                      <a:r>
                        <a:rPr lang="en-US" sz="1400" dirty="0"/>
                        <a:t>  </a:t>
                      </a:r>
                      <a:r>
                        <a:rPr lang="en-US" sz="1400" dirty="0" err="1"/>
                        <a:t>konteynerin</a:t>
                      </a:r>
                      <a:r>
                        <a:rPr lang="en-US" sz="1400" dirty="0"/>
                        <a:t> </a:t>
                      </a:r>
                      <a:r>
                        <a:rPr lang="en-US" sz="1400" dirty="0" err="1"/>
                        <a:t>ümumi</a:t>
                      </a:r>
                      <a:r>
                        <a:rPr lang="en-US" sz="1400" dirty="0"/>
                        <a:t> </a:t>
                      </a:r>
                      <a:r>
                        <a:rPr lang="en-US" sz="1400" dirty="0" err="1"/>
                        <a:t>kütləsi</a:t>
                      </a:r>
                      <a:r>
                        <a:rPr lang="en-US" sz="1400" dirty="0"/>
                        <a:t> </a:t>
                      </a:r>
                      <a:r>
                        <a:rPr lang="en-US" sz="1400" dirty="0" err="1"/>
                        <a:t>maksimum</a:t>
                      </a:r>
                      <a:r>
                        <a:rPr lang="en-US" sz="1400" dirty="0"/>
                        <a:t> 500 </a:t>
                      </a:r>
                      <a:r>
                        <a:rPr lang="en-US" sz="1400" dirty="0" err="1"/>
                        <a:t>qrama</a:t>
                      </a:r>
                      <a:r>
                        <a:rPr lang="en-US" sz="1400" dirty="0"/>
                        <a:t> </a:t>
                      </a:r>
                      <a:r>
                        <a:rPr lang="en-US" sz="1400" dirty="0" err="1"/>
                        <a:t>qədər</a:t>
                      </a:r>
                      <a:r>
                        <a:rPr lang="en-US" sz="1400" dirty="0"/>
                        <a:t> </a:t>
                      </a:r>
                      <a:r>
                        <a:rPr lang="en-US" sz="1400" dirty="0" err="1"/>
                        <a:t>ol</a:t>
                      </a:r>
                      <a:r>
                        <a:rPr lang="az-Latn-AZ" sz="1400" dirty="0"/>
                        <a:t>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555595576"/>
                  </a:ext>
                </a:extLst>
              </a:tr>
              <a:tr h="469983">
                <a:tc>
                  <a:txBody>
                    <a:bodyPr/>
                    <a:lstStyle/>
                    <a:p>
                      <a:pPr algn="ctr"/>
                      <a:r>
                        <a:rPr lang="az-Latn-AZ" sz="1400" dirty="0"/>
                        <a:t>5</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Yekun</a:t>
                      </a:r>
                      <a:r>
                        <a:rPr lang="en-US" sz="1400" dirty="0"/>
                        <a:t> “</a:t>
                      </a:r>
                      <a:r>
                        <a:rPr lang="en-US" sz="1400" dirty="0" err="1"/>
                        <a:t>CanSat</a:t>
                      </a:r>
                      <a:r>
                        <a:rPr lang="en-US" sz="1400" dirty="0"/>
                        <a:t>”-</a:t>
                      </a:r>
                      <a:r>
                        <a:rPr lang="en-US" sz="1400" dirty="0" err="1"/>
                        <a:t>ın</a:t>
                      </a:r>
                      <a:r>
                        <a:rPr lang="en-US" sz="1400" dirty="0"/>
                        <a:t> (</a:t>
                      </a:r>
                      <a:r>
                        <a:rPr lang="en-US" sz="1400" dirty="0" err="1"/>
                        <a:t>konteyner</a:t>
                      </a:r>
                      <a:r>
                        <a:rPr lang="en-US" sz="1400" dirty="0"/>
                        <a:t> </a:t>
                      </a:r>
                      <a:r>
                        <a:rPr lang="en-US" sz="1400" dirty="0" err="1"/>
                        <a:t>və</a:t>
                      </a:r>
                      <a:r>
                        <a:rPr lang="en-US" sz="1400" dirty="0"/>
                        <a:t> </a:t>
                      </a:r>
                      <a:r>
                        <a:rPr lang="en-US" sz="1400" dirty="0" err="1"/>
                        <a:t>modelin</a:t>
                      </a:r>
                      <a:r>
                        <a:rPr lang="en-US" sz="1400" dirty="0"/>
                        <a:t>) </a:t>
                      </a:r>
                      <a:r>
                        <a:rPr lang="en-US" sz="1400" dirty="0" err="1"/>
                        <a:t>dəyəri</a:t>
                      </a:r>
                      <a:r>
                        <a:rPr lang="en-US" sz="1400" dirty="0"/>
                        <a:t> 1000 AZN-</a:t>
                      </a:r>
                      <a:r>
                        <a:rPr lang="en-US" sz="1400" dirty="0" err="1"/>
                        <a:t>dək</a:t>
                      </a:r>
                      <a:r>
                        <a:rPr lang="en-US" sz="1400" dirty="0"/>
                        <a:t> </a:t>
                      </a:r>
                      <a:r>
                        <a:rPr lang="en-US" sz="1400" dirty="0" err="1"/>
                        <a:t>olmalıdır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020651642"/>
                  </a:ext>
                </a:extLst>
              </a:tr>
              <a:tr h="656688">
                <a:tc>
                  <a:txBody>
                    <a:bodyPr/>
                    <a:lstStyle/>
                    <a:p>
                      <a:pPr algn="ctr"/>
                      <a:r>
                        <a:rPr lang="az-Latn-AZ" sz="1400" dirty="0"/>
                        <a:t>14</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a:t>
                      </a:r>
                      <a:r>
                        <a:rPr lang="en-US" sz="1400" dirty="0" err="1"/>
                        <a:t>konteynerin</a:t>
                      </a:r>
                      <a:r>
                        <a:rPr lang="en-US" sz="1400" dirty="0"/>
                        <a:t> </a:t>
                      </a:r>
                      <a:r>
                        <a:rPr lang="en-US" sz="1400" dirty="0" err="1"/>
                        <a:t>daxilində</a:t>
                      </a:r>
                      <a:r>
                        <a:rPr lang="en-US" sz="1400" dirty="0"/>
                        <a:t> </a:t>
                      </a:r>
                      <a:r>
                        <a:rPr lang="en-US" sz="1400" dirty="0" err="1"/>
                        <a:t>olarkən</a:t>
                      </a:r>
                      <a:r>
                        <a:rPr lang="en-US" sz="1400" dirty="0"/>
                        <a:t> </a:t>
                      </a:r>
                      <a:r>
                        <a:rPr lang="en-US" sz="1400" dirty="0" err="1"/>
                        <a:t>işə</a:t>
                      </a:r>
                      <a:r>
                        <a:rPr lang="en-US" sz="1400" dirty="0"/>
                        <a:t> </a:t>
                      </a:r>
                      <a:r>
                        <a:rPr lang="en-US" sz="1400" dirty="0" err="1"/>
                        <a:t>salına</a:t>
                      </a:r>
                      <a:r>
                        <a:rPr lang="en-US" sz="1400" dirty="0"/>
                        <a:t> </a:t>
                      </a:r>
                      <a:r>
                        <a:rPr lang="en-US" sz="1400" dirty="0" err="1"/>
                        <a:t>bilməsi</a:t>
                      </a:r>
                      <a:r>
                        <a:rPr lang="en-US" sz="1400" dirty="0"/>
                        <a:t> </a:t>
                      </a:r>
                      <a:r>
                        <a:rPr lang="en-US" sz="1400" dirty="0" err="1"/>
                        <a:t>üçün</a:t>
                      </a:r>
                      <a:r>
                        <a:rPr lang="en-US" sz="1400" dirty="0"/>
                        <a:t> </a:t>
                      </a:r>
                      <a:r>
                        <a:rPr lang="en-US" sz="1400" dirty="0" err="1"/>
                        <a:t>açar,işləməsini</a:t>
                      </a:r>
                      <a:r>
                        <a:rPr lang="en-US" sz="1400" dirty="0"/>
                        <a:t> </a:t>
                      </a:r>
                      <a:r>
                        <a:rPr lang="en-US" sz="1400" dirty="0" err="1"/>
                        <a:t>göstərən</a:t>
                      </a:r>
                      <a:r>
                        <a:rPr lang="en-US" sz="1400" dirty="0"/>
                        <a:t> </a:t>
                      </a:r>
                      <a:r>
                        <a:rPr lang="en-US" sz="1400" dirty="0" err="1"/>
                        <a:t>işıq</a:t>
                      </a:r>
                      <a:r>
                        <a:rPr lang="en-US" sz="1400" dirty="0"/>
                        <a:t> (LED) </a:t>
                      </a:r>
                      <a:r>
                        <a:rPr lang="en-US" sz="1400" dirty="0" err="1"/>
                        <a:t>və</a:t>
                      </a:r>
                      <a:r>
                        <a:rPr lang="en-US" sz="1400" dirty="0"/>
                        <a:t> </a:t>
                      </a:r>
                      <a:r>
                        <a:rPr lang="en-US" sz="1400" dirty="0" err="1"/>
                        <a:t>ya</a:t>
                      </a:r>
                      <a:r>
                        <a:rPr lang="en-US" sz="1400" dirty="0"/>
                        <a:t> </a:t>
                      </a:r>
                      <a:r>
                        <a:rPr lang="en-US" sz="1400" dirty="0" err="1"/>
                        <a:t>səs</a:t>
                      </a:r>
                      <a:r>
                        <a:rPr lang="en-US" sz="1400" dirty="0"/>
                        <a:t> </a:t>
                      </a:r>
                      <a:r>
                        <a:rPr lang="en-US" sz="1400" dirty="0" err="1"/>
                        <a:t>siqnalı</a:t>
                      </a:r>
                      <a:r>
                        <a:rPr lang="en-US" sz="1400" dirty="0"/>
                        <a:t> (Buzzer, Speaker)  </a:t>
                      </a:r>
                      <a:r>
                        <a:rPr lang="en-US" sz="1400" dirty="0" err="1"/>
                        <a:t>ilə</a:t>
                      </a:r>
                      <a:r>
                        <a:rPr lang="en-US" sz="1400" dirty="0"/>
                        <a:t> </a:t>
                      </a:r>
                      <a:r>
                        <a:rPr lang="en-US" sz="1400" dirty="0" err="1"/>
                        <a:t>təmin</a:t>
                      </a:r>
                      <a:r>
                        <a:rPr lang="en-US" sz="1400" dirty="0"/>
                        <a:t> </a:t>
                      </a:r>
                      <a:r>
                        <a:rPr lang="en-US" sz="1400" dirty="0" err="1"/>
                        <a:t>olunmalıdır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022631865"/>
                  </a:ext>
                </a:extLst>
              </a:tr>
              <a:tr h="656688">
                <a:tc>
                  <a:txBody>
                    <a:bodyPr/>
                    <a:lstStyle/>
                    <a:p>
                      <a:pPr algn="ctr"/>
                      <a:r>
                        <a:rPr lang="az-Latn-AZ" sz="1400" dirty="0"/>
                        <a:t>16</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Münsiflər heyəti tərəfindən əmr (komanda) verildikdə şəkil çəkilməli və peykin yaddaş qurğusunda saxlanlılmalıdır.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693238220"/>
                  </a:ext>
                </a:extLst>
              </a:tr>
              <a:tr h="469983">
                <a:tc>
                  <a:txBody>
                    <a:bodyPr/>
                    <a:lstStyle/>
                    <a:p>
                      <a:pPr algn="ctr"/>
                      <a:r>
                        <a:rPr lang="az-Latn-AZ" sz="1400" dirty="0"/>
                        <a:t>17</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Çəkilən</a:t>
                      </a:r>
                      <a:r>
                        <a:rPr lang="en-US" sz="1400" dirty="0"/>
                        <a:t> </a:t>
                      </a:r>
                      <a:r>
                        <a:rPr lang="en-US" sz="1400" dirty="0" err="1"/>
                        <a:t>şəklin</a:t>
                      </a:r>
                      <a:r>
                        <a:rPr lang="en-US" sz="1400" dirty="0"/>
                        <a:t> </a:t>
                      </a:r>
                      <a:r>
                        <a:rPr lang="en-US" sz="1400" dirty="0" err="1"/>
                        <a:t>ayırdetməsi</a:t>
                      </a:r>
                      <a:r>
                        <a:rPr lang="en-US" sz="1400" dirty="0"/>
                        <a:t> minimum 480x480 </a:t>
                      </a:r>
                      <a:r>
                        <a:rPr lang="en-US" sz="1400" dirty="0" err="1"/>
                        <a:t>piksel</a:t>
                      </a:r>
                      <a:r>
                        <a:rPr lang="en-US" sz="1400" dirty="0"/>
                        <a:t> </a:t>
                      </a:r>
                      <a:r>
                        <a:rPr lang="en-US" sz="1400" dirty="0" err="1"/>
                        <a:t>olmalıdır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049303525"/>
                  </a:ext>
                </a:extLst>
              </a:tr>
              <a:tr h="656688">
                <a:tc>
                  <a:txBody>
                    <a:bodyPr/>
                    <a:lstStyle/>
                    <a:p>
                      <a:pPr algn="ctr"/>
                      <a:r>
                        <a:rPr lang="az-Latn-AZ" sz="1400" dirty="0"/>
                        <a:t>18</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Model peyk </a:t>
                      </a:r>
                      <a:r>
                        <a:rPr lang="en-US" sz="1400" dirty="0" err="1"/>
                        <a:t>yüksəklik</a:t>
                      </a:r>
                      <a:r>
                        <a:rPr lang="en-US" sz="1400" dirty="0"/>
                        <a:t> </a:t>
                      </a:r>
                      <a:r>
                        <a:rPr lang="en-US" sz="1400" dirty="0" err="1"/>
                        <a:t>haqqındakı</a:t>
                      </a:r>
                      <a:r>
                        <a:rPr lang="en-US" sz="1400" dirty="0"/>
                        <a:t> </a:t>
                      </a:r>
                      <a:r>
                        <a:rPr lang="en-US" sz="1400" dirty="0" err="1"/>
                        <a:t>məlumatı</a:t>
                      </a:r>
                      <a:r>
                        <a:rPr lang="en-US" sz="1400" dirty="0"/>
                        <a:t> </a:t>
                      </a:r>
                      <a:r>
                        <a:rPr lang="en-US" sz="1400" dirty="0" err="1"/>
                        <a:t>Yerdən</a:t>
                      </a:r>
                      <a:r>
                        <a:rPr lang="en-US" sz="1400" dirty="0"/>
                        <a:t> </a:t>
                      </a:r>
                      <a:r>
                        <a:rPr lang="en-US" sz="1400" dirty="0" err="1"/>
                        <a:t>qalxdığı</a:t>
                      </a:r>
                      <a:r>
                        <a:rPr lang="en-US" sz="1400" dirty="0"/>
                        <a:t> </a:t>
                      </a:r>
                      <a:r>
                        <a:rPr lang="en-US" sz="1400" dirty="0" err="1"/>
                        <a:t>andan</a:t>
                      </a:r>
                      <a:r>
                        <a:rPr lang="en-US" sz="1400" dirty="0"/>
                        <a:t> </a:t>
                      </a:r>
                      <a:r>
                        <a:rPr lang="en-US" sz="1400" dirty="0" err="1"/>
                        <a:t>etibarən</a:t>
                      </a:r>
                      <a:r>
                        <a:rPr lang="az-Latn-AZ" sz="1400" dirty="0"/>
                        <a:t> </a:t>
                      </a:r>
                      <a:r>
                        <a:rPr lang="en-US" sz="1400" dirty="0" err="1"/>
                        <a:t>Yerə</a:t>
                      </a:r>
                      <a:r>
                        <a:rPr lang="en-US" sz="1400" dirty="0"/>
                        <a:t> </a:t>
                      </a:r>
                      <a:r>
                        <a:rPr lang="en-US" sz="1400" dirty="0" err="1"/>
                        <a:t>enənədək</a:t>
                      </a:r>
                      <a:r>
                        <a:rPr lang="en-US" sz="1400" dirty="0"/>
                        <a:t> </a:t>
                      </a:r>
                      <a:r>
                        <a:rPr lang="en-US" sz="1400" dirty="0" err="1"/>
                        <a:t>ölçmək</a:t>
                      </a:r>
                      <a:r>
                        <a:rPr lang="en-US" sz="1400" dirty="0"/>
                        <a:t> </a:t>
                      </a:r>
                      <a:r>
                        <a:rPr lang="en-US" sz="1400" dirty="0" err="1"/>
                        <a:t>və</a:t>
                      </a:r>
                      <a:r>
                        <a:rPr lang="en-US" sz="1400" dirty="0"/>
                        <a:t> real zaman </a:t>
                      </a:r>
                      <a:r>
                        <a:rPr lang="en-US" sz="1400" dirty="0" err="1"/>
                        <a:t>ərzində</a:t>
                      </a:r>
                      <a:r>
                        <a:rPr lang="en-US" sz="1400" dirty="0"/>
                        <a:t> </a:t>
                      </a:r>
                      <a:r>
                        <a:rPr lang="en-US" sz="1400" dirty="0" err="1"/>
                        <a:t>yerüstü</a:t>
                      </a:r>
                      <a:r>
                        <a:rPr lang="en-US" sz="1400" dirty="0"/>
                        <a:t> </a:t>
                      </a:r>
                      <a:r>
                        <a:rPr lang="en-US" sz="1400" dirty="0" err="1"/>
                        <a:t>stansiyaya</a:t>
                      </a:r>
                      <a:r>
                        <a:rPr lang="az-Latn-AZ" sz="1400" dirty="0"/>
                        <a:t> göndərmək məcburiyyətindədir.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742839759"/>
                  </a:ext>
                </a:extLst>
              </a:tr>
              <a:tr h="1197491">
                <a:tc>
                  <a:txBody>
                    <a:bodyPr/>
                    <a:lstStyle/>
                    <a:p>
                      <a:pPr algn="ctr"/>
                      <a:r>
                        <a:rPr lang="az-Latn-AZ" sz="1400" dirty="0"/>
                        <a:t>22</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Model peyk </a:t>
                      </a:r>
                      <a:r>
                        <a:rPr lang="en-US" sz="1400" dirty="0" err="1"/>
                        <a:t>havanın</a:t>
                      </a:r>
                      <a:r>
                        <a:rPr lang="en-US" sz="1400" dirty="0"/>
                        <a:t> </a:t>
                      </a:r>
                      <a:r>
                        <a:rPr lang="en-US" sz="1400" dirty="0" err="1"/>
                        <a:t>temperaturu</a:t>
                      </a:r>
                      <a:r>
                        <a:rPr lang="en-US" sz="1400" dirty="0"/>
                        <a:t>, </a:t>
                      </a:r>
                      <a:r>
                        <a:rPr lang="en-US" sz="1400" dirty="0" err="1"/>
                        <a:t>təzyiqi</a:t>
                      </a:r>
                      <a:r>
                        <a:rPr lang="en-US" sz="1400" dirty="0"/>
                        <a:t>, </a:t>
                      </a:r>
                      <a:r>
                        <a:rPr lang="en-US" sz="1400" dirty="0" err="1"/>
                        <a:t>batareyadakı</a:t>
                      </a:r>
                      <a:r>
                        <a:rPr lang="en-US" sz="1400" dirty="0"/>
                        <a:t> </a:t>
                      </a:r>
                      <a:r>
                        <a:rPr lang="en-US" sz="1400" dirty="0" err="1"/>
                        <a:t>gərginliyi</a:t>
                      </a:r>
                      <a:r>
                        <a:rPr lang="en-US" sz="1400" dirty="0"/>
                        <a:t>, </a:t>
                      </a:r>
                      <a:r>
                        <a:rPr lang="en-US" sz="1400" dirty="0" err="1"/>
                        <a:t>modelin</a:t>
                      </a:r>
                      <a:r>
                        <a:rPr lang="en-US" sz="1400" dirty="0"/>
                        <a:t> </a:t>
                      </a:r>
                      <a:r>
                        <a:rPr lang="en-US" sz="1400" dirty="0" err="1"/>
                        <a:t>şaquli</a:t>
                      </a:r>
                      <a:r>
                        <a:rPr lang="en-US" sz="1400" dirty="0"/>
                        <a:t> </a:t>
                      </a:r>
                      <a:r>
                        <a:rPr lang="en-US" sz="1400" dirty="0" err="1"/>
                        <a:t>istiqamətdəki</a:t>
                      </a:r>
                      <a:r>
                        <a:rPr lang="en-US" sz="1400" dirty="0"/>
                        <a:t> </a:t>
                      </a:r>
                      <a:r>
                        <a:rPr lang="en-US" sz="1400" dirty="0" err="1"/>
                        <a:t>düşmə</a:t>
                      </a:r>
                      <a:r>
                        <a:rPr lang="en-US" sz="1400" dirty="0"/>
                        <a:t> </a:t>
                      </a:r>
                      <a:r>
                        <a:rPr lang="en-US" sz="1400" dirty="0" err="1"/>
                        <a:t>sürətini</a:t>
                      </a:r>
                      <a:r>
                        <a:rPr lang="en-US" sz="1400" dirty="0"/>
                        <a:t> </a:t>
                      </a:r>
                      <a:r>
                        <a:rPr lang="en-US" sz="1400" dirty="0" err="1"/>
                        <a:t>və</a:t>
                      </a:r>
                      <a:r>
                        <a:rPr lang="en-US" sz="1400" dirty="0"/>
                        <a:t> GPS </a:t>
                      </a:r>
                      <a:r>
                        <a:rPr lang="en-US" sz="1400" dirty="0" err="1"/>
                        <a:t>qəbuledicinin</a:t>
                      </a:r>
                      <a:r>
                        <a:rPr lang="en-US" sz="1400" dirty="0"/>
                        <a:t> </a:t>
                      </a:r>
                      <a:r>
                        <a:rPr lang="en-US" sz="1400" dirty="0" err="1"/>
                        <a:t>göstəriciləri</a:t>
                      </a:r>
                      <a:r>
                        <a:rPr lang="en-US" sz="1400" dirty="0"/>
                        <a:t> (</a:t>
                      </a:r>
                      <a:r>
                        <a:rPr lang="en-US" sz="1400" dirty="0" err="1"/>
                        <a:t>koordinat</a:t>
                      </a:r>
                      <a:r>
                        <a:rPr lang="en-US" sz="1400" dirty="0"/>
                        <a:t>, </a:t>
                      </a:r>
                      <a:r>
                        <a:rPr lang="en-US" sz="1400" dirty="0" err="1"/>
                        <a:t>görünüşdə</a:t>
                      </a:r>
                      <a:r>
                        <a:rPr lang="en-US" sz="1400" dirty="0"/>
                        <a:t> </a:t>
                      </a:r>
                      <a:r>
                        <a:rPr lang="en-US" sz="1400" dirty="0" err="1"/>
                        <a:t>olan</a:t>
                      </a:r>
                      <a:r>
                        <a:rPr lang="en-US" sz="1400" dirty="0"/>
                        <a:t> </a:t>
                      </a:r>
                      <a:r>
                        <a:rPr lang="en-US" sz="1400" dirty="0" err="1"/>
                        <a:t>peyk</a:t>
                      </a:r>
                      <a:r>
                        <a:rPr lang="en-US" sz="1400" dirty="0"/>
                        <a:t> </a:t>
                      </a:r>
                      <a:r>
                        <a:rPr lang="en-US" sz="1400" dirty="0" err="1"/>
                        <a:t>sayı</a:t>
                      </a:r>
                      <a:r>
                        <a:rPr lang="en-US" sz="1400" dirty="0"/>
                        <a:t>, UTC </a:t>
                      </a:r>
                      <a:r>
                        <a:rPr lang="en-US" sz="1400" dirty="0" err="1"/>
                        <a:t>standartı</a:t>
                      </a:r>
                      <a:r>
                        <a:rPr lang="en-US" sz="1400" dirty="0"/>
                        <a:t> </a:t>
                      </a:r>
                      <a:r>
                        <a:rPr lang="en-US" sz="1400" dirty="0" err="1"/>
                        <a:t>ilə</a:t>
                      </a:r>
                      <a:r>
                        <a:rPr lang="en-US" sz="1400" dirty="0"/>
                        <a:t> </a:t>
                      </a:r>
                      <a:r>
                        <a:rPr lang="en-US" sz="1400" dirty="0" err="1"/>
                        <a:t>cari</a:t>
                      </a:r>
                      <a:r>
                        <a:rPr lang="en-US" sz="1400" dirty="0"/>
                        <a:t> zaman) </a:t>
                      </a:r>
                      <a:r>
                        <a:rPr lang="en-US" sz="1400" dirty="0" err="1"/>
                        <a:t>kimi</a:t>
                      </a:r>
                      <a:r>
                        <a:rPr lang="en-US" sz="1400" dirty="0"/>
                        <a:t> </a:t>
                      </a:r>
                      <a:r>
                        <a:rPr lang="en-US" sz="1400" dirty="0" err="1"/>
                        <a:t>telemetrik</a:t>
                      </a:r>
                      <a:r>
                        <a:rPr lang="en-US" sz="1400" dirty="0"/>
                        <a:t> </a:t>
                      </a:r>
                      <a:r>
                        <a:rPr lang="en-US" sz="1400" dirty="0" err="1"/>
                        <a:t>məlumatları</a:t>
                      </a:r>
                      <a:r>
                        <a:rPr lang="en-US" sz="1400" dirty="0"/>
                        <a:t> </a:t>
                      </a:r>
                      <a:r>
                        <a:rPr lang="en-US" sz="1400" dirty="0" err="1"/>
                        <a:t>konteynerdən</a:t>
                      </a:r>
                      <a:r>
                        <a:rPr lang="en-US" sz="1400" dirty="0"/>
                        <a:t> </a:t>
                      </a:r>
                      <a:r>
                        <a:rPr lang="en-US" sz="1400" dirty="0" err="1"/>
                        <a:t>ayrıldığı</a:t>
                      </a:r>
                      <a:r>
                        <a:rPr lang="en-US" sz="1400" dirty="0"/>
                        <a:t> </a:t>
                      </a:r>
                      <a:r>
                        <a:rPr lang="en-US" sz="1400" dirty="0" err="1"/>
                        <a:t>andan</a:t>
                      </a:r>
                      <a:r>
                        <a:rPr lang="en-US" sz="1400" dirty="0"/>
                        <a:t> </a:t>
                      </a:r>
                      <a:r>
                        <a:rPr lang="en-US" sz="1400" dirty="0" err="1"/>
                        <a:t>etibarən</a:t>
                      </a:r>
                      <a:r>
                        <a:rPr lang="en-US" sz="1400" dirty="0"/>
                        <a:t> </a:t>
                      </a:r>
                      <a:r>
                        <a:rPr lang="en-US" sz="1400" dirty="0" err="1"/>
                        <a:t>ölçmək</a:t>
                      </a:r>
                      <a:r>
                        <a:rPr lang="en-US" sz="1400" dirty="0"/>
                        <a:t> </a:t>
                      </a:r>
                      <a:r>
                        <a:rPr lang="en-US" sz="1400" dirty="0" err="1"/>
                        <a:t>və</a:t>
                      </a:r>
                      <a:r>
                        <a:rPr lang="en-US" sz="1400" dirty="0"/>
                        <a:t> real zaman </a:t>
                      </a:r>
                      <a:r>
                        <a:rPr lang="en-US" sz="1400" dirty="0" err="1"/>
                        <a:t>ərzində</a:t>
                      </a:r>
                      <a:r>
                        <a:rPr lang="en-US" sz="1400" dirty="0"/>
                        <a:t> </a:t>
                      </a:r>
                      <a:r>
                        <a:rPr lang="en-US" sz="1400" dirty="0" err="1"/>
                        <a:t>yerüstü</a:t>
                      </a:r>
                      <a:r>
                        <a:rPr lang="en-US" sz="1400" dirty="0"/>
                        <a:t> </a:t>
                      </a:r>
                      <a:r>
                        <a:rPr lang="en-US" sz="1400" dirty="0" err="1"/>
                        <a:t>stansiyaya</a:t>
                      </a:r>
                      <a:r>
                        <a:rPr lang="en-US" sz="1400" dirty="0"/>
                        <a:t> </a:t>
                      </a:r>
                      <a:r>
                        <a:rPr lang="en-US" sz="1400" dirty="0" err="1"/>
                        <a:t>göndərmək</a:t>
                      </a:r>
                      <a:r>
                        <a:rPr lang="az-Latn-AZ" sz="1400" dirty="0"/>
                        <a:t> məcbutiyyətindədir.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742601440"/>
                  </a:ext>
                </a:extLst>
              </a:tr>
            </a:tbl>
          </a:graphicData>
        </a:graphic>
      </p:graphicFrame>
    </p:spTree>
    <p:extLst>
      <p:ext uri="{BB962C8B-B14F-4D97-AF65-F5344CB8AC3E}">
        <p14:creationId xmlns:p14="http://schemas.microsoft.com/office/powerpoint/2010/main" val="3516303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solidFill>
                  <a:prstClr val="black"/>
                </a:solidFill>
              </a:rPr>
              <a:t>Təqdimatçı</a:t>
            </a:r>
            <a:r>
              <a:rPr lang="en-US" dirty="0">
                <a:solidFill>
                  <a:prstClr val="black"/>
                </a:solidFill>
              </a:rPr>
              <a:t>: </a:t>
            </a:r>
            <a:r>
              <a:rPr lang="az-Latn-AZ" kern="0" dirty="0">
                <a:solidFill>
                  <a:srgbClr val="000000"/>
                </a:solidFill>
              </a:rPr>
              <a:t>Əsgərov Kamran</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D4C4AC09-9D9D-494F-A4B8-C8674B1CF26B}" type="slidenum">
              <a:rPr lang="en-US" smtClean="0">
                <a:solidFill>
                  <a:prstClr val="black"/>
                </a:solidFill>
              </a:rPr>
              <a:pPr/>
              <a:t>32</a:t>
            </a:fld>
            <a:endParaRPr lang="en-US">
              <a:solidFill>
                <a:prstClr val="black"/>
              </a:solidFill>
            </a:endParaRPr>
          </a:p>
        </p:txBody>
      </p:sp>
      <p:sp>
        <p:nvSpPr>
          <p:cNvPr id="9" name="Date Placeholder 3"/>
          <p:cNvSpPr txBox="1">
            <a:spLocks/>
          </p:cNvSpPr>
          <p:nvPr/>
        </p:nvSpPr>
        <p:spPr>
          <a:xfrm>
            <a:off x="1938528" y="109728"/>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buFont typeface="Arial"/>
              <a:buNone/>
              <a:defRPr/>
            </a:pPr>
            <a:r>
              <a:rPr lang="az-Latn-AZ" sz="2400" b="1" kern="0" dirty="0">
                <a:solidFill>
                  <a:srgbClr val="333399"/>
                </a:solidFill>
              </a:rPr>
              <a:t>İHS – dən sonrakı dəyişikliklər</a:t>
            </a:r>
          </a:p>
        </p:txBody>
      </p:sp>
      <p:sp>
        <p:nvSpPr>
          <p:cNvPr id="12"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19C95842-BA75-430F-92B3-73B1EDB5B20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BCBE87BC-B4E3-4DDA-84EC-7D9D8A03AA7A}"/>
              </a:ext>
            </a:extLst>
          </p:cNvPr>
          <p:cNvGrpSpPr/>
          <p:nvPr/>
        </p:nvGrpSpPr>
        <p:grpSpPr>
          <a:xfrm>
            <a:off x="219457" y="0"/>
            <a:ext cx="1771323" cy="1097280"/>
            <a:chOff x="219457" y="0"/>
            <a:chExt cx="1771323" cy="1097280"/>
          </a:xfrm>
        </p:grpSpPr>
        <p:pic>
          <p:nvPicPr>
            <p:cNvPr id="13" name="Picture 12" descr="A close up of a device&#10;&#10;Description generated with high confidence">
              <a:extLst>
                <a:ext uri="{FF2B5EF4-FFF2-40B4-BE49-F238E27FC236}">
                  <a16:creationId xmlns:a16="http://schemas.microsoft.com/office/drawing/2014/main" id="{E5B55336-2E5E-4996-8633-80E4490EA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7B30A527-0ECA-4ED4-8F12-F8660F6E22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5" name="Picture 14">
            <a:extLst>
              <a:ext uri="{FF2B5EF4-FFF2-40B4-BE49-F238E27FC236}">
                <a16:creationId xmlns:a16="http://schemas.microsoft.com/office/drawing/2014/main" id="{EA439008-BDBA-40D1-8D27-431832E5B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397" y="1509339"/>
            <a:ext cx="1239410" cy="1239410"/>
          </a:xfrm>
          <a:prstGeom prst="rect">
            <a:avLst/>
          </a:prstGeom>
        </p:spPr>
      </p:pic>
      <p:sp>
        <p:nvSpPr>
          <p:cNvPr id="16" name="TextBox 15">
            <a:extLst>
              <a:ext uri="{FF2B5EF4-FFF2-40B4-BE49-F238E27FC236}">
                <a16:creationId xmlns:a16="http://schemas.microsoft.com/office/drawing/2014/main" id="{A6B5CDCD-1A5B-4CA7-9B3A-768F0A0A5039}"/>
              </a:ext>
            </a:extLst>
          </p:cNvPr>
          <p:cNvSpPr txBox="1"/>
          <p:nvPr/>
        </p:nvSpPr>
        <p:spPr>
          <a:xfrm>
            <a:off x="1645920" y="1509339"/>
            <a:ext cx="7269480" cy="1477328"/>
          </a:xfrm>
          <a:prstGeom prst="rect">
            <a:avLst/>
          </a:prstGeom>
          <a:noFill/>
        </p:spPr>
        <p:txBody>
          <a:bodyPr wrap="square" rtlCol="0">
            <a:spAutoFit/>
          </a:bodyPr>
          <a:lstStyle/>
          <a:p>
            <a:r>
              <a:rPr lang="az-Latn-AZ" dirty="0"/>
              <a:t>İHS – dən sonra sensorlar bölməsində baş verən yeganə dəyişiklik kamera modulu ilə ələqədardır. Belə ki, İHS – də OV5642 kamera modulu seçilmişdi. YHS – də isə bu modul Y3000 olaraq dəyişdirilib. Bunun səbəbi yeni kamera modulunun şəklin emalını edə bilməsindən qaynaqlanır. Buna görə də mikrokontroller çox yüklənməmiş olur.</a:t>
            </a:r>
            <a:endParaRPr lang="en-US" dirty="0"/>
          </a:p>
        </p:txBody>
      </p:sp>
    </p:spTree>
    <p:extLst>
      <p:ext uri="{BB962C8B-B14F-4D97-AF65-F5344CB8AC3E}">
        <p14:creationId xmlns:p14="http://schemas.microsoft.com/office/powerpoint/2010/main" val="532226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33</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Hündürlük sensorunun seçiminin əsaslandırılması və xülasə</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42DDE1B7-827C-4880-AD16-4DAA79F9474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2C2E307-7EE1-45F4-9508-0CABF031B200}"/>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6EB347B1-5E4D-4E78-BC54-61F8218D5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7398A3B-F222-44F2-9146-F36B6D83E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2" name="Table 11">
            <a:extLst>
              <a:ext uri="{FF2B5EF4-FFF2-40B4-BE49-F238E27FC236}">
                <a16:creationId xmlns:a16="http://schemas.microsoft.com/office/drawing/2014/main" id="{3F24C94B-23EA-41A3-B3D6-3349A9985038}"/>
              </a:ext>
            </a:extLst>
          </p:cNvPr>
          <p:cNvGraphicFramePr>
            <a:graphicFrameLocks noGrp="1"/>
          </p:cNvGraphicFramePr>
          <p:nvPr>
            <p:extLst>
              <p:ext uri="{D42A27DB-BD31-4B8C-83A1-F6EECF244321}">
                <p14:modId xmlns:p14="http://schemas.microsoft.com/office/powerpoint/2010/main" val="32915858"/>
              </p:ext>
            </p:extLst>
          </p:nvPr>
        </p:nvGraphicFramePr>
        <p:xfrm>
          <a:off x="242509" y="1234439"/>
          <a:ext cx="8672893" cy="1255251"/>
        </p:xfrm>
        <a:graphic>
          <a:graphicData uri="http://schemas.openxmlformats.org/drawingml/2006/table">
            <a:tbl>
              <a:tblPr firstRow="1" bandRow="1">
                <a:tableStyleId>{5C22544A-7EE6-4342-B048-85BDC9FD1C3A}</a:tableStyleId>
              </a:tblPr>
              <a:tblGrid>
                <a:gridCol w="1115129">
                  <a:extLst>
                    <a:ext uri="{9D8B030D-6E8A-4147-A177-3AD203B41FA5}">
                      <a16:colId xmlns:a16="http://schemas.microsoft.com/office/drawing/2014/main" val="2845548892"/>
                    </a:ext>
                  </a:extLst>
                </a:gridCol>
                <a:gridCol w="1079681">
                  <a:extLst>
                    <a:ext uri="{9D8B030D-6E8A-4147-A177-3AD203B41FA5}">
                      <a16:colId xmlns:a16="http://schemas.microsoft.com/office/drawing/2014/main" val="2520923526"/>
                    </a:ext>
                  </a:extLst>
                </a:gridCol>
                <a:gridCol w="1002414">
                  <a:extLst>
                    <a:ext uri="{9D8B030D-6E8A-4147-A177-3AD203B41FA5}">
                      <a16:colId xmlns:a16="http://schemas.microsoft.com/office/drawing/2014/main" val="966823517"/>
                    </a:ext>
                  </a:extLst>
                </a:gridCol>
                <a:gridCol w="1295057">
                  <a:extLst>
                    <a:ext uri="{9D8B030D-6E8A-4147-A177-3AD203B41FA5}">
                      <a16:colId xmlns:a16="http://schemas.microsoft.com/office/drawing/2014/main" val="1698265703"/>
                    </a:ext>
                  </a:extLst>
                </a:gridCol>
                <a:gridCol w="941569">
                  <a:extLst>
                    <a:ext uri="{9D8B030D-6E8A-4147-A177-3AD203B41FA5}">
                      <a16:colId xmlns:a16="http://schemas.microsoft.com/office/drawing/2014/main" val="3800138130"/>
                    </a:ext>
                  </a:extLst>
                </a:gridCol>
                <a:gridCol w="1079681">
                  <a:extLst>
                    <a:ext uri="{9D8B030D-6E8A-4147-A177-3AD203B41FA5}">
                      <a16:colId xmlns:a16="http://schemas.microsoft.com/office/drawing/2014/main" val="2118563350"/>
                    </a:ext>
                  </a:extLst>
                </a:gridCol>
                <a:gridCol w="1079681">
                  <a:extLst>
                    <a:ext uri="{9D8B030D-6E8A-4147-A177-3AD203B41FA5}">
                      <a16:colId xmlns:a16="http://schemas.microsoft.com/office/drawing/2014/main" val="2623948798"/>
                    </a:ext>
                  </a:extLst>
                </a:gridCol>
                <a:gridCol w="1079681">
                  <a:extLst>
                    <a:ext uri="{9D8B030D-6E8A-4147-A177-3AD203B41FA5}">
                      <a16:colId xmlns:a16="http://schemas.microsoft.com/office/drawing/2014/main" val="1005620512"/>
                    </a:ext>
                  </a:extLst>
                </a:gridCol>
              </a:tblGrid>
              <a:tr h="537965">
                <a:tc>
                  <a:txBody>
                    <a:bodyPr/>
                    <a:lstStyle/>
                    <a:p>
                      <a:pPr algn="ctr"/>
                      <a:r>
                        <a:rPr lang="en-US" sz="1200" b="1" dirty="0"/>
                        <a:t>Sensor</a:t>
                      </a:r>
                      <a:r>
                        <a:rPr lang="az-Latn-AZ" sz="1200" b="1" dirty="0"/>
                        <a:t>un adı</a:t>
                      </a:r>
                      <a:endParaRPr 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Ölçmə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G</a:t>
                      </a:r>
                      <a:r>
                        <a:rPr lang="az-Latn-AZ" sz="1200" b="1" dirty="0">
                          <a:latin typeface="Arial" panose="020B0604020202020204" pitchFamily="34" charset="0"/>
                          <a:cs typeface="Arial" panose="020B0604020202020204" pitchFamily="34" charset="0"/>
                        </a:rPr>
                        <a:t>əginlik aralığı</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Ölçüsü</a:t>
                      </a: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Çəkisi</a:t>
                      </a:r>
                    </a:p>
                  </a:txBody>
                  <a:tcPr anchor="ctr"/>
                </a:tc>
                <a:tc>
                  <a:txBody>
                    <a:bodyPr/>
                    <a:lstStyle/>
                    <a:p>
                      <a:pPr marL="0" indent="0" algn="ctr">
                        <a:buFont typeface="Arial" panose="020B0604020202020204" pitchFamily="34" charset="0"/>
                        <a:buNone/>
                      </a:pPr>
                      <a:r>
                        <a:rPr lang="en-US" sz="1200" b="1" dirty="0">
                          <a:latin typeface="Arial" panose="020B0604020202020204" pitchFamily="34" charset="0"/>
                          <a:cs typeface="Arial" panose="020B0604020202020204" pitchFamily="34" charset="0"/>
                        </a:rPr>
                        <a:t>  </a:t>
                      </a:r>
                      <a:r>
                        <a:rPr lang="az-Latn-AZ" sz="1200" dirty="0"/>
                        <a:t>GÇİO</a:t>
                      </a:r>
                      <a:endParaRPr lang="az-Latn-AZ" sz="1200" b="1" dirty="0">
                        <a:latin typeface="Arial" panose="020B0604020202020204" pitchFamily="34" charset="0"/>
                        <a:cs typeface="Arial" panose="020B0604020202020204" pitchFamily="34" charset="0"/>
                      </a:endParaRPr>
                    </a:p>
                  </a:txBody>
                  <a:tcPr anchor="ctr"/>
                </a:tc>
                <a:tc>
                  <a:txBody>
                    <a:bodyPr/>
                    <a:lstStyle/>
                    <a:p>
                      <a:pPr marL="0" indent="0" algn="ctr">
                        <a:buFont typeface="Arial" panose="020B0604020202020204" pitchFamily="34" charset="0"/>
                        <a:buNone/>
                      </a:pPr>
                      <a:r>
                        <a:rPr lang="en-US" sz="1200" b="1" dirty="0">
                          <a:latin typeface="Arial" panose="020B0604020202020204" pitchFamily="34" charset="0"/>
                          <a:cs typeface="Arial" panose="020B0604020202020204" pitchFamily="34" charset="0"/>
                        </a:rPr>
                        <a:t>D</a:t>
                      </a:r>
                      <a:r>
                        <a:rPr lang="az-Latn-AZ" sz="1200" b="1" dirty="0">
                          <a:latin typeface="Arial" panose="020B0604020202020204" pitchFamily="34" charset="0"/>
                          <a:cs typeface="Arial" panose="020B0604020202020204" pitchFamily="34" charset="0"/>
                        </a:rPr>
                        <a:t>əqiqlik</a:t>
                      </a: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Qiyməti </a:t>
                      </a:r>
                    </a:p>
                  </a:txBody>
                  <a:tcPr anchor="ctr"/>
                </a:tc>
                <a:extLst>
                  <a:ext uri="{0D108BD9-81ED-4DB2-BD59-A6C34878D82A}">
                    <a16:rowId xmlns:a16="http://schemas.microsoft.com/office/drawing/2014/main" val="1285239092"/>
                  </a:ext>
                </a:extLst>
              </a:tr>
              <a:tr h="717286">
                <a:tc>
                  <a:txBody>
                    <a:bodyPr/>
                    <a:lstStyle/>
                    <a:p>
                      <a:pPr algn="ctr"/>
                      <a:r>
                        <a:rPr lang="en-US" sz="1100" b="0" dirty="0"/>
                        <a:t>BME/BMP280</a:t>
                      </a:r>
                    </a:p>
                  </a:txBody>
                  <a:tcPr marL="137160" marR="137160" marT="137160" marB="13716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t>300 </a:t>
                      </a:r>
                      <a:r>
                        <a:rPr lang="az-Latn-AZ" sz="1100" b="0" dirty="0"/>
                        <a:t>~</a:t>
                      </a:r>
                      <a:r>
                        <a:rPr lang="en-US" sz="1100" b="0" dirty="0"/>
                        <a:t> 1100 hPa</a:t>
                      </a:r>
                    </a:p>
                  </a:txBody>
                  <a:tcPr marL="137160" marR="137160" marT="137160" marB="137160" anchor="ctr">
                    <a:solidFill>
                      <a:srgbClr val="FFFF00"/>
                    </a:solidFill>
                  </a:tcPr>
                </a:tc>
                <a:tc>
                  <a:txBody>
                    <a:bodyPr/>
                    <a:lstStyle/>
                    <a:p>
                      <a:pPr algn="ctr"/>
                      <a:r>
                        <a:rPr lang="en-US" sz="1100" b="0" dirty="0"/>
                        <a:t>1.71</a:t>
                      </a:r>
                      <a:r>
                        <a:rPr lang="az-Latn-AZ" sz="1100" b="0" dirty="0"/>
                        <a:t> ~</a:t>
                      </a:r>
                      <a:r>
                        <a:rPr lang="en-US" sz="1100" b="0" dirty="0"/>
                        <a:t> 3.6</a:t>
                      </a:r>
                      <a:r>
                        <a:rPr lang="az-Latn-AZ" sz="1100" b="0" dirty="0"/>
                        <a:t>V</a:t>
                      </a:r>
                      <a:endParaRPr lang="en-US" sz="1100" b="0" dirty="0"/>
                    </a:p>
                  </a:txBody>
                  <a:tcPr marL="137160" marR="137160" marT="137160" marB="137160" anchor="ctr">
                    <a:solidFill>
                      <a:srgbClr val="FFFF00"/>
                    </a:solidFill>
                  </a:tcPr>
                </a:tc>
                <a:tc>
                  <a:txBody>
                    <a:bodyPr/>
                    <a:lstStyle/>
                    <a:p>
                      <a:pPr algn="ctr"/>
                      <a:r>
                        <a:rPr lang="en-US" sz="1100" b="0" dirty="0"/>
                        <a:t>2.5 x 2.0 x 0.95 mm</a:t>
                      </a:r>
                    </a:p>
                  </a:txBody>
                  <a:tcPr marL="137160" marR="137160" marT="137160" marB="137160" anchor="ctr">
                    <a:solidFill>
                      <a:srgbClr val="FFFF00"/>
                    </a:solidFill>
                  </a:tcPr>
                </a:tc>
                <a:tc>
                  <a:txBody>
                    <a:bodyPr/>
                    <a:lstStyle/>
                    <a:p>
                      <a:pPr algn="ctr"/>
                      <a:r>
                        <a:rPr lang="en-US" sz="1100" b="0" i="0" u="none" strike="noStrike" kern="1200" dirty="0">
                          <a:solidFill>
                            <a:schemeClr val="dk1"/>
                          </a:solidFill>
                          <a:effectLst/>
                          <a:latin typeface="+mn-lt"/>
                          <a:ea typeface="+mn-ea"/>
                          <a:cs typeface="+mn-cs"/>
                        </a:rPr>
                        <a:t>1.8</a:t>
                      </a:r>
                      <a:r>
                        <a:rPr lang="az-Latn-AZ" sz="1100" b="0" i="0" u="none" strike="noStrike" kern="1200" dirty="0">
                          <a:solidFill>
                            <a:schemeClr val="dk1"/>
                          </a:solidFill>
                          <a:effectLst/>
                          <a:latin typeface="+mn-lt"/>
                          <a:ea typeface="+mn-ea"/>
                          <a:cs typeface="+mn-cs"/>
                        </a:rPr>
                        <a:t> qr</a:t>
                      </a:r>
                      <a:endParaRPr lang="en-US" sz="1100" b="0" dirty="0"/>
                    </a:p>
                  </a:txBody>
                  <a:tcPr marL="137160" marR="137160" marT="137160" marB="137160" anchor="ctr">
                    <a:solidFill>
                      <a:srgbClr val="FFFF00"/>
                    </a:solidFill>
                  </a:tcPr>
                </a:tc>
                <a:tc>
                  <a:txBody>
                    <a:bodyPr/>
                    <a:lstStyle/>
                    <a:p>
                      <a:pPr algn="ctr"/>
                      <a:r>
                        <a:rPr lang="en-US" sz="1100" b="0" dirty="0"/>
                        <a:t>SPI, I2C</a:t>
                      </a:r>
                    </a:p>
                  </a:txBody>
                  <a:tcPr marL="137160" marR="137160" marT="137160" marB="13716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t>±0.</a:t>
                      </a:r>
                      <a:r>
                        <a:rPr lang="az-Latn-AZ" sz="1100" b="0" dirty="0"/>
                        <a:t>5</a:t>
                      </a:r>
                      <a:r>
                        <a:rPr lang="en-US" sz="1100" b="0" dirty="0"/>
                        <a:t> </a:t>
                      </a:r>
                      <a:r>
                        <a:rPr lang="az-Latn-AZ" sz="1100" b="0" dirty="0"/>
                        <a:t>m</a:t>
                      </a:r>
                      <a:endParaRPr lang="en-US" sz="1100" b="0" dirty="0"/>
                    </a:p>
                  </a:txBody>
                  <a:tcPr marL="137160" marR="137160" marT="137160" marB="137160" anchor="ctr">
                    <a:solidFill>
                      <a:srgbClr val="FFFF00"/>
                    </a:solidFill>
                  </a:tcPr>
                </a:tc>
                <a:tc>
                  <a:txBody>
                    <a:bodyPr/>
                    <a:lstStyle/>
                    <a:p>
                      <a:pPr algn="ctr"/>
                      <a:r>
                        <a:rPr lang="en-US" sz="1100" b="0" dirty="0"/>
                        <a:t>3.40 AZN</a:t>
                      </a:r>
                    </a:p>
                  </a:txBody>
                  <a:tcPr marL="137160" marR="137160" marT="137160" marB="137160" anchor="ctr">
                    <a:solidFill>
                      <a:srgbClr val="FFFF00"/>
                    </a:solidFill>
                  </a:tcPr>
                </a:tc>
                <a:extLst>
                  <a:ext uri="{0D108BD9-81ED-4DB2-BD59-A6C34878D82A}">
                    <a16:rowId xmlns:a16="http://schemas.microsoft.com/office/drawing/2014/main" val="4262751233"/>
                  </a:ext>
                </a:extLst>
              </a:tr>
            </a:tbl>
          </a:graphicData>
        </a:graphic>
      </p:graphicFrame>
      <p:grpSp>
        <p:nvGrpSpPr>
          <p:cNvPr id="19" name="Group 18">
            <a:extLst>
              <a:ext uri="{FF2B5EF4-FFF2-40B4-BE49-F238E27FC236}">
                <a16:creationId xmlns:a16="http://schemas.microsoft.com/office/drawing/2014/main" id="{D876B3A5-E777-492A-8D10-1478CCBC0D52}"/>
              </a:ext>
            </a:extLst>
          </p:cNvPr>
          <p:cNvGrpSpPr/>
          <p:nvPr/>
        </p:nvGrpSpPr>
        <p:grpSpPr>
          <a:xfrm>
            <a:off x="218711" y="4894266"/>
            <a:ext cx="4146150" cy="1387662"/>
            <a:chOff x="3202721" y="4128276"/>
            <a:chExt cx="4146150" cy="1387662"/>
          </a:xfrm>
        </p:grpSpPr>
        <p:sp>
          <p:nvSpPr>
            <p:cNvPr id="14" name="TextBox 13">
              <a:extLst>
                <a:ext uri="{FF2B5EF4-FFF2-40B4-BE49-F238E27FC236}">
                  <a16:creationId xmlns:a16="http://schemas.microsoft.com/office/drawing/2014/main" id="{6948BF13-3D63-4B94-91FB-2ACC6E8C32D9}"/>
                </a:ext>
              </a:extLst>
            </p:cNvPr>
            <p:cNvSpPr txBox="1"/>
            <p:nvPr/>
          </p:nvSpPr>
          <p:spPr>
            <a:xfrm>
              <a:off x="3234545" y="4128276"/>
              <a:ext cx="3779226" cy="369332"/>
            </a:xfrm>
            <a:prstGeom prst="rect">
              <a:avLst/>
            </a:prstGeom>
            <a:noFill/>
          </p:spPr>
          <p:txBody>
            <a:bodyPr wrap="square" rtlCol="0">
              <a:spAutoFit/>
            </a:bodyPr>
            <a:lstStyle/>
            <a:p>
              <a:pPr algn="ctr"/>
              <a:r>
                <a:rPr lang="en-US" dirty="0">
                  <a:solidFill>
                    <a:srgbClr val="00B050"/>
                  </a:solidFill>
                </a:rPr>
                <a:t>BME/BMP280</a:t>
              </a:r>
              <a:endParaRPr lang="en-US" b="1" dirty="0">
                <a:solidFill>
                  <a:srgbClr val="00B050"/>
                </a:solidFill>
              </a:endParaRPr>
            </a:p>
          </p:txBody>
        </p:sp>
        <p:sp>
          <p:nvSpPr>
            <p:cNvPr id="15" name="TextBox 14">
              <a:extLst>
                <a:ext uri="{FF2B5EF4-FFF2-40B4-BE49-F238E27FC236}">
                  <a16:creationId xmlns:a16="http://schemas.microsoft.com/office/drawing/2014/main" id="{F28CB24D-3565-416A-8F7A-9B037F2922E8}"/>
                </a:ext>
              </a:extLst>
            </p:cNvPr>
            <p:cNvSpPr txBox="1"/>
            <p:nvPr/>
          </p:nvSpPr>
          <p:spPr>
            <a:xfrm>
              <a:off x="3202721" y="4561831"/>
              <a:ext cx="4146150" cy="954107"/>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400" dirty="0"/>
                <a:t>Qiyməti uyğundur</a:t>
              </a:r>
            </a:p>
            <a:p>
              <a:pPr marL="285750" indent="-285750">
                <a:buFont typeface="Wingdings" panose="05000000000000000000" pitchFamily="2" charset="2"/>
                <a:buChar char="ü"/>
              </a:pPr>
              <a:r>
                <a:rPr lang="az-Latn-AZ" sz="1400" dirty="0"/>
                <a:t>Kiçik ölçü və yüngül çəkiyə sahibdir</a:t>
              </a:r>
            </a:p>
            <a:p>
              <a:pPr marL="285750" indent="-285750">
                <a:buFont typeface="Wingdings" panose="05000000000000000000" pitchFamily="2" charset="2"/>
                <a:buChar char="ü"/>
              </a:pPr>
              <a:r>
                <a:rPr lang="az-Latn-AZ" sz="1400" dirty="0"/>
                <a:t>Eyni anda həm 3 sensor kimi fəaliyyət göstərə bilir </a:t>
              </a:r>
              <a:r>
                <a:rPr lang="az-Latn-AZ" sz="1400" i="1" dirty="0"/>
                <a:t>(</a:t>
              </a:r>
              <a:r>
                <a:rPr lang="az-Latn-AZ" sz="1400" b="1" i="1" dirty="0"/>
                <a:t>hündürlük</a:t>
              </a:r>
              <a:r>
                <a:rPr lang="az-Latn-AZ" sz="1400" i="1" dirty="0"/>
                <a:t>, təzyiq, temperatur)</a:t>
              </a:r>
              <a:endParaRPr lang="en-US" sz="1400" i="1" dirty="0"/>
            </a:p>
          </p:txBody>
        </p:sp>
      </p:grpSp>
      <p:grpSp>
        <p:nvGrpSpPr>
          <p:cNvPr id="23" name="Group 22">
            <a:extLst>
              <a:ext uri="{FF2B5EF4-FFF2-40B4-BE49-F238E27FC236}">
                <a16:creationId xmlns:a16="http://schemas.microsoft.com/office/drawing/2014/main" id="{75440845-4299-41EB-86A8-137A732086DA}"/>
              </a:ext>
            </a:extLst>
          </p:cNvPr>
          <p:cNvGrpSpPr/>
          <p:nvPr/>
        </p:nvGrpSpPr>
        <p:grpSpPr>
          <a:xfrm>
            <a:off x="5102493" y="3334194"/>
            <a:ext cx="3429389" cy="2252809"/>
            <a:chOff x="218711" y="4242699"/>
            <a:chExt cx="3100777" cy="2029709"/>
          </a:xfrm>
        </p:grpSpPr>
        <p:sp>
          <p:nvSpPr>
            <p:cNvPr id="20" name="Shape 173">
              <a:extLst>
                <a:ext uri="{FF2B5EF4-FFF2-40B4-BE49-F238E27FC236}">
                  <a16:creationId xmlns:a16="http://schemas.microsoft.com/office/drawing/2014/main" id="{98F3F05F-FC3C-4997-87BC-FF6C2ABA4FFD}"/>
                </a:ext>
              </a:extLst>
            </p:cNvPr>
            <p:cNvSpPr txBox="1">
              <a:spLocks/>
            </p:cNvSpPr>
            <p:nvPr/>
          </p:nvSpPr>
          <p:spPr>
            <a:xfrm>
              <a:off x="218711" y="4242699"/>
              <a:ext cx="3100777"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600" b="0" kern="0" dirty="0">
                  <a:solidFill>
                    <a:srgbClr val="333399"/>
                  </a:solidFill>
                </a:rPr>
                <a:t>Hündürlüyün təzyiq ilə ölçülməsi üçün düstur:</a:t>
              </a:r>
            </a:p>
          </p:txBody>
        </p:sp>
        <p:pic>
          <p:nvPicPr>
            <p:cNvPr id="22" name="Picture 21" descr="A close up of a logo&#10;&#10;Description generated with very high confidence">
              <a:extLst>
                <a:ext uri="{FF2B5EF4-FFF2-40B4-BE49-F238E27FC236}">
                  <a16:creationId xmlns:a16="http://schemas.microsoft.com/office/drawing/2014/main" id="{D3080F59-E0E6-4BCF-80EE-5D993843D1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608" y="4974711"/>
              <a:ext cx="2761991" cy="1297697"/>
            </a:xfrm>
            <a:prstGeom prst="rect">
              <a:avLst/>
            </a:prstGeom>
          </p:spPr>
        </p:pic>
      </p:grpSp>
      <p:grpSp>
        <p:nvGrpSpPr>
          <p:cNvPr id="3" name="Group 2">
            <a:extLst>
              <a:ext uri="{FF2B5EF4-FFF2-40B4-BE49-F238E27FC236}">
                <a16:creationId xmlns:a16="http://schemas.microsoft.com/office/drawing/2014/main" id="{61692CCE-937A-499C-9788-3E2780F04087}"/>
              </a:ext>
            </a:extLst>
          </p:cNvPr>
          <p:cNvGrpSpPr/>
          <p:nvPr/>
        </p:nvGrpSpPr>
        <p:grpSpPr>
          <a:xfrm>
            <a:off x="274673" y="2951147"/>
            <a:ext cx="1463040" cy="1296261"/>
            <a:chOff x="310911" y="3252238"/>
            <a:chExt cx="1463040" cy="1296261"/>
          </a:xfrm>
        </p:grpSpPr>
        <p:pic>
          <p:nvPicPr>
            <p:cNvPr id="13" name="Picture 12" descr="A close up of a device&#10;&#10;Description generated with very high confidence">
              <a:extLst>
                <a:ext uri="{FF2B5EF4-FFF2-40B4-BE49-F238E27FC236}">
                  <a16:creationId xmlns:a16="http://schemas.microsoft.com/office/drawing/2014/main" id="{141D4166-7882-42E3-852C-D9B0CC4D27F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222" t="16506" r="10851" b="19186"/>
            <a:stretch/>
          </p:blipFill>
          <p:spPr>
            <a:xfrm>
              <a:off x="403462" y="3252238"/>
              <a:ext cx="1277939" cy="1054586"/>
            </a:xfrm>
            <a:prstGeom prst="rect">
              <a:avLst/>
            </a:prstGeom>
          </p:spPr>
        </p:pic>
        <p:sp>
          <p:nvSpPr>
            <p:cNvPr id="16" name="TextBox 15">
              <a:extLst>
                <a:ext uri="{FF2B5EF4-FFF2-40B4-BE49-F238E27FC236}">
                  <a16:creationId xmlns:a16="http://schemas.microsoft.com/office/drawing/2014/main" id="{CE8EDDDE-F795-486F-A36D-8B1A1EDE795A}"/>
                </a:ext>
              </a:extLst>
            </p:cNvPr>
            <p:cNvSpPr txBox="1"/>
            <p:nvPr/>
          </p:nvSpPr>
          <p:spPr>
            <a:xfrm>
              <a:off x="310911" y="4286889"/>
              <a:ext cx="1463040" cy="261610"/>
            </a:xfrm>
            <a:prstGeom prst="rect">
              <a:avLst/>
            </a:prstGeom>
            <a:noFill/>
          </p:spPr>
          <p:txBody>
            <a:bodyPr wrap="square" rtlCol="0">
              <a:spAutoFit/>
            </a:bodyPr>
            <a:lstStyle/>
            <a:p>
              <a:r>
                <a:rPr lang="az-Latn-AZ" sz="1100" dirty="0"/>
                <a:t>BME</a:t>
              </a:r>
              <a:r>
                <a:rPr lang="en-US" sz="1100" dirty="0"/>
                <a:t>/BMP280 </a:t>
              </a:r>
              <a:r>
                <a:rPr lang="en-US" sz="1100" dirty="0" err="1"/>
                <a:t>sensoru</a:t>
              </a:r>
              <a:endParaRPr lang="en-US" sz="1100" dirty="0"/>
            </a:p>
          </p:txBody>
        </p:sp>
      </p:grpSp>
      <p:grpSp>
        <p:nvGrpSpPr>
          <p:cNvPr id="17" name="Group 16">
            <a:extLst>
              <a:ext uri="{FF2B5EF4-FFF2-40B4-BE49-F238E27FC236}">
                <a16:creationId xmlns:a16="http://schemas.microsoft.com/office/drawing/2014/main" id="{1A964C4D-2154-47FF-8A38-ED6D6A6B5651}"/>
              </a:ext>
            </a:extLst>
          </p:cNvPr>
          <p:cNvGrpSpPr/>
          <p:nvPr/>
        </p:nvGrpSpPr>
        <p:grpSpPr>
          <a:xfrm>
            <a:off x="2544158" y="2928567"/>
            <a:ext cx="1755648" cy="1504243"/>
            <a:chOff x="2423159" y="3225358"/>
            <a:chExt cx="1755648" cy="1504243"/>
          </a:xfrm>
        </p:grpSpPr>
        <p:pic>
          <p:nvPicPr>
            <p:cNvPr id="7" name="Picture 6" descr="A circuit board&#10;&#10;Description generated with high confidence">
              <a:extLst>
                <a:ext uri="{FF2B5EF4-FFF2-40B4-BE49-F238E27FC236}">
                  <a16:creationId xmlns:a16="http://schemas.microsoft.com/office/drawing/2014/main" id="{65D5FC95-33F8-4E1D-A0BF-B4D27F932D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6896" y="3225358"/>
              <a:ext cx="1270434" cy="1161812"/>
            </a:xfrm>
            <a:prstGeom prst="rect">
              <a:avLst/>
            </a:prstGeom>
          </p:spPr>
        </p:pic>
        <p:sp>
          <p:nvSpPr>
            <p:cNvPr id="21" name="TextBox 20">
              <a:extLst>
                <a:ext uri="{FF2B5EF4-FFF2-40B4-BE49-F238E27FC236}">
                  <a16:creationId xmlns:a16="http://schemas.microsoft.com/office/drawing/2014/main" id="{A0FBF8A8-3CFE-4600-AA88-4429F71D5218}"/>
                </a:ext>
              </a:extLst>
            </p:cNvPr>
            <p:cNvSpPr txBox="1"/>
            <p:nvPr/>
          </p:nvSpPr>
          <p:spPr>
            <a:xfrm>
              <a:off x="2423159" y="4298714"/>
              <a:ext cx="1755648" cy="430887"/>
            </a:xfrm>
            <a:prstGeom prst="rect">
              <a:avLst/>
            </a:prstGeom>
            <a:noFill/>
          </p:spPr>
          <p:txBody>
            <a:bodyPr wrap="square" rtlCol="0">
              <a:spAutoFit/>
            </a:bodyPr>
            <a:lstStyle/>
            <a:p>
              <a:pPr algn="ctr"/>
              <a:r>
                <a:rPr lang="az-Latn-AZ" sz="1100" dirty="0"/>
                <a:t>BME</a:t>
              </a:r>
              <a:r>
                <a:rPr lang="en-US" sz="1100" dirty="0"/>
                <a:t>/BMP280 </a:t>
              </a:r>
              <a:r>
                <a:rPr lang="en-US" sz="1100" dirty="0" err="1"/>
                <a:t>sensorunun</a:t>
              </a:r>
              <a:r>
                <a:rPr lang="en-US" sz="1100" dirty="0"/>
                <a:t> </a:t>
              </a:r>
              <a:r>
                <a:rPr lang="az-Latn-AZ" sz="1100" dirty="0"/>
                <a:t>ümumi quruluşu</a:t>
              </a:r>
              <a:endParaRPr lang="en-US" sz="1100" dirty="0"/>
            </a:p>
          </p:txBody>
        </p:sp>
      </p:grpSp>
    </p:spTree>
    <p:extLst>
      <p:ext uri="{BB962C8B-B14F-4D97-AF65-F5344CB8AC3E}">
        <p14:creationId xmlns:p14="http://schemas.microsoft.com/office/powerpoint/2010/main" val="1198840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34</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Hündürlük sensorunun seçiminin əsaslandırılması və xülasə</a:t>
            </a:r>
            <a:r>
              <a:rPr lang="ru-RU" sz="2400" b="1" kern="0" dirty="0">
                <a:solidFill>
                  <a:srgbClr val="333399"/>
                </a:solidFill>
              </a:rPr>
              <a:t> (</a:t>
            </a:r>
            <a:r>
              <a:rPr lang="az-Latn-AZ" sz="2400" b="1" kern="0" dirty="0">
                <a:solidFill>
                  <a:srgbClr val="333399"/>
                </a:solidFill>
              </a:rPr>
              <a:t>davamı)</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42DDE1B7-827C-4880-AD16-4DAA79F9474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2C2E307-7EE1-45F4-9508-0CABF031B200}"/>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6EB347B1-5E4D-4E78-BC54-61F8218D5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7398A3B-F222-44F2-9146-F36B6D83E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4" name="Picture 13" descr="A screenshot of a cell phone&#10;&#10;Description generated with very high confidence">
            <a:extLst>
              <a:ext uri="{FF2B5EF4-FFF2-40B4-BE49-F238E27FC236}">
                <a16:creationId xmlns:a16="http://schemas.microsoft.com/office/drawing/2014/main" id="{2C9B51AD-B3CF-4127-A28C-3CAB8DBD3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50" y="1700695"/>
            <a:ext cx="3345298" cy="4590564"/>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5B673FED-84B1-46F0-968D-779F9A69BA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2390" y="3242211"/>
            <a:ext cx="4113394" cy="3067018"/>
          </a:xfrm>
          <a:prstGeom prst="rect">
            <a:avLst/>
          </a:prstGeom>
        </p:spPr>
      </p:pic>
      <p:sp>
        <p:nvSpPr>
          <p:cNvPr id="17" name="Shape 173">
            <a:extLst>
              <a:ext uri="{FF2B5EF4-FFF2-40B4-BE49-F238E27FC236}">
                <a16:creationId xmlns:a16="http://schemas.microsoft.com/office/drawing/2014/main" id="{C3C23CBC-2E15-4E31-82BD-3651095A0E62}"/>
              </a:ext>
            </a:extLst>
          </p:cNvPr>
          <p:cNvSpPr txBox="1">
            <a:spLocks/>
          </p:cNvSpPr>
          <p:nvPr/>
        </p:nvSpPr>
        <p:spPr>
          <a:xfrm>
            <a:off x="219456" y="1196993"/>
            <a:ext cx="3364991"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BMP</a:t>
            </a:r>
            <a:r>
              <a:rPr lang="en-US" sz="1200" b="0" kern="0" dirty="0">
                <a:solidFill>
                  <a:srgbClr val="333399"/>
                </a:solidFill>
              </a:rPr>
              <a:t>/BME280 </a:t>
            </a:r>
            <a:r>
              <a:rPr lang="en-US" sz="1200" b="0" kern="0" dirty="0" err="1">
                <a:solidFill>
                  <a:srgbClr val="333399"/>
                </a:solidFill>
              </a:rPr>
              <a:t>sensorunun</a:t>
            </a:r>
            <a:r>
              <a:rPr lang="en-US" sz="1200" b="0" kern="0" dirty="0">
                <a:solidFill>
                  <a:srgbClr val="333399"/>
                </a:solidFill>
              </a:rPr>
              <a:t> </a:t>
            </a:r>
            <a:r>
              <a:rPr lang="en-US" sz="1200" b="0" kern="0" dirty="0" err="1">
                <a:solidFill>
                  <a:srgbClr val="333399"/>
                </a:solidFill>
              </a:rPr>
              <a:t>i</a:t>
            </a:r>
            <a:r>
              <a:rPr lang="az-Latn-AZ" sz="1200" b="0" kern="0" dirty="0">
                <a:solidFill>
                  <a:srgbClr val="333399"/>
                </a:solidFill>
              </a:rPr>
              <a:t>şləməsi üçün lazım olan proqram</a:t>
            </a:r>
            <a:r>
              <a:rPr lang="en-US" sz="1200" b="0" kern="0" dirty="0">
                <a:solidFill>
                  <a:srgbClr val="333399"/>
                </a:solidFill>
              </a:rPr>
              <a:t>:</a:t>
            </a:r>
            <a:endParaRPr lang="az-Latn-AZ" sz="1200" b="0" kern="0" dirty="0">
              <a:solidFill>
                <a:srgbClr val="333399"/>
              </a:solidFill>
            </a:endParaRPr>
          </a:p>
        </p:txBody>
      </p:sp>
      <p:sp>
        <p:nvSpPr>
          <p:cNvPr id="19" name="Shape 173">
            <a:extLst>
              <a:ext uri="{FF2B5EF4-FFF2-40B4-BE49-F238E27FC236}">
                <a16:creationId xmlns:a16="http://schemas.microsoft.com/office/drawing/2014/main" id="{FE428712-DCC0-477E-9C9E-E92248CA1453}"/>
              </a:ext>
            </a:extLst>
          </p:cNvPr>
          <p:cNvSpPr txBox="1">
            <a:spLocks/>
          </p:cNvSpPr>
          <p:nvPr/>
        </p:nvSpPr>
        <p:spPr>
          <a:xfrm>
            <a:off x="3741411" y="2858945"/>
            <a:ext cx="2608530"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1200" b="0" kern="0" dirty="0">
                <a:solidFill>
                  <a:srgbClr val="333399"/>
                </a:solidFill>
              </a:rPr>
              <a:t>Serial </a:t>
            </a:r>
            <a:r>
              <a:rPr lang="az-Latn-AZ" sz="1200" b="0" kern="0" dirty="0">
                <a:solidFill>
                  <a:srgbClr val="333399"/>
                </a:solidFill>
              </a:rPr>
              <a:t>portda məlumatların təsviri</a:t>
            </a:r>
            <a:r>
              <a:rPr lang="en-US" sz="1200" b="0" kern="0" dirty="0">
                <a:solidFill>
                  <a:srgbClr val="333399"/>
                </a:solidFill>
              </a:rPr>
              <a:t>:</a:t>
            </a:r>
            <a:endParaRPr lang="az-Latn-AZ" sz="1200" b="0" kern="0" dirty="0">
              <a:solidFill>
                <a:srgbClr val="333399"/>
              </a:solidFill>
            </a:endParaRPr>
          </a:p>
        </p:txBody>
      </p:sp>
      <p:pic>
        <p:nvPicPr>
          <p:cNvPr id="7" name="Picture 6">
            <a:extLst>
              <a:ext uri="{FF2B5EF4-FFF2-40B4-BE49-F238E27FC236}">
                <a16:creationId xmlns:a16="http://schemas.microsoft.com/office/drawing/2014/main" id="{AF4E1229-5664-495C-966E-2C95A3F8C4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4475" y="1691505"/>
            <a:ext cx="3737594" cy="631857"/>
          </a:xfrm>
          <a:prstGeom prst="rect">
            <a:avLst/>
          </a:prstGeom>
        </p:spPr>
      </p:pic>
      <p:sp>
        <p:nvSpPr>
          <p:cNvPr id="20" name="Shape 173">
            <a:extLst>
              <a:ext uri="{FF2B5EF4-FFF2-40B4-BE49-F238E27FC236}">
                <a16:creationId xmlns:a16="http://schemas.microsoft.com/office/drawing/2014/main" id="{6E80127B-913F-4C34-A9D0-CEBC1790B74E}"/>
              </a:ext>
            </a:extLst>
          </p:cNvPr>
          <p:cNvSpPr txBox="1">
            <a:spLocks/>
          </p:cNvSpPr>
          <p:nvPr/>
        </p:nvSpPr>
        <p:spPr>
          <a:xfrm>
            <a:off x="3739918" y="1304404"/>
            <a:ext cx="3668127"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BME</a:t>
            </a:r>
            <a:r>
              <a:rPr lang="en-US" sz="1200" b="0" kern="0" dirty="0">
                <a:solidFill>
                  <a:srgbClr val="333399"/>
                </a:solidFill>
              </a:rPr>
              <a:t>/</a:t>
            </a:r>
            <a:r>
              <a:rPr lang="az-Latn-AZ" sz="1200" b="0" kern="0" dirty="0">
                <a:solidFill>
                  <a:srgbClr val="333399"/>
                </a:solidFill>
              </a:rPr>
              <a:t>BMP280 sensoru üçün istifadə edilən kitabxanalar</a:t>
            </a:r>
            <a:r>
              <a:rPr lang="en-US" sz="1200" b="0" kern="0" dirty="0">
                <a:solidFill>
                  <a:srgbClr val="333399"/>
                </a:solidFill>
              </a:rPr>
              <a:t>:</a:t>
            </a:r>
            <a:endParaRPr lang="az-Latn-AZ" sz="1200" b="0" kern="0" dirty="0">
              <a:solidFill>
                <a:srgbClr val="333399"/>
              </a:solidFill>
            </a:endParaRPr>
          </a:p>
        </p:txBody>
      </p:sp>
      <p:sp>
        <p:nvSpPr>
          <p:cNvPr id="13" name="TextBox 12">
            <a:extLst>
              <a:ext uri="{FF2B5EF4-FFF2-40B4-BE49-F238E27FC236}">
                <a16:creationId xmlns:a16="http://schemas.microsoft.com/office/drawing/2014/main" id="{6F9C2B70-55CA-4680-809F-ABD4979B2A87}"/>
              </a:ext>
            </a:extLst>
          </p:cNvPr>
          <p:cNvSpPr txBox="1"/>
          <p:nvPr/>
        </p:nvSpPr>
        <p:spPr>
          <a:xfrm>
            <a:off x="3728722" y="2369776"/>
            <a:ext cx="5378702" cy="369332"/>
          </a:xfrm>
          <a:prstGeom prst="rect">
            <a:avLst/>
          </a:prstGeom>
          <a:noFill/>
        </p:spPr>
        <p:txBody>
          <a:bodyPr wrap="square" rtlCol="0">
            <a:spAutoFit/>
          </a:bodyPr>
          <a:lstStyle/>
          <a:p>
            <a:r>
              <a:rPr lang="az-Latn-AZ" b="1" dirty="0"/>
              <a:t>Qeyd</a:t>
            </a:r>
            <a:r>
              <a:rPr lang="en-US" b="1" dirty="0"/>
              <a:t>:</a:t>
            </a:r>
            <a:r>
              <a:rPr lang="en-US" dirty="0"/>
              <a:t> </a:t>
            </a:r>
            <a:r>
              <a:rPr lang="az-Latn-AZ" dirty="0"/>
              <a:t>Hər iki kitabaxana açıq istifadə mənbə kodludur.</a:t>
            </a:r>
            <a:endParaRPr lang="en-US" dirty="0"/>
          </a:p>
        </p:txBody>
      </p:sp>
    </p:spTree>
    <p:extLst>
      <p:ext uri="{BB962C8B-B14F-4D97-AF65-F5344CB8AC3E}">
        <p14:creationId xmlns:p14="http://schemas.microsoft.com/office/powerpoint/2010/main" val="4100012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35</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Təzyiq sensorunun seçiminin əsaslandırılması və xülasə</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42DDE1B7-827C-4880-AD16-4DAA79F9474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2C2E307-7EE1-45F4-9508-0CABF031B200}"/>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6EB347B1-5E4D-4E78-BC54-61F8218D5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7398A3B-F222-44F2-9146-F36B6D83E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2" name="Table 11">
            <a:extLst>
              <a:ext uri="{FF2B5EF4-FFF2-40B4-BE49-F238E27FC236}">
                <a16:creationId xmlns:a16="http://schemas.microsoft.com/office/drawing/2014/main" id="{3F24C94B-23EA-41A3-B3D6-3349A9985038}"/>
              </a:ext>
            </a:extLst>
          </p:cNvPr>
          <p:cNvGraphicFramePr>
            <a:graphicFrameLocks noGrp="1"/>
          </p:cNvGraphicFramePr>
          <p:nvPr>
            <p:extLst>
              <p:ext uri="{D42A27DB-BD31-4B8C-83A1-F6EECF244321}">
                <p14:modId xmlns:p14="http://schemas.microsoft.com/office/powerpoint/2010/main" val="2990532760"/>
              </p:ext>
            </p:extLst>
          </p:nvPr>
        </p:nvGraphicFramePr>
        <p:xfrm>
          <a:off x="251652" y="1197864"/>
          <a:ext cx="8672892" cy="1243584"/>
        </p:xfrm>
        <a:graphic>
          <a:graphicData uri="http://schemas.openxmlformats.org/drawingml/2006/table">
            <a:tbl>
              <a:tblPr firstRow="1" bandRow="1">
                <a:tableStyleId>{5C22544A-7EE6-4342-B048-85BDC9FD1C3A}</a:tableStyleId>
              </a:tblPr>
              <a:tblGrid>
                <a:gridCol w="1273690">
                  <a:extLst>
                    <a:ext uri="{9D8B030D-6E8A-4147-A177-3AD203B41FA5}">
                      <a16:colId xmlns:a16="http://schemas.microsoft.com/office/drawing/2014/main" val="2845548892"/>
                    </a:ext>
                  </a:extLst>
                </a:gridCol>
                <a:gridCol w="1233201">
                  <a:extLst>
                    <a:ext uri="{9D8B030D-6E8A-4147-A177-3AD203B41FA5}">
                      <a16:colId xmlns:a16="http://schemas.microsoft.com/office/drawing/2014/main" val="2520923526"/>
                    </a:ext>
                  </a:extLst>
                </a:gridCol>
                <a:gridCol w="1144947">
                  <a:extLst>
                    <a:ext uri="{9D8B030D-6E8A-4147-A177-3AD203B41FA5}">
                      <a16:colId xmlns:a16="http://schemas.microsoft.com/office/drawing/2014/main" val="966823517"/>
                    </a:ext>
                  </a:extLst>
                </a:gridCol>
                <a:gridCol w="1479201">
                  <a:extLst>
                    <a:ext uri="{9D8B030D-6E8A-4147-A177-3AD203B41FA5}">
                      <a16:colId xmlns:a16="http://schemas.microsoft.com/office/drawing/2014/main" val="1698265703"/>
                    </a:ext>
                  </a:extLst>
                </a:gridCol>
                <a:gridCol w="1075451">
                  <a:extLst>
                    <a:ext uri="{9D8B030D-6E8A-4147-A177-3AD203B41FA5}">
                      <a16:colId xmlns:a16="http://schemas.microsoft.com/office/drawing/2014/main" val="3800138130"/>
                    </a:ext>
                  </a:extLst>
                </a:gridCol>
                <a:gridCol w="1233201">
                  <a:extLst>
                    <a:ext uri="{9D8B030D-6E8A-4147-A177-3AD203B41FA5}">
                      <a16:colId xmlns:a16="http://schemas.microsoft.com/office/drawing/2014/main" val="2118563350"/>
                    </a:ext>
                  </a:extLst>
                </a:gridCol>
                <a:gridCol w="1233201">
                  <a:extLst>
                    <a:ext uri="{9D8B030D-6E8A-4147-A177-3AD203B41FA5}">
                      <a16:colId xmlns:a16="http://schemas.microsoft.com/office/drawing/2014/main" val="1005620512"/>
                    </a:ext>
                  </a:extLst>
                </a:gridCol>
              </a:tblGrid>
              <a:tr h="593293">
                <a:tc>
                  <a:txBody>
                    <a:bodyPr/>
                    <a:lstStyle/>
                    <a:p>
                      <a:pPr algn="ctr"/>
                      <a:r>
                        <a:rPr lang="en-US" sz="1200" b="1" dirty="0"/>
                        <a:t>Sensor</a:t>
                      </a:r>
                      <a:r>
                        <a:rPr lang="az-Latn-AZ" sz="1200" b="1" dirty="0"/>
                        <a:t>un adı</a:t>
                      </a:r>
                      <a:endParaRPr 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Ölçmə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G</a:t>
                      </a:r>
                      <a:r>
                        <a:rPr lang="az-Latn-AZ" sz="1200" b="1" dirty="0">
                          <a:latin typeface="Arial" panose="020B0604020202020204" pitchFamily="34" charset="0"/>
                          <a:cs typeface="Arial" panose="020B0604020202020204" pitchFamily="34" charset="0"/>
                        </a:rPr>
                        <a:t>əginlik aralığı</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Ölçüsü</a:t>
                      </a: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Çəkisi</a:t>
                      </a:r>
                    </a:p>
                  </a:txBody>
                  <a:tcPr anchor="ctr"/>
                </a:tc>
                <a:tc>
                  <a:txBody>
                    <a:bodyPr/>
                    <a:lstStyle/>
                    <a:p>
                      <a:pPr marL="0" indent="0" algn="ctr">
                        <a:buFont typeface="Arial" panose="020B0604020202020204" pitchFamily="34" charset="0"/>
                        <a:buNone/>
                      </a:pPr>
                      <a:r>
                        <a:rPr lang="en-US" sz="1200" b="1" dirty="0">
                          <a:latin typeface="Arial" panose="020B0604020202020204" pitchFamily="34" charset="0"/>
                          <a:cs typeface="Arial" panose="020B0604020202020204" pitchFamily="34" charset="0"/>
                        </a:rPr>
                        <a:t>  </a:t>
                      </a:r>
                      <a:r>
                        <a:rPr lang="az-Latn-AZ" sz="1200" dirty="0"/>
                        <a:t>GÇİO</a:t>
                      </a:r>
                      <a:endParaRPr lang="az-Latn-AZ" sz="1200" b="1" dirty="0">
                        <a:latin typeface="Arial" panose="020B0604020202020204" pitchFamily="34" charset="0"/>
                        <a:cs typeface="Arial" panose="020B0604020202020204" pitchFamily="34" charset="0"/>
                      </a:endParaRP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Qiyməti </a:t>
                      </a:r>
                    </a:p>
                  </a:txBody>
                  <a:tcPr anchor="ctr"/>
                </a:tc>
                <a:extLst>
                  <a:ext uri="{0D108BD9-81ED-4DB2-BD59-A6C34878D82A}">
                    <a16:rowId xmlns:a16="http://schemas.microsoft.com/office/drawing/2014/main" val="1285239092"/>
                  </a:ext>
                </a:extLst>
              </a:tr>
              <a:tr h="650291">
                <a:tc>
                  <a:txBody>
                    <a:bodyPr/>
                    <a:lstStyle/>
                    <a:p>
                      <a:pPr algn="ctr"/>
                      <a:r>
                        <a:rPr lang="en-US" sz="1100" b="0" dirty="0"/>
                        <a:t>BME/BMP280</a:t>
                      </a:r>
                    </a:p>
                  </a:txBody>
                  <a:tcPr marL="137160" marR="137160" marT="137160" marB="13716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t>300 </a:t>
                      </a:r>
                      <a:r>
                        <a:rPr lang="az-Latn-AZ" sz="1100" b="0" dirty="0"/>
                        <a:t>~</a:t>
                      </a:r>
                      <a:r>
                        <a:rPr lang="en-US" sz="1100" b="0" dirty="0"/>
                        <a:t> 1100 hPa</a:t>
                      </a:r>
                    </a:p>
                  </a:txBody>
                  <a:tcPr marL="137160" marR="137160" marT="137160" marB="137160" anchor="ctr">
                    <a:solidFill>
                      <a:srgbClr val="FFFF00"/>
                    </a:solidFill>
                  </a:tcPr>
                </a:tc>
                <a:tc>
                  <a:txBody>
                    <a:bodyPr/>
                    <a:lstStyle/>
                    <a:p>
                      <a:pPr algn="ctr"/>
                      <a:r>
                        <a:rPr lang="en-US" sz="1100" b="0" dirty="0"/>
                        <a:t>1.71</a:t>
                      </a:r>
                      <a:r>
                        <a:rPr lang="az-Latn-AZ" sz="1100" b="0" dirty="0"/>
                        <a:t> ~</a:t>
                      </a:r>
                      <a:r>
                        <a:rPr lang="en-US" sz="1100" b="0" dirty="0"/>
                        <a:t> 3.6</a:t>
                      </a:r>
                      <a:r>
                        <a:rPr lang="az-Latn-AZ" sz="1100" b="0" dirty="0"/>
                        <a:t>V</a:t>
                      </a:r>
                      <a:endParaRPr lang="en-US" sz="1100" b="0" dirty="0"/>
                    </a:p>
                  </a:txBody>
                  <a:tcPr marL="137160" marR="137160" marT="137160" marB="137160" anchor="ctr">
                    <a:solidFill>
                      <a:srgbClr val="FFFF00"/>
                    </a:solidFill>
                  </a:tcPr>
                </a:tc>
                <a:tc>
                  <a:txBody>
                    <a:bodyPr/>
                    <a:lstStyle/>
                    <a:p>
                      <a:pPr algn="ctr"/>
                      <a:r>
                        <a:rPr lang="en-US" sz="1100" b="0" dirty="0"/>
                        <a:t>2.5 x 2.0 x 0.95 mm</a:t>
                      </a:r>
                    </a:p>
                  </a:txBody>
                  <a:tcPr marL="137160" marR="137160" marT="137160" marB="137160" anchor="ctr">
                    <a:solidFill>
                      <a:srgbClr val="FFFF00"/>
                    </a:solidFill>
                  </a:tcPr>
                </a:tc>
                <a:tc>
                  <a:txBody>
                    <a:bodyPr/>
                    <a:lstStyle/>
                    <a:p>
                      <a:pPr algn="ctr"/>
                      <a:r>
                        <a:rPr lang="en-US" sz="1100" b="0" i="0" u="none" strike="noStrike" kern="1200" dirty="0">
                          <a:solidFill>
                            <a:schemeClr val="dk1"/>
                          </a:solidFill>
                          <a:effectLst/>
                          <a:latin typeface="+mn-lt"/>
                          <a:ea typeface="+mn-ea"/>
                          <a:cs typeface="+mn-cs"/>
                        </a:rPr>
                        <a:t>1.8</a:t>
                      </a:r>
                      <a:r>
                        <a:rPr lang="az-Latn-AZ" sz="1100" b="0" i="0" u="none" strike="noStrike" kern="1200" dirty="0">
                          <a:solidFill>
                            <a:schemeClr val="dk1"/>
                          </a:solidFill>
                          <a:effectLst/>
                          <a:latin typeface="+mn-lt"/>
                          <a:ea typeface="+mn-ea"/>
                          <a:cs typeface="+mn-cs"/>
                        </a:rPr>
                        <a:t> qr</a:t>
                      </a:r>
                      <a:endParaRPr lang="en-US" sz="1100" b="0" dirty="0"/>
                    </a:p>
                  </a:txBody>
                  <a:tcPr marL="137160" marR="137160" marT="137160" marB="137160" anchor="ctr">
                    <a:solidFill>
                      <a:srgbClr val="FFFF00"/>
                    </a:solidFill>
                  </a:tcPr>
                </a:tc>
                <a:tc>
                  <a:txBody>
                    <a:bodyPr/>
                    <a:lstStyle/>
                    <a:p>
                      <a:pPr algn="ctr"/>
                      <a:r>
                        <a:rPr lang="en-US" sz="1100" b="0" dirty="0"/>
                        <a:t>SPI, I2C</a:t>
                      </a:r>
                    </a:p>
                  </a:txBody>
                  <a:tcPr marL="137160" marR="137160" marT="137160" marB="137160" anchor="ctr">
                    <a:solidFill>
                      <a:srgbClr val="FFFF00"/>
                    </a:solidFill>
                  </a:tcPr>
                </a:tc>
                <a:tc>
                  <a:txBody>
                    <a:bodyPr/>
                    <a:lstStyle/>
                    <a:p>
                      <a:pPr algn="ctr"/>
                      <a:r>
                        <a:rPr lang="en-US" sz="1100" b="0" dirty="0"/>
                        <a:t>3.40 AZN</a:t>
                      </a:r>
                    </a:p>
                  </a:txBody>
                  <a:tcPr marL="137160" marR="137160" marT="137160" marB="137160" anchor="ctr">
                    <a:solidFill>
                      <a:srgbClr val="FFFF00"/>
                    </a:solidFill>
                  </a:tcPr>
                </a:tc>
                <a:extLst>
                  <a:ext uri="{0D108BD9-81ED-4DB2-BD59-A6C34878D82A}">
                    <a16:rowId xmlns:a16="http://schemas.microsoft.com/office/drawing/2014/main" val="4262751233"/>
                  </a:ext>
                </a:extLst>
              </a:tr>
            </a:tbl>
          </a:graphicData>
        </a:graphic>
      </p:graphicFrame>
      <p:grpSp>
        <p:nvGrpSpPr>
          <p:cNvPr id="19" name="Group 18">
            <a:extLst>
              <a:ext uri="{FF2B5EF4-FFF2-40B4-BE49-F238E27FC236}">
                <a16:creationId xmlns:a16="http://schemas.microsoft.com/office/drawing/2014/main" id="{D876B3A5-E777-492A-8D10-1478CCBC0D52}"/>
              </a:ext>
            </a:extLst>
          </p:cNvPr>
          <p:cNvGrpSpPr/>
          <p:nvPr/>
        </p:nvGrpSpPr>
        <p:grpSpPr>
          <a:xfrm>
            <a:off x="218711" y="4894266"/>
            <a:ext cx="4146150" cy="1387662"/>
            <a:chOff x="3202721" y="4128276"/>
            <a:chExt cx="4146150" cy="1387662"/>
          </a:xfrm>
        </p:grpSpPr>
        <p:sp>
          <p:nvSpPr>
            <p:cNvPr id="14" name="TextBox 13">
              <a:extLst>
                <a:ext uri="{FF2B5EF4-FFF2-40B4-BE49-F238E27FC236}">
                  <a16:creationId xmlns:a16="http://schemas.microsoft.com/office/drawing/2014/main" id="{6948BF13-3D63-4B94-91FB-2ACC6E8C32D9}"/>
                </a:ext>
              </a:extLst>
            </p:cNvPr>
            <p:cNvSpPr txBox="1"/>
            <p:nvPr/>
          </p:nvSpPr>
          <p:spPr>
            <a:xfrm>
              <a:off x="3234545" y="4128276"/>
              <a:ext cx="3779226" cy="369332"/>
            </a:xfrm>
            <a:prstGeom prst="rect">
              <a:avLst/>
            </a:prstGeom>
            <a:noFill/>
          </p:spPr>
          <p:txBody>
            <a:bodyPr wrap="square" rtlCol="0">
              <a:spAutoFit/>
            </a:bodyPr>
            <a:lstStyle/>
            <a:p>
              <a:pPr algn="ctr"/>
              <a:r>
                <a:rPr lang="en-US" dirty="0">
                  <a:solidFill>
                    <a:srgbClr val="00B050"/>
                  </a:solidFill>
                </a:rPr>
                <a:t>BME/BMP280</a:t>
              </a:r>
              <a:endParaRPr lang="en-US" b="1" dirty="0">
                <a:solidFill>
                  <a:srgbClr val="00B050"/>
                </a:solidFill>
              </a:endParaRPr>
            </a:p>
          </p:txBody>
        </p:sp>
        <p:sp>
          <p:nvSpPr>
            <p:cNvPr id="15" name="TextBox 14">
              <a:extLst>
                <a:ext uri="{FF2B5EF4-FFF2-40B4-BE49-F238E27FC236}">
                  <a16:creationId xmlns:a16="http://schemas.microsoft.com/office/drawing/2014/main" id="{F28CB24D-3565-416A-8F7A-9B037F2922E8}"/>
                </a:ext>
              </a:extLst>
            </p:cNvPr>
            <p:cNvSpPr txBox="1"/>
            <p:nvPr/>
          </p:nvSpPr>
          <p:spPr>
            <a:xfrm>
              <a:off x="3202721" y="4561831"/>
              <a:ext cx="4146150" cy="954107"/>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400" dirty="0"/>
                <a:t>Qiyməti uyğundur</a:t>
              </a:r>
            </a:p>
            <a:p>
              <a:pPr marL="285750" indent="-285750">
                <a:buFont typeface="Wingdings" panose="05000000000000000000" pitchFamily="2" charset="2"/>
                <a:buChar char="ü"/>
              </a:pPr>
              <a:r>
                <a:rPr lang="az-Latn-AZ" sz="1400" dirty="0"/>
                <a:t>Kiçik ölçü və yüngül çəkiyə sahibdir</a:t>
              </a:r>
            </a:p>
            <a:p>
              <a:pPr marL="285750" indent="-285750">
                <a:buFont typeface="Wingdings" panose="05000000000000000000" pitchFamily="2" charset="2"/>
                <a:buChar char="ü"/>
              </a:pPr>
              <a:r>
                <a:rPr lang="az-Latn-AZ" sz="1400" dirty="0"/>
                <a:t>Eyni anda həm 3 sensor kimi fəaliyyət göstərə bilir </a:t>
              </a:r>
              <a:r>
                <a:rPr lang="az-Latn-AZ" sz="1400" i="1" dirty="0"/>
                <a:t>(hündürlük, </a:t>
              </a:r>
              <a:r>
                <a:rPr lang="az-Latn-AZ" sz="1400" b="1" i="1" dirty="0"/>
                <a:t>təzyiq</a:t>
              </a:r>
              <a:r>
                <a:rPr lang="az-Latn-AZ" sz="1400" i="1" dirty="0"/>
                <a:t>, temperatur)</a:t>
              </a:r>
              <a:endParaRPr lang="en-US" sz="1400" i="1" dirty="0"/>
            </a:p>
          </p:txBody>
        </p:sp>
      </p:grpSp>
      <p:grpSp>
        <p:nvGrpSpPr>
          <p:cNvPr id="20" name="Group 19">
            <a:extLst>
              <a:ext uri="{FF2B5EF4-FFF2-40B4-BE49-F238E27FC236}">
                <a16:creationId xmlns:a16="http://schemas.microsoft.com/office/drawing/2014/main" id="{CC0B017F-84BD-4750-9407-975E69F43283}"/>
              </a:ext>
            </a:extLst>
          </p:cNvPr>
          <p:cNvGrpSpPr/>
          <p:nvPr/>
        </p:nvGrpSpPr>
        <p:grpSpPr>
          <a:xfrm>
            <a:off x="380308" y="3002453"/>
            <a:ext cx="1463040" cy="1296261"/>
            <a:chOff x="310911" y="3252238"/>
            <a:chExt cx="1463040" cy="1296261"/>
          </a:xfrm>
        </p:grpSpPr>
        <p:pic>
          <p:nvPicPr>
            <p:cNvPr id="13" name="Picture 12" descr="A close up of a device&#10;&#10;Description generated with very high confidence">
              <a:extLst>
                <a:ext uri="{FF2B5EF4-FFF2-40B4-BE49-F238E27FC236}">
                  <a16:creationId xmlns:a16="http://schemas.microsoft.com/office/drawing/2014/main" id="{141D4166-7882-42E3-852C-D9B0CC4D27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222" t="16506" r="10851" b="19186"/>
            <a:stretch/>
          </p:blipFill>
          <p:spPr>
            <a:xfrm>
              <a:off x="403462" y="3252238"/>
              <a:ext cx="1277939" cy="1054586"/>
            </a:xfrm>
            <a:prstGeom prst="rect">
              <a:avLst/>
            </a:prstGeom>
          </p:spPr>
        </p:pic>
        <p:sp>
          <p:nvSpPr>
            <p:cNvPr id="16" name="TextBox 15">
              <a:extLst>
                <a:ext uri="{FF2B5EF4-FFF2-40B4-BE49-F238E27FC236}">
                  <a16:creationId xmlns:a16="http://schemas.microsoft.com/office/drawing/2014/main" id="{CE8EDDDE-F795-486F-A36D-8B1A1EDE795A}"/>
                </a:ext>
              </a:extLst>
            </p:cNvPr>
            <p:cNvSpPr txBox="1"/>
            <p:nvPr/>
          </p:nvSpPr>
          <p:spPr>
            <a:xfrm>
              <a:off x="310911" y="4286889"/>
              <a:ext cx="1463040" cy="261610"/>
            </a:xfrm>
            <a:prstGeom prst="rect">
              <a:avLst/>
            </a:prstGeom>
            <a:noFill/>
          </p:spPr>
          <p:txBody>
            <a:bodyPr wrap="square" rtlCol="0">
              <a:spAutoFit/>
            </a:bodyPr>
            <a:lstStyle/>
            <a:p>
              <a:r>
                <a:rPr lang="az-Latn-AZ" sz="1100" dirty="0"/>
                <a:t>BME</a:t>
              </a:r>
              <a:r>
                <a:rPr lang="en-US" sz="1100" dirty="0"/>
                <a:t>/BMP280 </a:t>
              </a:r>
              <a:r>
                <a:rPr lang="en-US" sz="1100" dirty="0" err="1"/>
                <a:t>sensoru</a:t>
              </a:r>
              <a:endParaRPr lang="en-US" sz="1100" dirty="0"/>
            </a:p>
          </p:txBody>
        </p:sp>
      </p:grpSp>
      <p:grpSp>
        <p:nvGrpSpPr>
          <p:cNvPr id="18" name="Group 17">
            <a:extLst>
              <a:ext uri="{FF2B5EF4-FFF2-40B4-BE49-F238E27FC236}">
                <a16:creationId xmlns:a16="http://schemas.microsoft.com/office/drawing/2014/main" id="{93322DA2-73C7-4B5F-A16B-3498B6A4CE5B}"/>
              </a:ext>
            </a:extLst>
          </p:cNvPr>
          <p:cNvGrpSpPr/>
          <p:nvPr/>
        </p:nvGrpSpPr>
        <p:grpSpPr>
          <a:xfrm>
            <a:off x="2487168" y="2968471"/>
            <a:ext cx="1755648" cy="1504243"/>
            <a:chOff x="2423159" y="3225358"/>
            <a:chExt cx="1755648" cy="1504243"/>
          </a:xfrm>
        </p:grpSpPr>
        <p:pic>
          <p:nvPicPr>
            <p:cNvPr id="7" name="Picture 6" descr="A circuit board&#10;&#10;Description generated with high confidence">
              <a:extLst>
                <a:ext uri="{FF2B5EF4-FFF2-40B4-BE49-F238E27FC236}">
                  <a16:creationId xmlns:a16="http://schemas.microsoft.com/office/drawing/2014/main" id="{65D5FC95-33F8-4E1D-A0BF-B4D27F932D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6896" y="3225358"/>
              <a:ext cx="1270434" cy="1161812"/>
            </a:xfrm>
            <a:prstGeom prst="rect">
              <a:avLst/>
            </a:prstGeom>
          </p:spPr>
        </p:pic>
        <p:sp>
          <p:nvSpPr>
            <p:cNvPr id="21" name="TextBox 20">
              <a:extLst>
                <a:ext uri="{FF2B5EF4-FFF2-40B4-BE49-F238E27FC236}">
                  <a16:creationId xmlns:a16="http://schemas.microsoft.com/office/drawing/2014/main" id="{A0FBF8A8-3CFE-4600-AA88-4429F71D5218}"/>
                </a:ext>
              </a:extLst>
            </p:cNvPr>
            <p:cNvSpPr txBox="1"/>
            <p:nvPr/>
          </p:nvSpPr>
          <p:spPr>
            <a:xfrm>
              <a:off x="2423159" y="4298714"/>
              <a:ext cx="1755648" cy="430887"/>
            </a:xfrm>
            <a:prstGeom prst="rect">
              <a:avLst/>
            </a:prstGeom>
            <a:noFill/>
          </p:spPr>
          <p:txBody>
            <a:bodyPr wrap="square" rtlCol="0">
              <a:spAutoFit/>
            </a:bodyPr>
            <a:lstStyle/>
            <a:p>
              <a:pPr algn="ctr"/>
              <a:r>
                <a:rPr lang="az-Latn-AZ" sz="1100" dirty="0"/>
                <a:t>BME</a:t>
              </a:r>
              <a:r>
                <a:rPr lang="en-US" sz="1100" dirty="0"/>
                <a:t>/BMP280 </a:t>
              </a:r>
              <a:r>
                <a:rPr lang="en-US" sz="1100" dirty="0" err="1"/>
                <a:t>sensorunun</a:t>
              </a:r>
              <a:r>
                <a:rPr lang="en-US" sz="1100" dirty="0"/>
                <a:t> </a:t>
              </a:r>
              <a:r>
                <a:rPr lang="az-Latn-AZ" sz="1100" dirty="0"/>
                <a:t>ümumi quruluşu</a:t>
              </a:r>
              <a:endParaRPr lang="en-US" sz="1100" dirty="0"/>
            </a:p>
          </p:txBody>
        </p:sp>
      </p:grpSp>
      <p:grpSp>
        <p:nvGrpSpPr>
          <p:cNvPr id="3" name="Group 2">
            <a:extLst>
              <a:ext uri="{FF2B5EF4-FFF2-40B4-BE49-F238E27FC236}">
                <a16:creationId xmlns:a16="http://schemas.microsoft.com/office/drawing/2014/main" id="{91ABB620-428D-47E3-A61A-77ABB5D57293}"/>
              </a:ext>
            </a:extLst>
          </p:cNvPr>
          <p:cNvGrpSpPr/>
          <p:nvPr/>
        </p:nvGrpSpPr>
        <p:grpSpPr>
          <a:xfrm>
            <a:off x="5280031" y="3073993"/>
            <a:ext cx="3427909" cy="2741592"/>
            <a:chOff x="5232616" y="3576912"/>
            <a:chExt cx="3427909" cy="2741592"/>
          </a:xfrm>
        </p:grpSpPr>
        <p:pic>
          <p:nvPicPr>
            <p:cNvPr id="17" name="Picture 16" descr="A screenshot of a cell phone&#10;&#10;Description generated with very high confidence">
              <a:extLst>
                <a:ext uri="{FF2B5EF4-FFF2-40B4-BE49-F238E27FC236}">
                  <a16:creationId xmlns:a16="http://schemas.microsoft.com/office/drawing/2014/main" id="{5EF48624-5CC4-482D-A195-40E24B99A4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616" y="4048811"/>
              <a:ext cx="3206392" cy="2269693"/>
            </a:xfrm>
            <a:prstGeom prst="rect">
              <a:avLst/>
            </a:prstGeom>
          </p:spPr>
        </p:pic>
        <p:sp>
          <p:nvSpPr>
            <p:cNvPr id="24" name="Shape 173">
              <a:extLst>
                <a:ext uri="{FF2B5EF4-FFF2-40B4-BE49-F238E27FC236}">
                  <a16:creationId xmlns:a16="http://schemas.microsoft.com/office/drawing/2014/main" id="{43B8ADDF-30C1-4290-B969-7B7E633D95D8}"/>
                </a:ext>
              </a:extLst>
            </p:cNvPr>
            <p:cNvSpPr txBox="1">
              <a:spLocks/>
            </p:cNvSpPr>
            <p:nvPr/>
          </p:nvSpPr>
          <p:spPr>
            <a:xfrm>
              <a:off x="5276672" y="3576912"/>
              <a:ext cx="3383853"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Prinsipial sxemdə BMP</a:t>
              </a:r>
              <a:r>
                <a:rPr lang="en-US" sz="1200" b="0" kern="0" dirty="0">
                  <a:solidFill>
                    <a:srgbClr val="333399"/>
                  </a:solidFill>
                </a:rPr>
                <a:t>/</a:t>
              </a:r>
              <a:r>
                <a:rPr lang="az-Latn-AZ" sz="1200" b="0" kern="0" dirty="0">
                  <a:solidFill>
                    <a:srgbClr val="333399"/>
                  </a:solidFill>
                </a:rPr>
                <a:t>BME280 sensorunun mikrokontrollerə qoşulma qaydası</a:t>
              </a:r>
              <a:r>
                <a:rPr lang="en-US" sz="1200" b="0" kern="0" dirty="0">
                  <a:solidFill>
                    <a:srgbClr val="333399"/>
                  </a:solidFill>
                </a:rPr>
                <a:t>:</a:t>
              </a:r>
              <a:endParaRPr lang="az-Latn-AZ" sz="1200" b="0" kern="0" dirty="0">
                <a:solidFill>
                  <a:srgbClr val="333399"/>
                </a:solidFill>
              </a:endParaRPr>
            </a:p>
          </p:txBody>
        </p:sp>
      </p:grpSp>
    </p:spTree>
    <p:extLst>
      <p:ext uri="{BB962C8B-B14F-4D97-AF65-F5344CB8AC3E}">
        <p14:creationId xmlns:p14="http://schemas.microsoft.com/office/powerpoint/2010/main" val="1758923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36</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Təzyiq sensorunun seçiminin əsaslandırılması və xülasə</a:t>
            </a:r>
            <a:r>
              <a:rPr lang="ru-RU" sz="2400" b="1" kern="0" dirty="0">
                <a:solidFill>
                  <a:srgbClr val="333399"/>
                </a:solidFill>
              </a:rPr>
              <a:t> (</a:t>
            </a:r>
            <a:r>
              <a:rPr lang="az-Latn-AZ" sz="2400" b="1" kern="0" dirty="0">
                <a:solidFill>
                  <a:srgbClr val="333399"/>
                </a:solidFill>
              </a:rPr>
              <a:t>davamı)</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42DDE1B7-827C-4880-AD16-4DAA79F9474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2C2E307-7EE1-45F4-9508-0CABF031B200}"/>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6EB347B1-5E4D-4E78-BC54-61F8218D5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7398A3B-F222-44F2-9146-F36B6D83E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7" name="Shape 173">
            <a:extLst>
              <a:ext uri="{FF2B5EF4-FFF2-40B4-BE49-F238E27FC236}">
                <a16:creationId xmlns:a16="http://schemas.microsoft.com/office/drawing/2014/main" id="{C3C23CBC-2E15-4E31-82BD-3651095A0E62}"/>
              </a:ext>
            </a:extLst>
          </p:cNvPr>
          <p:cNvSpPr txBox="1">
            <a:spLocks/>
          </p:cNvSpPr>
          <p:nvPr/>
        </p:nvSpPr>
        <p:spPr>
          <a:xfrm>
            <a:off x="219456" y="1196993"/>
            <a:ext cx="3364991"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BMP</a:t>
            </a:r>
            <a:r>
              <a:rPr lang="en-US" sz="1200" b="0" kern="0" dirty="0">
                <a:solidFill>
                  <a:srgbClr val="333399"/>
                </a:solidFill>
              </a:rPr>
              <a:t>/BME280 </a:t>
            </a:r>
            <a:r>
              <a:rPr lang="en-US" sz="1200" b="0" kern="0" dirty="0" err="1">
                <a:solidFill>
                  <a:srgbClr val="333399"/>
                </a:solidFill>
              </a:rPr>
              <a:t>sensorunun</a:t>
            </a:r>
            <a:r>
              <a:rPr lang="en-US" sz="1200" b="0" kern="0" dirty="0">
                <a:solidFill>
                  <a:srgbClr val="333399"/>
                </a:solidFill>
              </a:rPr>
              <a:t> </a:t>
            </a:r>
            <a:r>
              <a:rPr lang="en-US" sz="1200" b="0" kern="0" dirty="0" err="1">
                <a:solidFill>
                  <a:srgbClr val="333399"/>
                </a:solidFill>
              </a:rPr>
              <a:t>i</a:t>
            </a:r>
            <a:r>
              <a:rPr lang="az-Latn-AZ" sz="1200" b="0" kern="0" dirty="0">
                <a:solidFill>
                  <a:srgbClr val="333399"/>
                </a:solidFill>
              </a:rPr>
              <a:t>şləməsi üçün lazım olan proqram</a:t>
            </a:r>
            <a:r>
              <a:rPr lang="en-US" sz="1200" b="0" kern="0" dirty="0">
                <a:solidFill>
                  <a:srgbClr val="333399"/>
                </a:solidFill>
              </a:rPr>
              <a:t>:</a:t>
            </a:r>
            <a:endParaRPr lang="az-Latn-AZ" sz="1200" b="0" kern="0" dirty="0">
              <a:solidFill>
                <a:srgbClr val="333399"/>
              </a:solidFill>
            </a:endParaRPr>
          </a:p>
        </p:txBody>
      </p:sp>
      <p:sp>
        <p:nvSpPr>
          <p:cNvPr id="19" name="Shape 173">
            <a:extLst>
              <a:ext uri="{FF2B5EF4-FFF2-40B4-BE49-F238E27FC236}">
                <a16:creationId xmlns:a16="http://schemas.microsoft.com/office/drawing/2014/main" id="{FE428712-DCC0-477E-9C9E-E92248CA1453}"/>
              </a:ext>
            </a:extLst>
          </p:cNvPr>
          <p:cNvSpPr txBox="1">
            <a:spLocks/>
          </p:cNvSpPr>
          <p:nvPr/>
        </p:nvSpPr>
        <p:spPr>
          <a:xfrm>
            <a:off x="3728722" y="2911497"/>
            <a:ext cx="2608530"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1200" b="0" kern="0" dirty="0">
                <a:solidFill>
                  <a:srgbClr val="333399"/>
                </a:solidFill>
              </a:rPr>
              <a:t>Serial </a:t>
            </a:r>
            <a:r>
              <a:rPr lang="az-Latn-AZ" sz="1200" b="0" kern="0" dirty="0">
                <a:solidFill>
                  <a:srgbClr val="333399"/>
                </a:solidFill>
              </a:rPr>
              <a:t>portda məlumatların təsviri</a:t>
            </a:r>
            <a:r>
              <a:rPr lang="en-US" sz="1200" b="0" kern="0" dirty="0">
                <a:solidFill>
                  <a:srgbClr val="333399"/>
                </a:solidFill>
              </a:rPr>
              <a:t>:</a:t>
            </a:r>
            <a:endParaRPr lang="az-Latn-AZ" sz="1200" b="0" kern="0" dirty="0">
              <a:solidFill>
                <a:srgbClr val="333399"/>
              </a:solidFill>
            </a:endParaRPr>
          </a:p>
        </p:txBody>
      </p:sp>
      <p:pic>
        <p:nvPicPr>
          <p:cNvPr id="7" name="Picture 6">
            <a:extLst>
              <a:ext uri="{FF2B5EF4-FFF2-40B4-BE49-F238E27FC236}">
                <a16:creationId xmlns:a16="http://schemas.microsoft.com/office/drawing/2014/main" id="{AF4E1229-5664-495C-966E-2C95A3F8C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475" y="1691505"/>
            <a:ext cx="3737594" cy="631857"/>
          </a:xfrm>
          <a:prstGeom prst="rect">
            <a:avLst/>
          </a:prstGeom>
        </p:spPr>
      </p:pic>
      <p:sp>
        <p:nvSpPr>
          <p:cNvPr id="20" name="Shape 173">
            <a:extLst>
              <a:ext uri="{FF2B5EF4-FFF2-40B4-BE49-F238E27FC236}">
                <a16:creationId xmlns:a16="http://schemas.microsoft.com/office/drawing/2014/main" id="{6E80127B-913F-4C34-A9D0-CEBC1790B74E}"/>
              </a:ext>
            </a:extLst>
          </p:cNvPr>
          <p:cNvSpPr txBox="1">
            <a:spLocks/>
          </p:cNvSpPr>
          <p:nvPr/>
        </p:nvSpPr>
        <p:spPr>
          <a:xfrm>
            <a:off x="3739918" y="1304404"/>
            <a:ext cx="3668127"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BME</a:t>
            </a:r>
            <a:r>
              <a:rPr lang="en-US" sz="1200" b="0" kern="0" dirty="0">
                <a:solidFill>
                  <a:srgbClr val="333399"/>
                </a:solidFill>
              </a:rPr>
              <a:t>/</a:t>
            </a:r>
            <a:r>
              <a:rPr lang="az-Latn-AZ" sz="1200" b="0" kern="0" dirty="0">
                <a:solidFill>
                  <a:srgbClr val="333399"/>
                </a:solidFill>
              </a:rPr>
              <a:t>BMP280 sensoru üçün istifadə edilən kitabxanalar</a:t>
            </a:r>
            <a:r>
              <a:rPr lang="en-US" sz="1200" b="0" kern="0" dirty="0">
                <a:solidFill>
                  <a:srgbClr val="333399"/>
                </a:solidFill>
              </a:rPr>
              <a:t>:</a:t>
            </a:r>
            <a:endParaRPr lang="az-Latn-AZ" sz="1200" b="0" kern="0" dirty="0">
              <a:solidFill>
                <a:srgbClr val="333399"/>
              </a:solidFill>
            </a:endParaRPr>
          </a:p>
        </p:txBody>
      </p:sp>
      <p:sp>
        <p:nvSpPr>
          <p:cNvPr id="13" name="TextBox 12">
            <a:extLst>
              <a:ext uri="{FF2B5EF4-FFF2-40B4-BE49-F238E27FC236}">
                <a16:creationId xmlns:a16="http://schemas.microsoft.com/office/drawing/2014/main" id="{6F9C2B70-55CA-4680-809F-ABD4979B2A87}"/>
              </a:ext>
            </a:extLst>
          </p:cNvPr>
          <p:cNvSpPr txBox="1"/>
          <p:nvPr/>
        </p:nvSpPr>
        <p:spPr>
          <a:xfrm>
            <a:off x="3728722" y="2369776"/>
            <a:ext cx="5378702" cy="369332"/>
          </a:xfrm>
          <a:prstGeom prst="rect">
            <a:avLst/>
          </a:prstGeom>
          <a:noFill/>
        </p:spPr>
        <p:txBody>
          <a:bodyPr wrap="square" rtlCol="0">
            <a:spAutoFit/>
          </a:bodyPr>
          <a:lstStyle/>
          <a:p>
            <a:r>
              <a:rPr lang="az-Latn-AZ" b="1" dirty="0"/>
              <a:t>Qeyd</a:t>
            </a:r>
            <a:r>
              <a:rPr lang="en-US" b="1" dirty="0"/>
              <a:t>:</a:t>
            </a:r>
            <a:r>
              <a:rPr lang="en-US" dirty="0"/>
              <a:t> </a:t>
            </a:r>
            <a:r>
              <a:rPr lang="az-Latn-AZ" dirty="0"/>
              <a:t>Hər iki kitabaxana açıq istifadə mənbə kodludur.</a:t>
            </a:r>
            <a:endParaRPr lang="en-US" dirty="0"/>
          </a:p>
        </p:txBody>
      </p:sp>
      <p:pic>
        <p:nvPicPr>
          <p:cNvPr id="18" name="Picture 17" descr="A screenshot of a cell phone&#10;&#10;Description generated with very high confidence">
            <a:extLst>
              <a:ext uri="{FF2B5EF4-FFF2-40B4-BE49-F238E27FC236}">
                <a16:creationId xmlns:a16="http://schemas.microsoft.com/office/drawing/2014/main" id="{11AF57FB-90E1-4451-9CE9-F71DE9124B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7328" y="3272323"/>
            <a:ext cx="4113393" cy="3018936"/>
          </a:xfrm>
          <a:prstGeom prst="rect">
            <a:avLst/>
          </a:prstGeom>
        </p:spPr>
      </p:pic>
      <p:pic>
        <p:nvPicPr>
          <p:cNvPr id="21" name="Picture 20" descr="A screenshot of a cell phone&#10;&#10;Description generated with very high confidence">
            <a:extLst>
              <a:ext uri="{FF2B5EF4-FFF2-40B4-BE49-F238E27FC236}">
                <a16:creationId xmlns:a16="http://schemas.microsoft.com/office/drawing/2014/main" id="{BFAA3D03-63D2-4569-A727-ADC4F0DCFA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032" y="1700695"/>
            <a:ext cx="3345297" cy="4590564"/>
          </a:xfrm>
          <a:prstGeom prst="rect">
            <a:avLst/>
          </a:prstGeom>
        </p:spPr>
      </p:pic>
    </p:spTree>
    <p:extLst>
      <p:ext uri="{BB962C8B-B14F-4D97-AF65-F5344CB8AC3E}">
        <p14:creationId xmlns:p14="http://schemas.microsoft.com/office/powerpoint/2010/main" val="2003946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37</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Temperatur sensorunun seçiminin əsaslandırılması və xülasə</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42DDE1B7-827C-4880-AD16-4DAA79F9474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2C2E307-7EE1-45F4-9508-0CABF031B200}"/>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6EB347B1-5E4D-4E78-BC54-61F8218D5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7398A3B-F222-44F2-9146-F36B6D83E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pSp>
        <p:nvGrpSpPr>
          <p:cNvPr id="19" name="Group 18">
            <a:extLst>
              <a:ext uri="{FF2B5EF4-FFF2-40B4-BE49-F238E27FC236}">
                <a16:creationId xmlns:a16="http://schemas.microsoft.com/office/drawing/2014/main" id="{D876B3A5-E777-492A-8D10-1478CCBC0D52}"/>
              </a:ext>
            </a:extLst>
          </p:cNvPr>
          <p:cNvGrpSpPr/>
          <p:nvPr/>
        </p:nvGrpSpPr>
        <p:grpSpPr>
          <a:xfrm>
            <a:off x="239150" y="4802172"/>
            <a:ext cx="4146150" cy="1387662"/>
            <a:chOff x="3202721" y="4128276"/>
            <a:chExt cx="4146150" cy="1387662"/>
          </a:xfrm>
        </p:grpSpPr>
        <p:sp>
          <p:nvSpPr>
            <p:cNvPr id="14" name="TextBox 13">
              <a:extLst>
                <a:ext uri="{FF2B5EF4-FFF2-40B4-BE49-F238E27FC236}">
                  <a16:creationId xmlns:a16="http://schemas.microsoft.com/office/drawing/2014/main" id="{6948BF13-3D63-4B94-91FB-2ACC6E8C32D9}"/>
                </a:ext>
              </a:extLst>
            </p:cNvPr>
            <p:cNvSpPr txBox="1"/>
            <p:nvPr/>
          </p:nvSpPr>
          <p:spPr>
            <a:xfrm>
              <a:off x="3234545" y="4128276"/>
              <a:ext cx="3779226" cy="369332"/>
            </a:xfrm>
            <a:prstGeom prst="rect">
              <a:avLst/>
            </a:prstGeom>
            <a:noFill/>
          </p:spPr>
          <p:txBody>
            <a:bodyPr wrap="square" rtlCol="0">
              <a:spAutoFit/>
            </a:bodyPr>
            <a:lstStyle/>
            <a:p>
              <a:pPr algn="ctr"/>
              <a:r>
                <a:rPr lang="en-US" dirty="0">
                  <a:solidFill>
                    <a:srgbClr val="00B050"/>
                  </a:solidFill>
                </a:rPr>
                <a:t>BME/BMP280</a:t>
              </a:r>
              <a:endParaRPr lang="en-US" b="1" dirty="0">
                <a:solidFill>
                  <a:srgbClr val="00B050"/>
                </a:solidFill>
              </a:endParaRPr>
            </a:p>
          </p:txBody>
        </p:sp>
        <p:sp>
          <p:nvSpPr>
            <p:cNvPr id="15" name="TextBox 14">
              <a:extLst>
                <a:ext uri="{FF2B5EF4-FFF2-40B4-BE49-F238E27FC236}">
                  <a16:creationId xmlns:a16="http://schemas.microsoft.com/office/drawing/2014/main" id="{F28CB24D-3565-416A-8F7A-9B037F2922E8}"/>
                </a:ext>
              </a:extLst>
            </p:cNvPr>
            <p:cNvSpPr txBox="1"/>
            <p:nvPr/>
          </p:nvSpPr>
          <p:spPr>
            <a:xfrm>
              <a:off x="3202721" y="4561831"/>
              <a:ext cx="4146150" cy="954107"/>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400" dirty="0"/>
                <a:t>Qiyməti uyğundur</a:t>
              </a:r>
            </a:p>
            <a:p>
              <a:pPr marL="285750" indent="-285750">
                <a:buFont typeface="Wingdings" panose="05000000000000000000" pitchFamily="2" charset="2"/>
                <a:buChar char="ü"/>
              </a:pPr>
              <a:r>
                <a:rPr lang="az-Latn-AZ" sz="1400" dirty="0"/>
                <a:t>Kiçik ölçü və yüngül çəkiyə sahibdir</a:t>
              </a:r>
            </a:p>
            <a:p>
              <a:pPr marL="285750" indent="-285750">
                <a:buFont typeface="Wingdings" panose="05000000000000000000" pitchFamily="2" charset="2"/>
                <a:buChar char="ü"/>
              </a:pPr>
              <a:r>
                <a:rPr lang="az-Latn-AZ" sz="1400" dirty="0"/>
                <a:t>Eyni anda həm 3 sensor kimi fəaliyyət göstərə bilir </a:t>
              </a:r>
              <a:r>
                <a:rPr lang="az-Latn-AZ" sz="1400" i="1" dirty="0"/>
                <a:t>(hündürlük, təzyiq, </a:t>
              </a:r>
              <a:r>
                <a:rPr lang="az-Latn-AZ" sz="1400" b="1" i="1" dirty="0"/>
                <a:t>temperatur</a:t>
              </a:r>
              <a:r>
                <a:rPr lang="az-Latn-AZ" sz="1400" i="1" dirty="0"/>
                <a:t>)</a:t>
              </a:r>
              <a:endParaRPr lang="en-US" sz="1400" i="1" dirty="0"/>
            </a:p>
          </p:txBody>
        </p:sp>
      </p:grpSp>
      <p:grpSp>
        <p:nvGrpSpPr>
          <p:cNvPr id="18" name="Group 17">
            <a:extLst>
              <a:ext uri="{FF2B5EF4-FFF2-40B4-BE49-F238E27FC236}">
                <a16:creationId xmlns:a16="http://schemas.microsoft.com/office/drawing/2014/main" id="{B1367EA6-D8D4-4A6B-B91C-90E3833C0FCF}"/>
              </a:ext>
            </a:extLst>
          </p:cNvPr>
          <p:cNvGrpSpPr/>
          <p:nvPr/>
        </p:nvGrpSpPr>
        <p:grpSpPr>
          <a:xfrm>
            <a:off x="373598" y="3002453"/>
            <a:ext cx="1463040" cy="1296261"/>
            <a:chOff x="310911" y="3252238"/>
            <a:chExt cx="1463040" cy="1296261"/>
          </a:xfrm>
        </p:grpSpPr>
        <p:pic>
          <p:nvPicPr>
            <p:cNvPr id="13" name="Picture 12" descr="A close up of a device&#10;&#10;Description generated with very high confidence">
              <a:extLst>
                <a:ext uri="{FF2B5EF4-FFF2-40B4-BE49-F238E27FC236}">
                  <a16:creationId xmlns:a16="http://schemas.microsoft.com/office/drawing/2014/main" id="{141D4166-7882-42E3-852C-D9B0CC4D27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222" t="16506" r="10851" b="19186"/>
            <a:stretch/>
          </p:blipFill>
          <p:spPr>
            <a:xfrm>
              <a:off x="403462" y="3252238"/>
              <a:ext cx="1277939" cy="1054586"/>
            </a:xfrm>
            <a:prstGeom prst="rect">
              <a:avLst/>
            </a:prstGeom>
          </p:spPr>
        </p:pic>
        <p:sp>
          <p:nvSpPr>
            <p:cNvPr id="16" name="TextBox 15">
              <a:extLst>
                <a:ext uri="{FF2B5EF4-FFF2-40B4-BE49-F238E27FC236}">
                  <a16:creationId xmlns:a16="http://schemas.microsoft.com/office/drawing/2014/main" id="{CE8EDDDE-F795-486F-A36D-8B1A1EDE795A}"/>
                </a:ext>
              </a:extLst>
            </p:cNvPr>
            <p:cNvSpPr txBox="1"/>
            <p:nvPr/>
          </p:nvSpPr>
          <p:spPr>
            <a:xfrm>
              <a:off x="310911" y="4286889"/>
              <a:ext cx="1463040" cy="261610"/>
            </a:xfrm>
            <a:prstGeom prst="rect">
              <a:avLst/>
            </a:prstGeom>
            <a:noFill/>
          </p:spPr>
          <p:txBody>
            <a:bodyPr wrap="square" rtlCol="0">
              <a:spAutoFit/>
            </a:bodyPr>
            <a:lstStyle/>
            <a:p>
              <a:r>
                <a:rPr lang="az-Latn-AZ" sz="1100" dirty="0"/>
                <a:t>BME</a:t>
              </a:r>
              <a:r>
                <a:rPr lang="en-US" sz="1100" dirty="0"/>
                <a:t>/BMP280 </a:t>
              </a:r>
              <a:r>
                <a:rPr lang="en-US" sz="1100" dirty="0" err="1"/>
                <a:t>sensoru</a:t>
              </a:r>
              <a:endParaRPr lang="en-US" sz="1100" dirty="0"/>
            </a:p>
          </p:txBody>
        </p:sp>
      </p:grpSp>
      <p:grpSp>
        <p:nvGrpSpPr>
          <p:cNvPr id="12" name="Group 11">
            <a:extLst>
              <a:ext uri="{FF2B5EF4-FFF2-40B4-BE49-F238E27FC236}">
                <a16:creationId xmlns:a16="http://schemas.microsoft.com/office/drawing/2014/main" id="{2A23FB81-834A-4EED-AD6C-D598F4B22214}"/>
              </a:ext>
            </a:extLst>
          </p:cNvPr>
          <p:cNvGrpSpPr/>
          <p:nvPr/>
        </p:nvGrpSpPr>
        <p:grpSpPr>
          <a:xfrm>
            <a:off x="2523744" y="2974654"/>
            <a:ext cx="1755648" cy="1504243"/>
            <a:chOff x="2423159" y="3225358"/>
            <a:chExt cx="1755648" cy="1504243"/>
          </a:xfrm>
        </p:grpSpPr>
        <p:pic>
          <p:nvPicPr>
            <p:cNvPr id="7" name="Picture 6" descr="A circuit board&#10;&#10;Description generated with high confidence">
              <a:extLst>
                <a:ext uri="{FF2B5EF4-FFF2-40B4-BE49-F238E27FC236}">
                  <a16:creationId xmlns:a16="http://schemas.microsoft.com/office/drawing/2014/main" id="{65D5FC95-33F8-4E1D-A0BF-B4D27F932D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6896" y="3225358"/>
              <a:ext cx="1270434" cy="1161812"/>
            </a:xfrm>
            <a:prstGeom prst="rect">
              <a:avLst/>
            </a:prstGeom>
          </p:spPr>
        </p:pic>
        <p:sp>
          <p:nvSpPr>
            <p:cNvPr id="21" name="TextBox 20">
              <a:extLst>
                <a:ext uri="{FF2B5EF4-FFF2-40B4-BE49-F238E27FC236}">
                  <a16:creationId xmlns:a16="http://schemas.microsoft.com/office/drawing/2014/main" id="{A0FBF8A8-3CFE-4600-AA88-4429F71D5218}"/>
                </a:ext>
              </a:extLst>
            </p:cNvPr>
            <p:cNvSpPr txBox="1"/>
            <p:nvPr/>
          </p:nvSpPr>
          <p:spPr>
            <a:xfrm>
              <a:off x="2423159" y="4298714"/>
              <a:ext cx="1755648" cy="430887"/>
            </a:xfrm>
            <a:prstGeom prst="rect">
              <a:avLst/>
            </a:prstGeom>
            <a:noFill/>
          </p:spPr>
          <p:txBody>
            <a:bodyPr wrap="square" rtlCol="0">
              <a:spAutoFit/>
            </a:bodyPr>
            <a:lstStyle/>
            <a:p>
              <a:pPr algn="ctr"/>
              <a:r>
                <a:rPr lang="az-Latn-AZ" sz="1100" dirty="0"/>
                <a:t>BME</a:t>
              </a:r>
              <a:r>
                <a:rPr lang="en-US" sz="1100" dirty="0"/>
                <a:t>/BMP280 </a:t>
              </a:r>
              <a:r>
                <a:rPr lang="en-US" sz="1100" dirty="0" err="1"/>
                <a:t>sensorunun</a:t>
              </a:r>
              <a:r>
                <a:rPr lang="en-US" sz="1100" dirty="0"/>
                <a:t> </a:t>
              </a:r>
              <a:r>
                <a:rPr lang="az-Latn-AZ" sz="1100" dirty="0"/>
                <a:t>ümumi quruluşu</a:t>
              </a:r>
              <a:endParaRPr lang="en-US" sz="1100" dirty="0"/>
            </a:p>
          </p:txBody>
        </p:sp>
      </p:grpSp>
      <p:grpSp>
        <p:nvGrpSpPr>
          <p:cNvPr id="3" name="Group 2">
            <a:extLst>
              <a:ext uri="{FF2B5EF4-FFF2-40B4-BE49-F238E27FC236}">
                <a16:creationId xmlns:a16="http://schemas.microsoft.com/office/drawing/2014/main" id="{B38C7659-BAF0-4598-84DE-0E8BDFC4C713}"/>
              </a:ext>
            </a:extLst>
          </p:cNvPr>
          <p:cNvGrpSpPr/>
          <p:nvPr/>
        </p:nvGrpSpPr>
        <p:grpSpPr>
          <a:xfrm>
            <a:off x="5336747" y="3099585"/>
            <a:ext cx="3427909" cy="2741592"/>
            <a:chOff x="5232616" y="3576912"/>
            <a:chExt cx="3427909" cy="2741592"/>
          </a:xfrm>
        </p:grpSpPr>
        <p:pic>
          <p:nvPicPr>
            <p:cNvPr id="17" name="Picture 16" descr="A screenshot of a cell phone&#10;&#10;Description generated with very high confidence">
              <a:extLst>
                <a:ext uri="{FF2B5EF4-FFF2-40B4-BE49-F238E27FC236}">
                  <a16:creationId xmlns:a16="http://schemas.microsoft.com/office/drawing/2014/main" id="{5EF48624-5CC4-482D-A195-40E24B99A4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616" y="4048811"/>
              <a:ext cx="3206392" cy="2269693"/>
            </a:xfrm>
            <a:prstGeom prst="rect">
              <a:avLst/>
            </a:prstGeom>
          </p:spPr>
        </p:pic>
        <p:sp>
          <p:nvSpPr>
            <p:cNvPr id="24" name="Shape 173">
              <a:extLst>
                <a:ext uri="{FF2B5EF4-FFF2-40B4-BE49-F238E27FC236}">
                  <a16:creationId xmlns:a16="http://schemas.microsoft.com/office/drawing/2014/main" id="{43B8ADDF-30C1-4290-B969-7B7E633D95D8}"/>
                </a:ext>
              </a:extLst>
            </p:cNvPr>
            <p:cNvSpPr txBox="1">
              <a:spLocks/>
            </p:cNvSpPr>
            <p:nvPr/>
          </p:nvSpPr>
          <p:spPr>
            <a:xfrm>
              <a:off x="5276672" y="3576912"/>
              <a:ext cx="3383853"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Prinsipial sxemdə BMP</a:t>
              </a:r>
              <a:r>
                <a:rPr lang="en-US" sz="1200" b="0" kern="0" dirty="0">
                  <a:solidFill>
                    <a:srgbClr val="333399"/>
                  </a:solidFill>
                </a:rPr>
                <a:t>/</a:t>
              </a:r>
              <a:r>
                <a:rPr lang="az-Latn-AZ" sz="1200" b="0" kern="0" dirty="0">
                  <a:solidFill>
                    <a:srgbClr val="333399"/>
                  </a:solidFill>
                </a:rPr>
                <a:t>BME280 sensorunun mikrokontrollerə qoşulma qaydası</a:t>
              </a:r>
              <a:r>
                <a:rPr lang="en-US" sz="1200" b="0" kern="0" dirty="0">
                  <a:solidFill>
                    <a:srgbClr val="333399"/>
                  </a:solidFill>
                </a:rPr>
                <a:t>:</a:t>
              </a:r>
              <a:endParaRPr lang="az-Latn-AZ" sz="1200" b="0" kern="0" dirty="0">
                <a:solidFill>
                  <a:srgbClr val="333399"/>
                </a:solidFill>
              </a:endParaRPr>
            </a:p>
          </p:txBody>
        </p:sp>
      </p:grpSp>
      <p:graphicFrame>
        <p:nvGraphicFramePr>
          <p:cNvPr id="20" name="Table 19">
            <a:extLst>
              <a:ext uri="{FF2B5EF4-FFF2-40B4-BE49-F238E27FC236}">
                <a16:creationId xmlns:a16="http://schemas.microsoft.com/office/drawing/2014/main" id="{52109338-D272-463F-9C78-E383A2831D76}"/>
              </a:ext>
            </a:extLst>
          </p:cNvPr>
          <p:cNvGraphicFramePr>
            <a:graphicFrameLocks noGrp="1"/>
          </p:cNvGraphicFramePr>
          <p:nvPr>
            <p:extLst>
              <p:ext uri="{D42A27DB-BD31-4B8C-83A1-F6EECF244321}">
                <p14:modId xmlns:p14="http://schemas.microsoft.com/office/powerpoint/2010/main" val="1525766471"/>
              </p:ext>
            </p:extLst>
          </p:nvPr>
        </p:nvGraphicFramePr>
        <p:xfrm>
          <a:off x="226175" y="1200604"/>
          <a:ext cx="8689225" cy="1358682"/>
        </p:xfrm>
        <a:graphic>
          <a:graphicData uri="http://schemas.openxmlformats.org/drawingml/2006/table">
            <a:tbl>
              <a:tblPr firstRow="1" bandRow="1">
                <a:tableStyleId>{5C22544A-7EE6-4342-B048-85BDC9FD1C3A}</a:tableStyleId>
              </a:tblPr>
              <a:tblGrid>
                <a:gridCol w="1241318">
                  <a:extLst>
                    <a:ext uri="{9D8B030D-6E8A-4147-A177-3AD203B41FA5}">
                      <a16:colId xmlns:a16="http://schemas.microsoft.com/office/drawing/2014/main" val="2845548892"/>
                    </a:ext>
                  </a:extLst>
                </a:gridCol>
                <a:gridCol w="1241318">
                  <a:extLst>
                    <a:ext uri="{9D8B030D-6E8A-4147-A177-3AD203B41FA5}">
                      <a16:colId xmlns:a16="http://schemas.microsoft.com/office/drawing/2014/main" val="2520923526"/>
                    </a:ext>
                  </a:extLst>
                </a:gridCol>
                <a:gridCol w="1152484">
                  <a:extLst>
                    <a:ext uri="{9D8B030D-6E8A-4147-A177-3AD203B41FA5}">
                      <a16:colId xmlns:a16="http://schemas.microsoft.com/office/drawing/2014/main" val="966823517"/>
                    </a:ext>
                  </a:extLst>
                </a:gridCol>
                <a:gridCol w="1488938">
                  <a:extLst>
                    <a:ext uri="{9D8B030D-6E8A-4147-A177-3AD203B41FA5}">
                      <a16:colId xmlns:a16="http://schemas.microsoft.com/office/drawing/2014/main" val="1698265703"/>
                    </a:ext>
                  </a:extLst>
                </a:gridCol>
                <a:gridCol w="1082531">
                  <a:extLst>
                    <a:ext uri="{9D8B030D-6E8A-4147-A177-3AD203B41FA5}">
                      <a16:colId xmlns:a16="http://schemas.microsoft.com/office/drawing/2014/main" val="3800138130"/>
                    </a:ext>
                  </a:extLst>
                </a:gridCol>
                <a:gridCol w="1241318">
                  <a:extLst>
                    <a:ext uri="{9D8B030D-6E8A-4147-A177-3AD203B41FA5}">
                      <a16:colId xmlns:a16="http://schemas.microsoft.com/office/drawing/2014/main" val="2118563350"/>
                    </a:ext>
                  </a:extLst>
                </a:gridCol>
                <a:gridCol w="1241318">
                  <a:extLst>
                    <a:ext uri="{9D8B030D-6E8A-4147-A177-3AD203B41FA5}">
                      <a16:colId xmlns:a16="http://schemas.microsoft.com/office/drawing/2014/main" val="1005620512"/>
                    </a:ext>
                  </a:extLst>
                </a:gridCol>
              </a:tblGrid>
              <a:tr h="679341">
                <a:tc>
                  <a:txBody>
                    <a:bodyPr/>
                    <a:lstStyle/>
                    <a:p>
                      <a:pPr algn="ctr"/>
                      <a:r>
                        <a:rPr lang="az-Latn-AZ" sz="1200" b="1" dirty="0"/>
                        <a:t>Sensorun adı</a:t>
                      </a:r>
                      <a:endParaRPr 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Ölçmə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Gərginlik aralığı</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Ölçüsü</a:t>
                      </a: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Çəkisi</a:t>
                      </a:r>
                    </a:p>
                  </a:txBody>
                  <a:tcPr anchor="ctr"/>
                </a:tc>
                <a:tc>
                  <a:txBody>
                    <a:bodyPr/>
                    <a:lstStyle/>
                    <a:p>
                      <a:pPr marL="0" indent="0" algn="ctr">
                        <a:buFont typeface="Arial" panose="020B0604020202020204" pitchFamily="34" charset="0"/>
                        <a:buNone/>
                      </a:pPr>
                      <a:r>
                        <a:rPr lang="en-US" sz="1200" b="1" dirty="0">
                          <a:latin typeface="Arial" panose="020B0604020202020204" pitchFamily="34" charset="0"/>
                          <a:cs typeface="Arial" panose="020B0604020202020204" pitchFamily="34" charset="0"/>
                        </a:rPr>
                        <a:t>D</a:t>
                      </a:r>
                      <a:r>
                        <a:rPr lang="az-Latn-AZ" sz="1200" b="1" dirty="0">
                          <a:latin typeface="Arial" panose="020B0604020202020204" pitchFamily="34" charset="0"/>
                          <a:cs typeface="Arial" panose="020B0604020202020204" pitchFamily="34" charset="0"/>
                        </a:rPr>
                        <a:t>əqiqlik</a:t>
                      </a: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Qiyməti </a:t>
                      </a:r>
                    </a:p>
                  </a:txBody>
                  <a:tcPr anchor="ctr"/>
                </a:tc>
                <a:extLst>
                  <a:ext uri="{0D108BD9-81ED-4DB2-BD59-A6C34878D82A}">
                    <a16:rowId xmlns:a16="http://schemas.microsoft.com/office/drawing/2014/main" val="1285239092"/>
                  </a:ext>
                </a:extLst>
              </a:tr>
              <a:tr h="679341">
                <a:tc>
                  <a:txBody>
                    <a:bodyPr/>
                    <a:lstStyle/>
                    <a:p>
                      <a:pPr algn="ctr"/>
                      <a:r>
                        <a:rPr lang="en-US" sz="1100" b="0" dirty="0"/>
                        <a:t>BMP280</a:t>
                      </a:r>
                    </a:p>
                  </a:txBody>
                  <a:tcPr marL="137160" marR="137160" marT="137160" marB="13716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t>-40 ~ 85</a:t>
                      </a:r>
                      <a:r>
                        <a:rPr lang="en-US" sz="1100" b="0" i="0" u="none" strike="noStrike" kern="1200" dirty="0">
                          <a:solidFill>
                            <a:schemeClr val="dk1"/>
                          </a:solidFill>
                          <a:effectLst/>
                          <a:latin typeface="+mn-lt"/>
                          <a:ea typeface="+mn-ea"/>
                          <a:cs typeface="+mn-cs"/>
                        </a:rPr>
                        <a:t>°</a:t>
                      </a:r>
                      <a:r>
                        <a:rPr lang="az-Latn-AZ" sz="1100" b="0" i="0" u="none" strike="noStrike" kern="1200" dirty="0">
                          <a:solidFill>
                            <a:schemeClr val="dk1"/>
                          </a:solidFill>
                          <a:effectLst/>
                          <a:latin typeface="+mn-lt"/>
                          <a:ea typeface="+mn-ea"/>
                          <a:cs typeface="+mn-cs"/>
                        </a:rPr>
                        <a:t>C</a:t>
                      </a:r>
                      <a:endParaRPr lang="en-US" sz="1100" b="0" dirty="0"/>
                    </a:p>
                  </a:txBody>
                  <a:tcPr marL="137160" marR="137160" marT="137160" marB="137160" anchor="ctr">
                    <a:solidFill>
                      <a:srgbClr val="FFFF00"/>
                    </a:solidFill>
                  </a:tcPr>
                </a:tc>
                <a:tc>
                  <a:txBody>
                    <a:bodyPr/>
                    <a:lstStyle/>
                    <a:p>
                      <a:pPr algn="ctr"/>
                      <a:r>
                        <a:rPr lang="en-US" sz="1100" b="0" dirty="0"/>
                        <a:t>1.71 </a:t>
                      </a:r>
                      <a:r>
                        <a:rPr lang="az-Latn-AZ" sz="1100" b="0" dirty="0"/>
                        <a:t>~</a:t>
                      </a:r>
                      <a:r>
                        <a:rPr lang="en-US" sz="1100" b="0" dirty="0"/>
                        <a:t> 3.6</a:t>
                      </a:r>
                      <a:r>
                        <a:rPr lang="az-Latn-AZ" sz="1100" b="0" dirty="0"/>
                        <a:t>V</a:t>
                      </a:r>
                      <a:endParaRPr lang="en-US" sz="1100" b="0" dirty="0"/>
                    </a:p>
                  </a:txBody>
                  <a:tcPr marL="137160" marR="137160" marT="137160" marB="137160" anchor="ctr">
                    <a:solidFill>
                      <a:srgbClr val="FFFF00"/>
                    </a:solidFill>
                  </a:tcPr>
                </a:tc>
                <a:tc>
                  <a:txBody>
                    <a:bodyPr/>
                    <a:lstStyle/>
                    <a:p>
                      <a:pPr algn="ctr"/>
                      <a:r>
                        <a:rPr lang="en-US" sz="1100" b="0" dirty="0"/>
                        <a:t>2.5 x 2.0 x 0.95 mm</a:t>
                      </a:r>
                    </a:p>
                  </a:txBody>
                  <a:tcPr marL="137160" marR="137160" marT="137160" marB="137160" anchor="ctr">
                    <a:solidFill>
                      <a:srgbClr val="FFFF00"/>
                    </a:solidFill>
                  </a:tcPr>
                </a:tc>
                <a:tc>
                  <a:txBody>
                    <a:bodyPr/>
                    <a:lstStyle/>
                    <a:p>
                      <a:pPr algn="ctr"/>
                      <a:r>
                        <a:rPr lang="en-US" sz="1100" b="0" i="0" u="none" strike="noStrike" kern="1200" dirty="0">
                          <a:solidFill>
                            <a:schemeClr val="dk1"/>
                          </a:solidFill>
                          <a:effectLst/>
                          <a:latin typeface="+mn-lt"/>
                          <a:ea typeface="+mn-ea"/>
                          <a:cs typeface="+mn-cs"/>
                        </a:rPr>
                        <a:t>1.8</a:t>
                      </a:r>
                      <a:r>
                        <a:rPr lang="az-Latn-AZ" sz="1100" b="0" i="0" u="none" strike="noStrike" kern="1200" dirty="0">
                          <a:solidFill>
                            <a:schemeClr val="dk1"/>
                          </a:solidFill>
                          <a:effectLst/>
                          <a:latin typeface="+mn-lt"/>
                          <a:ea typeface="+mn-ea"/>
                          <a:cs typeface="+mn-cs"/>
                        </a:rPr>
                        <a:t> qr</a:t>
                      </a:r>
                      <a:endParaRPr lang="en-US" sz="1100" b="0" dirty="0"/>
                    </a:p>
                  </a:txBody>
                  <a:tcPr marL="137160" marR="137160" marT="137160" marB="137160" anchor="ctr">
                    <a:solidFill>
                      <a:srgbClr val="FFFF00"/>
                    </a:solidFill>
                  </a:tcPr>
                </a:tc>
                <a:tc>
                  <a:txBody>
                    <a:bodyPr/>
                    <a:lstStyle/>
                    <a:p>
                      <a:pPr algn="ctr"/>
                      <a:r>
                        <a:rPr lang="en-US" sz="1100" b="0" dirty="0"/>
                        <a:t>±0.01 °C </a:t>
                      </a:r>
                    </a:p>
                  </a:txBody>
                  <a:tcPr marL="137160" marR="137160" marT="137160" marB="137160" anchor="ctr">
                    <a:solidFill>
                      <a:srgbClr val="FFFF00"/>
                    </a:solidFill>
                  </a:tcPr>
                </a:tc>
                <a:tc>
                  <a:txBody>
                    <a:bodyPr/>
                    <a:lstStyle/>
                    <a:p>
                      <a:pPr algn="ctr"/>
                      <a:r>
                        <a:rPr lang="en-US" sz="1100" b="0" dirty="0"/>
                        <a:t>3.40</a:t>
                      </a:r>
                      <a:r>
                        <a:rPr lang="az-Latn-AZ" sz="1100" b="0" dirty="0"/>
                        <a:t> AZN</a:t>
                      </a:r>
                      <a:endParaRPr lang="en-US" sz="1100" b="0" dirty="0"/>
                    </a:p>
                  </a:txBody>
                  <a:tcPr marL="137160" marR="137160" marT="137160" marB="137160" anchor="ctr">
                    <a:solidFill>
                      <a:srgbClr val="FFFF00"/>
                    </a:solidFill>
                  </a:tcPr>
                </a:tc>
                <a:extLst>
                  <a:ext uri="{0D108BD9-81ED-4DB2-BD59-A6C34878D82A}">
                    <a16:rowId xmlns:a16="http://schemas.microsoft.com/office/drawing/2014/main" val="4262751233"/>
                  </a:ext>
                </a:extLst>
              </a:tr>
            </a:tbl>
          </a:graphicData>
        </a:graphic>
      </p:graphicFrame>
    </p:spTree>
    <p:extLst>
      <p:ext uri="{BB962C8B-B14F-4D97-AF65-F5344CB8AC3E}">
        <p14:creationId xmlns:p14="http://schemas.microsoft.com/office/powerpoint/2010/main" val="273841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38</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Temperatur sensorunun seçiminin əsaslandırılması və xülasə</a:t>
            </a:r>
            <a:r>
              <a:rPr lang="ru-RU" sz="2400" b="1" kern="0" dirty="0">
                <a:solidFill>
                  <a:srgbClr val="333399"/>
                </a:solidFill>
              </a:rPr>
              <a:t> (</a:t>
            </a:r>
            <a:r>
              <a:rPr lang="az-Latn-AZ" sz="2400" b="1" kern="0" dirty="0">
                <a:solidFill>
                  <a:srgbClr val="333399"/>
                </a:solidFill>
              </a:rPr>
              <a:t>davamı)</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42DDE1B7-827C-4880-AD16-4DAA79F9474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2C2E307-7EE1-45F4-9508-0CABF031B200}"/>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6EB347B1-5E4D-4E78-BC54-61F8218D5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7398A3B-F222-44F2-9146-F36B6D83E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7" name="Shape 173">
            <a:extLst>
              <a:ext uri="{FF2B5EF4-FFF2-40B4-BE49-F238E27FC236}">
                <a16:creationId xmlns:a16="http://schemas.microsoft.com/office/drawing/2014/main" id="{C3C23CBC-2E15-4E31-82BD-3651095A0E62}"/>
              </a:ext>
            </a:extLst>
          </p:cNvPr>
          <p:cNvSpPr txBox="1">
            <a:spLocks/>
          </p:cNvSpPr>
          <p:nvPr/>
        </p:nvSpPr>
        <p:spPr>
          <a:xfrm>
            <a:off x="219456" y="1196993"/>
            <a:ext cx="3364991"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BMP</a:t>
            </a:r>
            <a:r>
              <a:rPr lang="en-US" sz="1200" b="0" kern="0" dirty="0">
                <a:solidFill>
                  <a:srgbClr val="333399"/>
                </a:solidFill>
              </a:rPr>
              <a:t>/BME280 </a:t>
            </a:r>
            <a:r>
              <a:rPr lang="en-US" sz="1200" b="0" kern="0" dirty="0" err="1">
                <a:solidFill>
                  <a:srgbClr val="333399"/>
                </a:solidFill>
              </a:rPr>
              <a:t>sensorunun</a:t>
            </a:r>
            <a:r>
              <a:rPr lang="en-US" sz="1200" b="0" kern="0" dirty="0">
                <a:solidFill>
                  <a:srgbClr val="333399"/>
                </a:solidFill>
              </a:rPr>
              <a:t> </a:t>
            </a:r>
            <a:r>
              <a:rPr lang="en-US" sz="1200" b="0" kern="0" dirty="0" err="1">
                <a:solidFill>
                  <a:srgbClr val="333399"/>
                </a:solidFill>
              </a:rPr>
              <a:t>i</a:t>
            </a:r>
            <a:r>
              <a:rPr lang="az-Latn-AZ" sz="1200" b="0" kern="0" dirty="0">
                <a:solidFill>
                  <a:srgbClr val="333399"/>
                </a:solidFill>
              </a:rPr>
              <a:t>şləməsi üçün lazım olan proqram</a:t>
            </a:r>
            <a:r>
              <a:rPr lang="en-US" sz="1200" b="0" kern="0" dirty="0">
                <a:solidFill>
                  <a:srgbClr val="333399"/>
                </a:solidFill>
              </a:rPr>
              <a:t>:</a:t>
            </a:r>
            <a:endParaRPr lang="az-Latn-AZ" sz="1200" b="0" kern="0" dirty="0">
              <a:solidFill>
                <a:srgbClr val="333399"/>
              </a:solidFill>
            </a:endParaRPr>
          </a:p>
        </p:txBody>
      </p:sp>
      <p:sp>
        <p:nvSpPr>
          <p:cNvPr id="19" name="Shape 173">
            <a:extLst>
              <a:ext uri="{FF2B5EF4-FFF2-40B4-BE49-F238E27FC236}">
                <a16:creationId xmlns:a16="http://schemas.microsoft.com/office/drawing/2014/main" id="{FE428712-DCC0-477E-9C9E-E92248CA1453}"/>
              </a:ext>
            </a:extLst>
          </p:cNvPr>
          <p:cNvSpPr txBox="1">
            <a:spLocks/>
          </p:cNvSpPr>
          <p:nvPr/>
        </p:nvSpPr>
        <p:spPr>
          <a:xfrm>
            <a:off x="3728722" y="2911497"/>
            <a:ext cx="2608530"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1200" b="0" kern="0" dirty="0">
                <a:solidFill>
                  <a:srgbClr val="333399"/>
                </a:solidFill>
              </a:rPr>
              <a:t>Serial </a:t>
            </a:r>
            <a:r>
              <a:rPr lang="az-Latn-AZ" sz="1200" b="0" kern="0" dirty="0">
                <a:solidFill>
                  <a:srgbClr val="333399"/>
                </a:solidFill>
              </a:rPr>
              <a:t>portda məlumatların təsviri</a:t>
            </a:r>
            <a:r>
              <a:rPr lang="en-US" sz="1200" b="0" kern="0" dirty="0">
                <a:solidFill>
                  <a:srgbClr val="333399"/>
                </a:solidFill>
              </a:rPr>
              <a:t>:</a:t>
            </a:r>
            <a:endParaRPr lang="az-Latn-AZ" sz="1200" b="0" kern="0" dirty="0">
              <a:solidFill>
                <a:srgbClr val="333399"/>
              </a:solidFill>
            </a:endParaRPr>
          </a:p>
        </p:txBody>
      </p:sp>
      <p:pic>
        <p:nvPicPr>
          <p:cNvPr id="7" name="Picture 6">
            <a:extLst>
              <a:ext uri="{FF2B5EF4-FFF2-40B4-BE49-F238E27FC236}">
                <a16:creationId xmlns:a16="http://schemas.microsoft.com/office/drawing/2014/main" id="{AF4E1229-5664-495C-966E-2C95A3F8C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475" y="1691505"/>
            <a:ext cx="3737594" cy="631857"/>
          </a:xfrm>
          <a:prstGeom prst="rect">
            <a:avLst/>
          </a:prstGeom>
        </p:spPr>
      </p:pic>
      <p:sp>
        <p:nvSpPr>
          <p:cNvPr id="20" name="Shape 173">
            <a:extLst>
              <a:ext uri="{FF2B5EF4-FFF2-40B4-BE49-F238E27FC236}">
                <a16:creationId xmlns:a16="http://schemas.microsoft.com/office/drawing/2014/main" id="{6E80127B-913F-4C34-A9D0-CEBC1790B74E}"/>
              </a:ext>
            </a:extLst>
          </p:cNvPr>
          <p:cNvSpPr txBox="1">
            <a:spLocks/>
          </p:cNvSpPr>
          <p:nvPr/>
        </p:nvSpPr>
        <p:spPr>
          <a:xfrm>
            <a:off x="3739918" y="1304404"/>
            <a:ext cx="3668127"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BME</a:t>
            </a:r>
            <a:r>
              <a:rPr lang="en-US" sz="1200" b="0" kern="0" dirty="0">
                <a:solidFill>
                  <a:srgbClr val="333399"/>
                </a:solidFill>
              </a:rPr>
              <a:t>/</a:t>
            </a:r>
            <a:r>
              <a:rPr lang="az-Latn-AZ" sz="1200" b="0" kern="0" dirty="0">
                <a:solidFill>
                  <a:srgbClr val="333399"/>
                </a:solidFill>
              </a:rPr>
              <a:t>BMP280 sensoru üçün istifadə edilən kitabxanalar</a:t>
            </a:r>
            <a:r>
              <a:rPr lang="en-US" sz="1200" b="0" kern="0" dirty="0">
                <a:solidFill>
                  <a:srgbClr val="333399"/>
                </a:solidFill>
              </a:rPr>
              <a:t>:</a:t>
            </a:r>
            <a:endParaRPr lang="az-Latn-AZ" sz="1200" b="0" kern="0" dirty="0">
              <a:solidFill>
                <a:srgbClr val="333399"/>
              </a:solidFill>
            </a:endParaRPr>
          </a:p>
        </p:txBody>
      </p:sp>
      <p:sp>
        <p:nvSpPr>
          <p:cNvPr id="13" name="TextBox 12">
            <a:extLst>
              <a:ext uri="{FF2B5EF4-FFF2-40B4-BE49-F238E27FC236}">
                <a16:creationId xmlns:a16="http://schemas.microsoft.com/office/drawing/2014/main" id="{6F9C2B70-55CA-4680-809F-ABD4979B2A87}"/>
              </a:ext>
            </a:extLst>
          </p:cNvPr>
          <p:cNvSpPr txBox="1"/>
          <p:nvPr/>
        </p:nvSpPr>
        <p:spPr>
          <a:xfrm>
            <a:off x="3728722" y="2369776"/>
            <a:ext cx="5378702" cy="369332"/>
          </a:xfrm>
          <a:prstGeom prst="rect">
            <a:avLst/>
          </a:prstGeom>
          <a:noFill/>
        </p:spPr>
        <p:txBody>
          <a:bodyPr wrap="square" rtlCol="0">
            <a:spAutoFit/>
          </a:bodyPr>
          <a:lstStyle/>
          <a:p>
            <a:r>
              <a:rPr lang="az-Latn-AZ" b="1" dirty="0"/>
              <a:t>Qeyd</a:t>
            </a:r>
            <a:r>
              <a:rPr lang="en-US" b="1" dirty="0"/>
              <a:t>:</a:t>
            </a:r>
            <a:r>
              <a:rPr lang="en-US" dirty="0"/>
              <a:t> </a:t>
            </a:r>
            <a:r>
              <a:rPr lang="az-Latn-AZ" dirty="0"/>
              <a:t>Hər iki kitabaxana açıq istifadə mənbə kodludur.</a:t>
            </a:r>
            <a:endParaRPr lang="en-US" dirty="0"/>
          </a:p>
        </p:txBody>
      </p:sp>
      <p:pic>
        <p:nvPicPr>
          <p:cNvPr id="22" name="Picture 21" descr="A screenshot of a cell phone&#10;&#10;Description generated with very high confidence">
            <a:extLst>
              <a:ext uri="{FF2B5EF4-FFF2-40B4-BE49-F238E27FC236}">
                <a16:creationId xmlns:a16="http://schemas.microsoft.com/office/drawing/2014/main" id="{E2C7B8BA-06FA-4336-A500-E8BE2AE976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7328" y="3272323"/>
            <a:ext cx="4113392" cy="3010090"/>
          </a:xfrm>
          <a:prstGeom prst="rect">
            <a:avLst/>
          </a:prstGeom>
        </p:spPr>
      </p:pic>
      <p:pic>
        <p:nvPicPr>
          <p:cNvPr id="23" name="Picture 22" descr="A screenshot of a cell phone&#10;&#10;Description generated with very high confidence">
            <a:extLst>
              <a:ext uri="{FF2B5EF4-FFF2-40B4-BE49-F238E27FC236}">
                <a16:creationId xmlns:a16="http://schemas.microsoft.com/office/drawing/2014/main" id="{F50B4895-17AF-4DBF-A448-1B7A865D93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094" y="1732708"/>
            <a:ext cx="3333354" cy="4548383"/>
          </a:xfrm>
          <a:prstGeom prst="rect">
            <a:avLst/>
          </a:prstGeom>
        </p:spPr>
      </p:pic>
    </p:spTree>
    <p:extLst>
      <p:ext uri="{BB962C8B-B14F-4D97-AF65-F5344CB8AC3E}">
        <p14:creationId xmlns:p14="http://schemas.microsoft.com/office/powerpoint/2010/main" val="518294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39</a:t>
            </a:fld>
            <a:endParaRPr lang="en-US"/>
          </a:p>
        </p:txBody>
      </p:sp>
      <p:sp>
        <p:nvSpPr>
          <p:cNvPr id="7"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GPS qəbuledicinin seçiminin əsaslandırılması və xülasə</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80D84B67-ADCD-4102-AE9D-12D289CF7F31}"/>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CAE632DA-5564-4E9E-A7FA-3C7715CF439D}"/>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D2002EBC-86A6-44FB-A17C-E3E9BAA727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2F34ED70-A70B-43A4-B01F-FC7A9B1DFA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3" name="Table 12">
            <a:extLst>
              <a:ext uri="{FF2B5EF4-FFF2-40B4-BE49-F238E27FC236}">
                <a16:creationId xmlns:a16="http://schemas.microsoft.com/office/drawing/2014/main" id="{AA569929-C249-4308-9107-AECA3222F9B2}"/>
              </a:ext>
            </a:extLst>
          </p:cNvPr>
          <p:cNvGraphicFramePr>
            <a:graphicFrameLocks noGrp="1"/>
          </p:cNvGraphicFramePr>
          <p:nvPr>
            <p:extLst>
              <p:ext uri="{D42A27DB-BD31-4B8C-83A1-F6EECF244321}">
                <p14:modId xmlns:p14="http://schemas.microsoft.com/office/powerpoint/2010/main" val="2465768611"/>
              </p:ext>
            </p:extLst>
          </p:nvPr>
        </p:nvGraphicFramePr>
        <p:xfrm>
          <a:off x="220489" y="1234440"/>
          <a:ext cx="8694911" cy="1389888"/>
        </p:xfrm>
        <a:graphic>
          <a:graphicData uri="http://schemas.openxmlformats.org/drawingml/2006/table">
            <a:tbl>
              <a:tblPr firstRow="1" bandRow="1">
                <a:tableStyleId>{5C22544A-7EE6-4342-B048-85BDC9FD1C3A}</a:tableStyleId>
              </a:tblPr>
              <a:tblGrid>
                <a:gridCol w="1236873">
                  <a:extLst>
                    <a:ext uri="{9D8B030D-6E8A-4147-A177-3AD203B41FA5}">
                      <a16:colId xmlns:a16="http://schemas.microsoft.com/office/drawing/2014/main" val="3057244008"/>
                    </a:ext>
                  </a:extLst>
                </a:gridCol>
                <a:gridCol w="1126886">
                  <a:extLst>
                    <a:ext uri="{9D8B030D-6E8A-4147-A177-3AD203B41FA5}">
                      <a16:colId xmlns:a16="http://schemas.microsoft.com/office/drawing/2014/main" val="1074707143"/>
                    </a:ext>
                  </a:extLst>
                </a:gridCol>
                <a:gridCol w="1126886">
                  <a:extLst>
                    <a:ext uri="{9D8B030D-6E8A-4147-A177-3AD203B41FA5}">
                      <a16:colId xmlns:a16="http://schemas.microsoft.com/office/drawing/2014/main" val="1394860318"/>
                    </a:ext>
                  </a:extLst>
                </a:gridCol>
                <a:gridCol w="1079838">
                  <a:extLst>
                    <a:ext uri="{9D8B030D-6E8A-4147-A177-3AD203B41FA5}">
                      <a16:colId xmlns:a16="http://schemas.microsoft.com/office/drawing/2014/main" val="2248440983"/>
                    </a:ext>
                  </a:extLst>
                </a:gridCol>
                <a:gridCol w="880988">
                  <a:extLst>
                    <a:ext uri="{9D8B030D-6E8A-4147-A177-3AD203B41FA5}">
                      <a16:colId xmlns:a16="http://schemas.microsoft.com/office/drawing/2014/main" val="62162768"/>
                    </a:ext>
                  </a:extLst>
                </a:gridCol>
                <a:gridCol w="1505505">
                  <a:extLst>
                    <a:ext uri="{9D8B030D-6E8A-4147-A177-3AD203B41FA5}">
                      <a16:colId xmlns:a16="http://schemas.microsoft.com/office/drawing/2014/main" val="2991143516"/>
                    </a:ext>
                  </a:extLst>
                </a:gridCol>
                <a:gridCol w="834747">
                  <a:extLst>
                    <a:ext uri="{9D8B030D-6E8A-4147-A177-3AD203B41FA5}">
                      <a16:colId xmlns:a16="http://schemas.microsoft.com/office/drawing/2014/main" val="3109178983"/>
                    </a:ext>
                  </a:extLst>
                </a:gridCol>
                <a:gridCol w="903188">
                  <a:extLst>
                    <a:ext uri="{9D8B030D-6E8A-4147-A177-3AD203B41FA5}">
                      <a16:colId xmlns:a16="http://schemas.microsoft.com/office/drawing/2014/main" val="2666308902"/>
                    </a:ext>
                  </a:extLst>
                </a:gridCol>
              </a:tblGrid>
              <a:tr h="694944">
                <a:tc>
                  <a:txBody>
                    <a:bodyPr/>
                    <a:lstStyle/>
                    <a:p>
                      <a:pPr algn="ctr"/>
                      <a:r>
                        <a:rPr lang="az-Latn-AZ" sz="1200" dirty="0"/>
                        <a:t>Sensorunun adı</a:t>
                      </a:r>
                      <a:endParaRPr lang="en-US" sz="1200" dirty="0"/>
                    </a:p>
                  </a:txBody>
                  <a:tcPr anchor="ctr"/>
                </a:tc>
                <a:tc>
                  <a:txBody>
                    <a:bodyPr/>
                    <a:lstStyle/>
                    <a:p>
                      <a:pPr algn="ctr"/>
                      <a:r>
                        <a:rPr lang="az-Latn-AZ" sz="1200" dirty="0"/>
                        <a:t>Mövqe təyin etmə dəqiqliyi</a:t>
                      </a:r>
                      <a:endParaRPr lang="en-US" sz="1200" dirty="0"/>
                    </a:p>
                  </a:txBody>
                  <a:tcPr anchor="ctr"/>
                </a:tc>
                <a:tc>
                  <a:txBody>
                    <a:bodyPr/>
                    <a:lstStyle/>
                    <a:p>
                      <a:pPr algn="ctr"/>
                      <a:r>
                        <a:rPr lang="en-US" sz="1200" b="1" i="0" u="none" strike="noStrike" kern="1200" dirty="0">
                          <a:solidFill>
                            <a:schemeClr val="lt1"/>
                          </a:solidFill>
                          <a:effectLst/>
                          <a:latin typeface="+mn-lt"/>
                          <a:ea typeface="+mn-ea"/>
                          <a:cs typeface="+mn-cs"/>
                        </a:rPr>
                        <a:t>Yeniləmə dərəcəsi</a:t>
                      </a:r>
                      <a:endParaRPr 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G</a:t>
                      </a:r>
                      <a:r>
                        <a:rPr lang="az-Latn-AZ" sz="1200" b="1" dirty="0">
                          <a:latin typeface="Arial" panose="020B0604020202020204" pitchFamily="34" charset="0"/>
                          <a:cs typeface="Arial" panose="020B0604020202020204" pitchFamily="34" charset="0"/>
                        </a:rPr>
                        <a:t>əginlik aralığı</a:t>
                      </a:r>
                    </a:p>
                  </a:txBody>
                  <a:tcPr anchor="ctr"/>
                </a:tc>
                <a:tc>
                  <a:txBody>
                    <a:bodyPr/>
                    <a:lstStyle/>
                    <a:p>
                      <a:pPr algn="ctr"/>
                      <a:r>
                        <a:rPr lang="az-Latn-AZ" sz="1200" dirty="0"/>
                        <a:t>GÇİO</a:t>
                      </a:r>
                      <a:endParaRPr lang="en-US" sz="1200" dirty="0"/>
                    </a:p>
                  </a:txBody>
                  <a:tcPr anchor="ctr"/>
                </a:tc>
                <a:tc>
                  <a:txBody>
                    <a:bodyPr/>
                    <a:lstStyle/>
                    <a:p>
                      <a:pPr algn="ctr"/>
                      <a:r>
                        <a:rPr lang="az-Latn-AZ" sz="1200" dirty="0"/>
                        <a:t>Ölçüsü</a:t>
                      </a:r>
                      <a:endParaRPr lang="en-US" sz="1200" dirty="0"/>
                    </a:p>
                  </a:txBody>
                  <a:tcPr anchor="ctr"/>
                </a:tc>
                <a:tc>
                  <a:txBody>
                    <a:bodyPr/>
                    <a:lstStyle/>
                    <a:p>
                      <a:pPr algn="ctr"/>
                      <a:r>
                        <a:rPr lang="az-Latn-AZ" sz="1200" dirty="0"/>
                        <a:t>Çəkisi</a:t>
                      </a:r>
                      <a:endParaRPr lang="en-US" sz="1200" dirty="0"/>
                    </a:p>
                  </a:txBody>
                  <a:tcPr anchor="ctr"/>
                </a:tc>
                <a:tc>
                  <a:txBody>
                    <a:bodyPr/>
                    <a:lstStyle/>
                    <a:p>
                      <a:pPr algn="ctr"/>
                      <a:r>
                        <a:rPr lang="az-Latn-AZ" sz="1200" dirty="0"/>
                        <a:t>Qiyməti</a:t>
                      </a:r>
                      <a:endParaRPr lang="en-US" sz="1200" dirty="0"/>
                    </a:p>
                  </a:txBody>
                  <a:tcPr anchor="ctr"/>
                </a:tc>
                <a:extLst>
                  <a:ext uri="{0D108BD9-81ED-4DB2-BD59-A6C34878D82A}">
                    <a16:rowId xmlns:a16="http://schemas.microsoft.com/office/drawing/2014/main" val="1405486666"/>
                  </a:ext>
                </a:extLst>
              </a:tr>
              <a:tr h="694944">
                <a:tc>
                  <a:txBody>
                    <a:bodyPr/>
                    <a:lstStyle/>
                    <a:p>
                      <a:pPr algn="ctr"/>
                      <a:r>
                        <a:rPr lang="az-Latn-AZ" sz="1100" dirty="0"/>
                        <a:t>Adafruit Ultimate GPS</a:t>
                      </a:r>
                      <a:endParaRPr lang="en-US" sz="1100" dirty="0"/>
                    </a:p>
                  </a:txBody>
                  <a:tcPr marL="137160" marR="137160" marT="137160" marB="137160" anchor="ctr">
                    <a:solidFill>
                      <a:srgbClr val="FFFF00"/>
                    </a:solidFill>
                  </a:tcPr>
                </a:tc>
                <a:tc>
                  <a:txBody>
                    <a:bodyPr/>
                    <a:lstStyle/>
                    <a:p>
                      <a:pPr algn="ctr"/>
                      <a:r>
                        <a:rPr lang="en-US" sz="1100" b="0" dirty="0"/>
                        <a:t>1.8m</a:t>
                      </a:r>
                      <a:endParaRPr lang="en-US" sz="1100" dirty="0"/>
                    </a:p>
                  </a:txBody>
                  <a:tcPr marL="137160" marR="137160" marT="137160" marB="137160" anchor="ctr">
                    <a:solidFill>
                      <a:srgbClr val="FFFF00"/>
                    </a:solidFill>
                  </a:tcPr>
                </a:tc>
                <a:tc>
                  <a:txBody>
                    <a:bodyPr/>
                    <a:lstStyle/>
                    <a:p>
                      <a:pPr algn="ctr"/>
                      <a:r>
                        <a:rPr lang="en-US" sz="1100" dirty="0"/>
                        <a:t>1 ~ 10Hz</a:t>
                      </a:r>
                    </a:p>
                  </a:txBody>
                  <a:tcPr marL="137160" marR="137160" marT="137160" marB="137160" anchor="ctr">
                    <a:solidFill>
                      <a:srgbClr val="FFFF00"/>
                    </a:solidFill>
                  </a:tcPr>
                </a:tc>
                <a:tc>
                  <a:txBody>
                    <a:bodyPr/>
                    <a:lstStyle/>
                    <a:p>
                      <a:pPr algn="ctr"/>
                      <a:r>
                        <a:rPr lang="en-US" sz="1100" dirty="0"/>
                        <a:t>3 ~ 5.5V</a:t>
                      </a:r>
                    </a:p>
                  </a:txBody>
                  <a:tcPr marL="137160" marR="137160" marT="137160" marB="137160" anchor="ctr">
                    <a:solidFill>
                      <a:srgbClr val="FFFF00"/>
                    </a:solidFill>
                  </a:tcPr>
                </a:tc>
                <a:tc>
                  <a:txBody>
                    <a:bodyPr/>
                    <a:lstStyle/>
                    <a:p>
                      <a:pPr algn="ctr"/>
                      <a:r>
                        <a:rPr lang="az-Latn-AZ" sz="1100" dirty="0"/>
                        <a:t>UART</a:t>
                      </a:r>
                      <a:endParaRPr lang="en-US" sz="1100" dirty="0"/>
                    </a:p>
                  </a:txBody>
                  <a:tcPr marL="137160" marR="137160" marT="137160" marB="137160" anchor="ctr">
                    <a:solidFill>
                      <a:srgbClr val="FFFF00"/>
                    </a:solidFill>
                  </a:tcPr>
                </a:tc>
                <a:tc>
                  <a:txBody>
                    <a:bodyPr/>
                    <a:lstStyle/>
                    <a:p>
                      <a:pPr algn="ctr"/>
                      <a:r>
                        <a:rPr lang="en-US" sz="1100" dirty="0"/>
                        <a:t>15.0 x 15.0 x 4.0 mm</a:t>
                      </a:r>
                    </a:p>
                  </a:txBody>
                  <a:tcPr marL="137160" marR="137160" marT="137160" marB="137160" anchor="ctr">
                    <a:solidFill>
                      <a:srgbClr val="FFFF00"/>
                    </a:solidFill>
                  </a:tcPr>
                </a:tc>
                <a:tc>
                  <a:txBody>
                    <a:bodyPr/>
                    <a:lstStyle/>
                    <a:p>
                      <a:pPr algn="ctr"/>
                      <a:r>
                        <a:rPr lang="en-US" sz="1100" dirty="0"/>
                        <a:t>8.5 qr</a:t>
                      </a:r>
                    </a:p>
                  </a:txBody>
                  <a:tcPr marL="137160" marR="137160" marT="137160" marB="137160" anchor="ctr">
                    <a:solidFill>
                      <a:srgbClr val="FFFF00"/>
                    </a:solidFill>
                  </a:tcPr>
                </a:tc>
                <a:tc>
                  <a:txBody>
                    <a:bodyPr/>
                    <a:lstStyle/>
                    <a:p>
                      <a:pPr algn="ctr"/>
                      <a:r>
                        <a:rPr lang="az-Latn-AZ" sz="1100" dirty="0"/>
                        <a:t>67.98 AZN</a:t>
                      </a:r>
                      <a:endParaRPr lang="en-US" sz="1100" dirty="0"/>
                    </a:p>
                  </a:txBody>
                  <a:tcPr marL="137160" marR="137160" marT="137160" marB="137160" anchor="ctr">
                    <a:solidFill>
                      <a:srgbClr val="FFFF00"/>
                    </a:solidFill>
                  </a:tcPr>
                </a:tc>
                <a:extLst>
                  <a:ext uri="{0D108BD9-81ED-4DB2-BD59-A6C34878D82A}">
                    <a16:rowId xmlns:a16="http://schemas.microsoft.com/office/drawing/2014/main" val="3007195296"/>
                  </a:ext>
                </a:extLst>
              </a:tr>
            </a:tbl>
          </a:graphicData>
        </a:graphic>
      </p:graphicFrame>
      <p:grpSp>
        <p:nvGrpSpPr>
          <p:cNvPr id="14" name="Group 13">
            <a:extLst>
              <a:ext uri="{FF2B5EF4-FFF2-40B4-BE49-F238E27FC236}">
                <a16:creationId xmlns:a16="http://schemas.microsoft.com/office/drawing/2014/main" id="{937291CD-E6E7-4D40-8349-B2E01AF2FE48}"/>
              </a:ext>
            </a:extLst>
          </p:cNvPr>
          <p:cNvGrpSpPr/>
          <p:nvPr/>
        </p:nvGrpSpPr>
        <p:grpSpPr>
          <a:xfrm>
            <a:off x="316122" y="5111496"/>
            <a:ext cx="4146150" cy="956775"/>
            <a:chOff x="3202721" y="4128276"/>
            <a:chExt cx="4146150" cy="956775"/>
          </a:xfrm>
        </p:grpSpPr>
        <p:sp>
          <p:nvSpPr>
            <p:cNvPr id="15" name="TextBox 14">
              <a:extLst>
                <a:ext uri="{FF2B5EF4-FFF2-40B4-BE49-F238E27FC236}">
                  <a16:creationId xmlns:a16="http://schemas.microsoft.com/office/drawing/2014/main" id="{90481E9E-A6AA-46DF-8024-0E48311F3CED}"/>
                </a:ext>
              </a:extLst>
            </p:cNvPr>
            <p:cNvSpPr txBox="1"/>
            <p:nvPr/>
          </p:nvSpPr>
          <p:spPr>
            <a:xfrm>
              <a:off x="3234545" y="4128276"/>
              <a:ext cx="3779226" cy="369332"/>
            </a:xfrm>
            <a:prstGeom prst="rect">
              <a:avLst/>
            </a:prstGeom>
            <a:noFill/>
          </p:spPr>
          <p:txBody>
            <a:bodyPr wrap="square" rtlCol="0">
              <a:spAutoFit/>
            </a:bodyPr>
            <a:lstStyle/>
            <a:p>
              <a:pPr algn="ctr"/>
              <a:r>
                <a:rPr lang="az-Latn-AZ" dirty="0">
                  <a:solidFill>
                    <a:srgbClr val="00B050"/>
                  </a:solidFill>
                </a:rPr>
                <a:t>Adafruit Ultimate GPS</a:t>
              </a:r>
              <a:endParaRPr lang="en-US" dirty="0">
                <a:solidFill>
                  <a:srgbClr val="00B050"/>
                </a:solidFill>
              </a:endParaRPr>
            </a:p>
          </p:txBody>
        </p:sp>
        <p:sp>
          <p:nvSpPr>
            <p:cNvPr id="16" name="TextBox 15">
              <a:extLst>
                <a:ext uri="{FF2B5EF4-FFF2-40B4-BE49-F238E27FC236}">
                  <a16:creationId xmlns:a16="http://schemas.microsoft.com/office/drawing/2014/main" id="{E0E23044-B124-4388-907C-B51B985ED925}"/>
                </a:ext>
              </a:extLst>
            </p:cNvPr>
            <p:cNvSpPr txBox="1"/>
            <p:nvPr/>
          </p:nvSpPr>
          <p:spPr>
            <a:xfrm>
              <a:off x="3202721" y="4561831"/>
              <a:ext cx="4146150" cy="523220"/>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400" dirty="0"/>
                <a:t>Yüksək dəqiqliyə sahibdir</a:t>
              </a:r>
            </a:p>
            <a:p>
              <a:pPr marL="285750" indent="-285750">
                <a:buFont typeface="Wingdings" panose="05000000000000000000" pitchFamily="2" charset="2"/>
                <a:buChar char="ü"/>
              </a:pPr>
              <a:r>
                <a:rPr lang="az-Latn-AZ" sz="1400" dirty="0"/>
                <a:t>Kiçik ölçü və yüngül çəkiyə sahibdir</a:t>
              </a:r>
            </a:p>
          </p:txBody>
        </p:sp>
      </p:grpSp>
      <p:pic>
        <p:nvPicPr>
          <p:cNvPr id="17" name="Picture 16" descr="A circuit board&#10;&#10;Description generated with very high confidence">
            <a:extLst>
              <a:ext uri="{FF2B5EF4-FFF2-40B4-BE49-F238E27FC236}">
                <a16:creationId xmlns:a16="http://schemas.microsoft.com/office/drawing/2014/main" id="{10B4E5D4-07D7-4283-8669-A3D55659C2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931" y="2884540"/>
            <a:ext cx="2129014" cy="2129014"/>
          </a:xfrm>
          <a:prstGeom prst="rect">
            <a:avLst/>
          </a:prstGeom>
        </p:spPr>
      </p:pic>
      <p:grpSp>
        <p:nvGrpSpPr>
          <p:cNvPr id="19" name="Group 18">
            <a:extLst>
              <a:ext uri="{FF2B5EF4-FFF2-40B4-BE49-F238E27FC236}">
                <a16:creationId xmlns:a16="http://schemas.microsoft.com/office/drawing/2014/main" id="{81074888-EDB3-473F-9E84-D4312EF1DF2E}"/>
              </a:ext>
            </a:extLst>
          </p:cNvPr>
          <p:cNvGrpSpPr/>
          <p:nvPr/>
        </p:nvGrpSpPr>
        <p:grpSpPr>
          <a:xfrm>
            <a:off x="5376672" y="3115138"/>
            <a:ext cx="3383853" cy="3134751"/>
            <a:chOff x="5632704" y="3115138"/>
            <a:chExt cx="3383853" cy="3134751"/>
          </a:xfrm>
        </p:grpSpPr>
        <p:pic>
          <p:nvPicPr>
            <p:cNvPr id="5" name="Picture 4" descr="A screenshot of a cell phone&#10;&#10;Description generated with very high confidence">
              <a:extLst>
                <a:ext uri="{FF2B5EF4-FFF2-40B4-BE49-F238E27FC236}">
                  <a16:creationId xmlns:a16="http://schemas.microsoft.com/office/drawing/2014/main" id="{CBB3A0B5-013C-4861-B40B-26EDCD052D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015" y="3607500"/>
              <a:ext cx="2737898" cy="2642389"/>
            </a:xfrm>
            <a:prstGeom prst="rect">
              <a:avLst/>
            </a:prstGeom>
          </p:spPr>
        </p:pic>
        <p:sp>
          <p:nvSpPr>
            <p:cNvPr id="18" name="Shape 173">
              <a:extLst>
                <a:ext uri="{FF2B5EF4-FFF2-40B4-BE49-F238E27FC236}">
                  <a16:creationId xmlns:a16="http://schemas.microsoft.com/office/drawing/2014/main" id="{7921513D-104B-4408-AB84-DEA600E35695}"/>
                </a:ext>
              </a:extLst>
            </p:cNvPr>
            <p:cNvSpPr txBox="1">
              <a:spLocks/>
            </p:cNvSpPr>
            <p:nvPr/>
          </p:nvSpPr>
          <p:spPr>
            <a:xfrm>
              <a:off x="5632704" y="3115138"/>
              <a:ext cx="3383853"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Prinsipial sxemdə GPS qəbuledicisinin mikrokontrollerə qoşulma qaydası</a:t>
              </a:r>
              <a:r>
                <a:rPr lang="en-US" sz="1200" b="0" kern="0" dirty="0">
                  <a:solidFill>
                    <a:srgbClr val="333399"/>
                  </a:solidFill>
                </a:rPr>
                <a:t>:</a:t>
              </a:r>
              <a:endParaRPr lang="az-Latn-AZ" sz="1200" b="0" kern="0" dirty="0">
                <a:solidFill>
                  <a:srgbClr val="333399"/>
                </a:solidFill>
              </a:endParaRPr>
            </a:p>
          </p:txBody>
        </p:sp>
      </p:grpSp>
    </p:spTree>
    <p:extLst>
      <p:ext uri="{BB962C8B-B14F-4D97-AF65-F5344CB8AC3E}">
        <p14:creationId xmlns:p14="http://schemas.microsoft.com/office/powerpoint/2010/main" val="2603267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C4AC09-9D9D-494F-A4B8-C8674B1CF26B}" type="slidenum">
              <a:rPr lang="en-US" smtClean="0"/>
              <a:pPr/>
              <a:t>4</a:t>
            </a:fld>
            <a:endParaRPr lang="en-US"/>
          </a:p>
        </p:txBody>
      </p:sp>
      <p:sp>
        <p:nvSpPr>
          <p:cNvPr id="5" name="Date Placeholder 3"/>
          <p:cNvSpPr txBox="1">
            <a:spLocks/>
          </p:cNvSpPr>
          <p:nvPr/>
        </p:nvSpPr>
        <p:spPr>
          <a:xfrm>
            <a:off x="1934307" y="76648"/>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endParaRPr lang="az-Latn-AZ" sz="2400" b="1" kern="0" dirty="0">
              <a:solidFill>
                <a:srgbClr val="333399"/>
              </a:solidFill>
            </a:endParaRPr>
          </a:p>
          <a:p>
            <a:pPr lvl="0">
              <a:buClr>
                <a:srgbClr val="333399"/>
              </a:buClr>
              <a:buSzPct val="25000"/>
              <a:defRPr/>
            </a:pPr>
            <a:r>
              <a:rPr lang="az-Latn-AZ" sz="2400" b="1" kern="0" dirty="0">
                <a:solidFill>
                  <a:srgbClr val="333399"/>
                </a:solidFill>
              </a:rPr>
              <a:t>Abreviaturalar</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400" b="1" kern="0" dirty="0">
              <a:solidFill>
                <a:srgbClr val="333399"/>
              </a:solidFill>
            </a:endParaRPr>
          </a:p>
        </p:txBody>
      </p:sp>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7" name="Footer Placeholder 4">
            <a:extLst>
              <a:ext uri="{FF2B5EF4-FFF2-40B4-BE49-F238E27FC236}">
                <a16:creationId xmlns:a16="http://schemas.microsoft.com/office/drawing/2014/main" id="{88B90AE8-501C-46B9-A42F-31422F3D143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2A0D932F-ADA0-4192-8238-A91AFAA4B524}"/>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9FD9AA38-197C-41B8-B767-94A2AEF8F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7E8019A4-17CB-40CA-8817-A5897D5A54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3" name="Table 2">
            <a:extLst>
              <a:ext uri="{FF2B5EF4-FFF2-40B4-BE49-F238E27FC236}">
                <a16:creationId xmlns:a16="http://schemas.microsoft.com/office/drawing/2014/main" id="{80C1BD45-B552-4E3F-B14D-D7C30531F124}"/>
              </a:ext>
            </a:extLst>
          </p:cNvPr>
          <p:cNvGraphicFramePr>
            <a:graphicFrameLocks noGrp="1"/>
          </p:cNvGraphicFramePr>
          <p:nvPr>
            <p:extLst>
              <p:ext uri="{D42A27DB-BD31-4B8C-83A1-F6EECF244321}">
                <p14:modId xmlns:p14="http://schemas.microsoft.com/office/powerpoint/2010/main" val="2651448748"/>
              </p:ext>
            </p:extLst>
          </p:nvPr>
        </p:nvGraphicFramePr>
        <p:xfrm>
          <a:off x="239150" y="1197864"/>
          <a:ext cx="8676249" cy="5047484"/>
        </p:xfrm>
        <a:graphic>
          <a:graphicData uri="http://schemas.openxmlformats.org/drawingml/2006/table">
            <a:tbl>
              <a:tblPr firstRow="1" bandRow="1">
                <a:tableStyleId>{5C22544A-7EE6-4342-B048-85BDC9FD1C3A}</a:tableStyleId>
              </a:tblPr>
              <a:tblGrid>
                <a:gridCol w="1223889">
                  <a:extLst>
                    <a:ext uri="{9D8B030D-6E8A-4147-A177-3AD203B41FA5}">
                      <a16:colId xmlns:a16="http://schemas.microsoft.com/office/drawing/2014/main" val="3714106390"/>
                    </a:ext>
                  </a:extLst>
                </a:gridCol>
                <a:gridCol w="7452360">
                  <a:extLst>
                    <a:ext uri="{9D8B030D-6E8A-4147-A177-3AD203B41FA5}">
                      <a16:colId xmlns:a16="http://schemas.microsoft.com/office/drawing/2014/main" val="3196544440"/>
                    </a:ext>
                  </a:extLst>
                </a:gridCol>
              </a:tblGrid>
              <a:tr h="388268">
                <a:tc>
                  <a:txBody>
                    <a:bodyPr/>
                    <a:lstStyle/>
                    <a:p>
                      <a:pPr algn="ctr"/>
                      <a:r>
                        <a:rPr lang="az-Latn-AZ" sz="1600" dirty="0"/>
                        <a:t>Abreviatura</a:t>
                      </a:r>
                      <a:endParaRPr lang="en-US" sz="1600" dirty="0"/>
                    </a:p>
                  </a:txBody>
                  <a:tcPr anchor="ctr"/>
                </a:tc>
                <a:tc>
                  <a:txBody>
                    <a:bodyPr/>
                    <a:lstStyle/>
                    <a:p>
                      <a:pPr algn="ctr"/>
                      <a:r>
                        <a:rPr lang="az-Latn-AZ" sz="1600" dirty="0"/>
                        <a:t>Açıqlama</a:t>
                      </a:r>
                      <a:endParaRPr lang="en-US" sz="1600" dirty="0"/>
                    </a:p>
                  </a:txBody>
                  <a:tcPr anchor="ctr"/>
                </a:tc>
                <a:extLst>
                  <a:ext uri="{0D108BD9-81ED-4DB2-BD59-A6C34878D82A}">
                    <a16:rowId xmlns:a16="http://schemas.microsoft.com/office/drawing/2014/main" val="1228995545"/>
                  </a:ext>
                </a:extLst>
              </a:tr>
              <a:tr h="388268">
                <a:tc>
                  <a:txBody>
                    <a:bodyPr/>
                    <a:lstStyle/>
                    <a:p>
                      <a:pPr algn="ctr"/>
                      <a:r>
                        <a:rPr lang="az-Latn-AZ" sz="1600" dirty="0"/>
                        <a:t>İHS</a:t>
                      </a:r>
                      <a:endParaRPr lang="en-US" sz="1600" dirty="0"/>
                    </a:p>
                  </a:txBody>
                  <a:tcPr anchor="ctr"/>
                </a:tc>
                <a:tc>
                  <a:txBody>
                    <a:bodyPr/>
                    <a:lstStyle/>
                    <a:p>
                      <a:pPr algn="l"/>
                      <a:r>
                        <a:rPr lang="az-Latn-AZ" sz="1600" dirty="0"/>
                        <a:t>İlkin hesabat sənədi</a:t>
                      </a:r>
                      <a:endParaRPr lang="en-US" sz="1600" dirty="0"/>
                    </a:p>
                  </a:txBody>
                  <a:tcPr anchor="ctr"/>
                </a:tc>
                <a:extLst>
                  <a:ext uri="{0D108BD9-81ED-4DB2-BD59-A6C34878D82A}">
                    <a16:rowId xmlns:a16="http://schemas.microsoft.com/office/drawing/2014/main" val="4026069008"/>
                  </a:ext>
                </a:extLst>
              </a:tr>
              <a:tr h="388268">
                <a:tc>
                  <a:txBody>
                    <a:bodyPr/>
                    <a:lstStyle/>
                    <a:p>
                      <a:pPr algn="ctr"/>
                      <a:r>
                        <a:rPr lang="az-Latn-AZ" sz="1600" dirty="0"/>
                        <a:t>YHS</a:t>
                      </a:r>
                      <a:endParaRPr lang="en-US" sz="1600" dirty="0"/>
                    </a:p>
                  </a:txBody>
                  <a:tcPr anchor="ctr"/>
                </a:tc>
                <a:tc>
                  <a:txBody>
                    <a:bodyPr/>
                    <a:lstStyle/>
                    <a:p>
                      <a:pPr algn="l"/>
                      <a:r>
                        <a:rPr lang="az-Latn-AZ" sz="1600" dirty="0"/>
                        <a:t>Yekun hesabat sənədi</a:t>
                      </a:r>
                      <a:endParaRPr lang="en-US" sz="1600" dirty="0"/>
                    </a:p>
                  </a:txBody>
                  <a:tcPr anchor="ctr"/>
                </a:tc>
                <a:extLst>
                  <a:ext uri="{0D108BD9-81ED-4DB2-BD59-A6C34878D82A}">
                    <a16:rowId xmlns:a16="http://schemas.microsoft.com/office/drawing/2014/main" val="1232385240"/>
                  </a:ext>
                </a:extLst>
              </a:tr>
              <a:tr h="388268">
                <a:tc>
                  <a:txBody>
                    <a:bodyPr/>
                    <a:lstStyle/>
                    <a:p>
                      <a:pPr algn="ctr"/>
                      <a:r>
                        <a:rPr lang="az-Latn-AZ" sz="1600" dirty="0"/>
                        <a:t>USHS</a:t>
                      </a:r>
                      <a:endParaRPr lang="en-US" sz="1600" dirty="0"/>
                    </a:p>
                  </a:txBody>
                  <a:tcPr anchor="ctr"/>
                </a:tc>
                <a:tc>
                  <a:txBody>
                    <a:bodyPr/>
                    <a:lstStyle/>
                    <a:p>
                      <a:pPr algn="l"/>
                      <a:r>
                        <a:rPr lang="az-Latn-AZ" sz="1600" dirty="0"/>
                        <a:t>Uçuş sonrası hesabat sənədi</a:t>
                      </a:r>
                      <a:endParaRPr lang="en-US" sz="1600" dirty="0"/>
                    </a:p>
                  </a:txBody>
                  <a:tcPr anchor="ctr"/>
                </a:tc>
                <a:extLst>
                  <a:ext uri="{0D108BD9-81ED-4DB2-BD59-A6C34878D82A}">
                    <a16:rowId xmlns:a16="http://schemas.microsoft.com/office/drawing/2014/main" val="782828907"/>
                  </a:ext>
                </a:extLst>
              </a:tr>
              <a:tr h="388268">
                <a:tc>
                  <a:txBody>
                    <a:bodyPr/>
                    <a:lstStyle/>
                    <a:p>
                      <a:pPr algn="ctr"/>
                      <a:r>
                        <a:rPr lang="az-Latn-AZ" sz="1600" dirty="0"/>
                        <a:t>KVİ</a:t>
                      </a:r>
                      <a:endParaRPr 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0" noProof="1">
                          <a:solidFill>
                            <a:srgbClr val="000000"/>
                          </a:solidFill>
                        </a:rPr>
                        <a:t>Kommunikasiya və Verilənlərin İdarəedilməsi</a:t>
                      </a:r>
                      <a:endParaRPr lang="en-US" sz="1600" b="0" noProof="1">
                        <a:solidFill>
                          <a:srgbClr val="000000"/>
                        </a:solidFill>
                      </a:endParaRPr>
                    </a:p>
                  </a:txBody>
                  <a:tcPr anchor="ctr"/>
                </a:tc>
                <a:extLst>
                  <a:ext uri="{0D108BD9-81ED-4DB2-BD59-A6C34878D82A}">
                    <a16:rowId xmlns:a16="http://schemas.microsoft.com/office/drawing/2014/main" val="556215117"/>
                  </a:ext>
                </a:extLst>
              </a:tr>
              <a:tr h="388268">
                <a:tc>
                  <a:txBody>
                    <a:bodyPr/>
                    <a:lstStyle/>
                    <a:p>
                      <a:pPr algn="ctr"/>
                      <a:r>
                        <a:rPr lang="az-Latn-AZ" sz="1600" dirty="0"/>
                        <a:t>UP</a:t>
                      </a:r>
                      <a:endParaRPr lang="en-US" sz="1600" dirty="0"/>
                    </a:p>
                  </a:txBody>
                  <a:tcPr anchor="ctr"/>
                </a:tc>
                <a:tc>
                  <a:txBody>
                    <a:bodyPr/>
                    <a:lstStyle/>
                    <a:p>
                      <a:pPr algn="l"/>
                      <a:r>
                        <a:rPr lang="az-Latn-AZ" sz="1600" dirty="0"/>
                        <a:t>Uçuş proqramı</a:t>
                      </a:r>
                      <a:endParaRPr lang="en-US" sz="1600" dirty="0"/>
                    </a:p>
                  </a:txBody>
                  <a:tcPr anchor="ctr"/>
                </a:tc>
                <a:extLst>
                  <a:ext uri="{0D108BD9-81ED-4DB2-BD59-A6C34878D82A}">
                    <a16:rowId xmlns:a16="http://schemas.microsoft.com/office/drawing/2014/main" val="3686451018"/>
                  </a:ext>
                </a:extLst>
              </a:tr>
              <a:tr h="388268">
                <a:tc>
                  <a:txBody>
                    <a:bodyPr/>
                    <a:lstStyle/>
                    <a:p>
                      <a:pPr algn="ctr"/>
                      <a:r>
                        <a:rPr lang="en-US" sz="1600" dirty="0"/>
                        <a:t>Y</a:t>
                      </a:r>
                      <a:r>
                        <a:rPr lang="az-Latn-AZ" sz="1600" dirty="0"/>
                        <a:t>İ</a:t>
                      </a:r>
                      <a:r>
                        <a:rPr lang="en-US" sz="1600" dirty="0"/>
                        <a:t>S</a:t>
                      </a:r>
                    </a:p>
                  </a:txBody>
                  <a:tcPr anchor="ctr"/>
                </a:tc>
                <a:tc>
                  <a:txBody>
                    <a:bodyPr/>
                    <a:lstStyle/>
                    <a:p>
                      <a:pPr algn="l"/>
                      <a:r>
                        <a:rPr lang="az-Latn-AZ" sz="1600" dirty="0"/>
                        <a:t>Yerüstü idarəetmə sistemi</a:t>
                      </a:r>
                      <a:endParaRPr lang="en-US" sz="1600" dirty="0"/>
                    </a:p>
                  </a:txBody>
                  <a:tcPr anchor="ctr"/>
                </a:tc>
                <a:extLst>
                  <a:ext uri="{0D108BD9-81ED-4DB2-BD59-A6C34878D82A}">
                    <a16:rowId xmlns:a16="http://schemas.microsoft.com/office/drawing/2014/main" val="2641710653"/>
                  </a:ext>
                </a:extLst>
              </a:tr>
              <a:tr h="388268">
                <a:tc>
                  <a:txBody>
                    <a:bodyPr/>
                    <a:lstStyle/>
                    <a:p>
                      <a:pPr algn="ctr"/>
                      <a:r>
                        <a:rPr lang="en-US" sz="1600" dirty="0"/>
                        <a:t>I2C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600" noProof="1"/>
                        <a:t>I</a:t>
                      </a:r>
                      <a:r>
                        <a:rPr lang="en-US" sz="1600" noProof="1"/>
                        <a:t>nter-</a:t>
                      </a:r>
                      <a:r>
                        <a:rPr lang="az-Latn-AZ" sz="1600" noProof="1"/>
                        <a:t>I</a:t>
                      </a:r>
                      <a:r>
                        <a:rPr lang="en-US" sz="1600" noProof="1"/>
                        <a:t>ntegrated</a:t>
                      </a:r>
                      <a:r>
                        <a:rPr lang="en-US" sz="1600" baseline="0" noProof="1"/>
                        <a:t>-Circuit</a:t>
                      </a:r>
                      <a:endParaRPr lang="en-US" sz="1600" noProof="1"/>
                    </a:p>
                  </a:txBody>
                  <a:tcPr anchor="ctr"/>
                </a:tc>
                <a:extLst>
                  <a:ext uri="{0D108BD9-81ED-4DB2-BD59-A6C34878D82A}">
                    <a16:rowId xmlns:a16="http://schemas.microsoft.com/office/drawing/2014/main" val="3174132429"/>
                  </a:ext>
                </a:extLst>
              </a:tr>
              <a:tr h="388268">
                <a:tc>
                  <a:txBody>
                    <a:bodyPr/>
                    <a:lstStyle/>
                    <a:p>
                      <a:pPr algn="ctr"/>
                      <a:r>
                        <a:rPr lang="en-US" sz="1600" dirty="0"/>
                        <a:t>I2S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1"/>
                        <a:t>Integrated Interchip Sound </a:t>
                      </a:r>
                    </a:p>
                  </a:txBody>
                  <a:tcPr anchor="ctr"/>
                </a:tc>
                <a:extLst>
                  <a:ext uri="{0D108BD9-81ED-4DB2-BD59-A6C34878D82A}">
                    <a16:rowId xmlns:a16="http://schemas.microsoft.com/office/drawing/2014/main" val="2455346141"/>
                  </a:ext>
                </a:extLst>
              </a:tr>
              <a:tr h="388268">
                <a:tc>
                  <a:txBody>
                    <a:bodyPr/>
                    <a:lstStyle/>
                    <a:p>
                      <a:pPr algn="ctr"/>
                      <a:r>
                        <a:rPr lang="en-US" sz="1600" dirty="0"/>
                        <a:t>GPS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1"/>
                        <a:t>Global Position System</a:t>
                      </a:r>
                    </a:p>
                  </a:txBody>
                  <a:tcPr anchor="ctr"/>
                </a:tc>
                <a:extLst>
                  <a:ext uri="{0D108BD9-81ED-4DB2-BD59-A6C34878D82A}">
                    <a16:rowId xmlns:a16="http://schemas.microsoft.com/office/drawing/2014/main" val="427814353"/>
                  </a:ext>
                </a:extLst>
              </a:tr>
              <a:tr h="388268">
                <a:tc>
                  <a:txBody>
                    <a:bodyPr/>
                    <a:lstStyle/>
                    <a:p>
                      <a:pPr algn="ctr"/>
                      <a:r>
                        <a:rPr lang="en-US" sz="1600" dirty="0"/>
                        <a:t>PWM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1"/>
                        <a:t>Pulse-Width Modulation</a:t>
                      </a:r>
                    </a:p>
                  </a:txBody>
                  <a:tcPr anchor="ctr"/>
                </a:tc>
                <a:extLst>
                  <a:ext uri="{0D108BD9-81ED-4DB2-BD59-A6C34878D82A}">
                    <a16:rowId xmlns:a16="http://schemas.microsoft.com/office/drawing/2014/main" val="2829602053"/>
                  </a:ext>
                </a:extLst>
              </a:tr>
              <a:tr h="388268">
                <a:tc>
                  <a:txBody>
                    <a:bodyPr/>
                    <a:lstStyle/>
                    <a:p>
                      <a:pPr algn="ctr"/>
                      <a:r>
                        <a:rPr lang="en-US" sz="1600" dirty="0"/>
                        <a:t>SPI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1"/>
                        <a:t>Serial Peripheral Interface</a:t>
                      </a:r>
                    </a:p>
                  </a:txBody>
                  <a:tcPr anchor="ctr"/>
                </a:tc>
                <a:extLst>
                  <a:ext uri="{0D108BD9-81ED-4DB2-BD59-A6C34878D82A}">
                    <a16:rowId xmlns:a16="http://schemas.microsoft.com/office/drawing/2014/main" val="1200935814"/>
                  </a:ext>
                </a:extLst>
              </a:tr>
              <a:tr h="388268">
                <a:tc>
                  <a:txBody>
                    <a:bodyPr/>
                    <a:lstStyle/>
                    <a:p>
                      <a:pPr algn="ctr"/>
                      <a:r>
                        <a:rPr lang="en-US" sz="1600" dirty="0"/>
                        <a:t>UART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1"/>
                        <a:t>Universal Asynchronous receiver/transmitter</a:t>
                      </a:r>
                    </a:p>
                  </a:txBody>
                  <a:tcPr anchor="ctr"/>
                </a:tc>
                <a:extLst>
                  <a:ext uri="{0D108BD9-81ED-4DB2-BD59-A6C34878D82A}">
                    <a16:rowId xmlns:a16="http://schemas.microsoft.com/office/drawing/2014/main" val="812718583"/>
                  </a:ext>
                </a:extLst>
              </a:tr>
            </a:tbl>
          </a:graphicData>
        </a:graphic>
      </p:graphicFrame>
    </p:spTree>
    <p:extLst>
      <p:ext uri="{BB962C8B-B14F-4D97-AF65-F5344CB8AC3E}">
        <p14:creationId xmlns:p14="http://schemas.microsoft.com/office/powerpoint/2010/main" val="3794126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40</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GPS qəbuledicinin seçiminin əsaslandırılması və xülasə</a:t>
            </a:r>
            <a:r>
              <a:rPr lang="ru-RU" sz="2400" b="1" kern="0" dirty="0">
                <a:solidFill>
                  <a:srgbClr val="333399"/>
                </a:solidFill>
              </a:rPr>
              <a:t> (</a:t>
            </a:r>
            <a:r>
              <a:rPr lang="az-Latn-AZ" sz="2400" b="1" kern="0" dirty="0">
                <a:solidFill>
                  <a:srgbClr val="333399"/>
                </a:solidFill>
              </a:rPr>
              <a:t>davamı)</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42DDE1B7-827C-4880-AD16-4DAA79F9474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72C2E307-7EE1-45F4-9508-0CABF031B200}"/>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6EB347B1-5E4D-4E78-BC54-61F8218D5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7398A3B-F222-44F2-9146-F36B6D83E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2" name="Picture 11" descr="A screenshot of a social media post&#10;&#10;Description generated with very high confidence">
            <a:extLst>
              <a:ext uri="{FF2B5EF4-FFF2-40B4-BE49-F238E27FC236}">
                <a16:creationId xmlns:a16="http://schemas.microsoft.com/office/drawing/2014/main" id="{57DF853B-6762-4E87-9191-CAC5821B6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57" y="1709928"/>
            <a:ext cx="4608575" cy="4558284"/>
          </a:xfrm>
          <a:prstGeom prst="rect">
            <a:avLst/>
          </a:prstGeom>
        </p:spPr>
      </p:pic>
      <p:sp>
        <p:nvSpPr>
          <p:cNvPr id="21" name="Shape 173">
            <a:extLst>
              <a:ext uri="{FF2B5EF4-FFF2-40B4-BE49-F238E27FC236}">
                <a16:creationId xmlns:a16="http://schemas.microsoft.com/office/drawing/2014/main" id="{5E58B470-ADBF-457C-9686-3026913CC500}"/>
              </a:ext>
            </a:extLst>
          </p:cNvPr>
          <p:cNvSpPr txBox="1">
            <a:spLocks/>
          </p:cNvSpPr>
          <p:nvPr/>
        </p:nvSpPr>
        <p:spPr>
          <a:xfrm>
            <a:off x="214411" y="1196993"/>
            <a:ext cx="4608575"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GPS qəbuledicisinin </a:t>
            </a:r>
            <a:r>
              <a:rPr lang="en-US" sz="1200" b="0" kern="0" dirty="0" err="1">
                <a:solidFill>
                  <a:srgbClr val="333399"/>
                </a:solidFill>
              </a:rPr>
              <a:t>i</a:t>
            </a:r>
            <a:r>
              <a:rPr lang="az-Latn-AZ" sz="1200" b="0" kern="0" dirty="0">
                <a:solidFill>
                  <a:srgbClr val="333399"/>
                </a:solidFill>
              </a:rPr>
              <a:t>şləməsi üçün lazım olan proqram</a:t>
            </a:r>
            <a:r>
              <a:rPr lang="en-US" sz="1200" b="0" kern="0" dirty="0">
                <a:solidFill>
                  <a:srgbClr val="333399"/>
                </a:solidFill>
              </a:rPr>
              <a:t>:</a:t>
            </a:r>
            <a:endParaRPr lang="az-Latn-AZ" sz="1200" b="0" kern="0" dirty="0">
              <a:solidFill>
                <a:srgbClr val="333399"/>
              </a:solidFill>
            </a:endParaRPr>
          </a:p>
        </p:txBody>
      </p:sp>
      <p:pic>
        <p:nvPicPr>
          <p:cNvPr id="16" name="Picture 15" descr="A screenshot of a cell phone&#10;&#10;Description generated with very high confidence">
            <a:extLst>
              <a:ext uri="{FF2B5EF4-FFF2-40B4-BE49-F238E27FC236}">
                <a16:creationId xmlns:a16="http://schemas.microsoft.com/office/drawing/2014/main" id="{A5CB7994-DA93-4D80-B912-95B0025873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538" y="3525535"/>
            <a:ext cx="3896862" cy="2742677"/>
          </a:xfrm>
          <a:prstGeom prst="rect">
            <a:avLst/>
          </a:prstGeom>
        </p:spPr>
      </p:pic>
      <p:sp>
        <p:nvSpPr>
          <p:cNvPr id="25" name="Shape 173">
            <a:extLst>
              <a:ext uri="{FF2B5EF4-FFF2-40B4-BE49-F238E27FC236}">
                <a16:creationId xmlns:a16="http://schemas.microsoft.com/office/drawing/2014/main" id="{01CFB85D-65B2-4C59-A4D2-F4B49684E21A}"/>
              </a:ext>
            </a:extLst>
          </p:cNvPr>
          <p:cNvSpPr txBox="1">
            <a:spLocks/>
          </p:cNvSpPr>
          <p:nvPr/>
        </p:nvSpPr>
        <p:spPr>
          <a:xfrm>
            <a:off x="5010537" y="3266050"/>
            <a:ext cx="3816084"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1200" b="0" kern="0" dirty="0">
                <a:solidFill>
                  <a:srgbClr val="333399"/>
                </a:solidFill>
              </a:rPr>
              <a:t>Serial </a:t>
            </a:r>
            <a:r>
              <a:rPr lang="az-Latn-AZ" sz="1200" b="0" kern="0" dirty="0">
                <a:solidFill>
                  <a:srgbClr val="333399"/>
                </a:solidFill>
              </a:rPr>
              <a:t>portda məlumatların təsviri</a:t>
            </a:r>
            <a:r>
              <a:rPr lang="en-US" sz="1200" b="0" kern="0" dirty="0">
                <a:solidFill>
                  <a:srgbClr val="333399"/>
                </a:solidFill>
              </a:rPr>
              <a:t>:</a:t>
            </a:r>
            <a:endParaRPr lang="az-Latn-AZ" sz="1200" b="0" kern="0" dirty="0">
              <a:solidFill>
                <a:srgbClr val="333399"/>
              </a:solidFill>
            </a:endParaRPr>
          </a:p>
        </p:txBody>
      </p:sp>
      <p:sp>
        <p:nvSpPr>
          <p:cNvPr id="26" name="Shape 173">
            <a:extLst>
              <a:ext uri="{FF2B5EF4-FFF2-40B4-BE49-F238E27FC236}">
                <a16:creationId xmlns:a16="http://schemas.microsoft.com/office/drawing/2014/main" id="{02B863D2-C110-4687-995B-749A8F4C41E9}"/>
              </a:ext>
            </a:extLst>
          </p:cNvPr>
          <p:cNvSpPr txBox="1">
            <a:spLocks/>
          </p:cNvSpPr>
          <p:nvPr/>
        </p:nvSpPr>
        <p:spPr>
          <a:xfrm>
            <a:off x="4929403" y="1290946"/>
            <a:ext cx="3668127"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lvl="0">
              <a:buClr>
                <a:srgbClr val="333399"/>
              </a:buClr>
              <a:buSzPct val="25000"/>
              <a:defRPr/>
            </a:pPr>
            <a:r>
              <a:rPr lang="az-Latn-AZ" sz="1200" b="0" kern="0" dirty="0">
                <a:solidFill>
                  <a:srgbClr val="333399"/>
                </a:solidFill>
              </a:rPr>
              <a:t>GPS qəbuledicisi üçün istifadə edilən kitabxanalar</a:t>
            </a:r>
            <a:r>
              <a:rPr lang="en-US" sz="1200" b="0" kern="0" dirty="0">
                <a:solidFill>
                  <a:srgbClr val="333399"/>
                </a:solidFill>
              </a:rPr>
              <a:t>:</a:t>
            </a:r>
            <a:endParaRPr lang="az-Latn-AZ" sz="1200" b="0" kern="0" dirty="0">
              <a:solidFill>
                <a:srgbClr val="333399"/>
              </a:solidFill>
            </a:endParaRPr>
          </a:p>
        </p:txBody>
      </p:sp>
      <p:pic>
        <p:nvPicPr>
          <p:cNvPr id="27" name="Picture 26">
            <a:extLst>
              <a:ext uri="{FF2B5EF4-FFF2-40B4-BE49-F238E27FC236}">
                <a16:creationId xmlns:a16="http://schemas.microsoft.com/office/drawing/2014/main" id="{99D52B5B-0EBC-4718-8B58-E46E0A642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7231" y="1673352"/>
            <a:ext cx="3496682" cy="567030"/>
          </a:xfrm>
          <a:prstGeom prst="rect">
            <a:avLst/>
          </a:prstGeom>
        </p:spPr>
      </p:pic>
      <p:sp>
        <p:nvSpPr>
          <p:cNvPr id="28" name="TextBox 27">
            <a:extLst>
              <a:ext uri="{FF2B5EF4-FFF2-40B4-BE49-F238E27FC236}">
                <a16:creationId xmlns:a16="http://schemas.microsoft.com/office/drawing/2014/main" id="{BE9E5996-813E-47FB-9FB5-58EE7FD9A8E0}"/>
              </a:ext>
            </a:extLst>
          </p:cNvPr>
          <p:cNvSpPr txBox="1"/>
          <p:nvPr/>
        </p:nvSpPr>
        <p:spPr>
          <a:xfrm>
            <a:off x="4929403" y="2300322"/>
            <a:ext cx="3816084" cy="646331"/>
          </a:xfrm>
          <a:prstGeom prst="rect">
            <a:avLst/>
          </a:prstGeom>
          <a:noFill/>
        </p:spPr>
        <p:txBody>
          <a:bodyPr wrap="square" rtlCol="0">
            <a:spAutoFit/>
          </a:bodyPr>
          <a:lstStyle/>
          <a:p>
            <a:r>
              <a:rPr lang="az-Latn-AZ" b="1" dirty="0"/>
              <a:t>Qeyd</a:t>
            </a:r>
            <a:r>
              <a:rPr lang="en-US" b="1" dirty="0"/>
              <a:t>:</a:t>
            </a:r>
            <a:r>
              <a:rPr lang="en-US" dirty="0"/>
              <a:t> </a:t>
            </a:r>
            <a:r>
              <a:rPr lang="az-Latn-AZ" dirty="0"/>
              <a:t>Hər iki kitabaxana açıq istifadə mənbə kodludur.</a:t>
            </a:r>
            <a:endParaRPr lang="en-US" dirty="0"/>
          </a:p>
        </p:txBody>
      </p:sp>
    </p:spTree>
    <p:extLst>
      <p:ext uri="{BB962C8B-B14F-4D97-AF65-F5344CB8AC3E}">
        <p14:creationId xmlns:p14="http://schemas.microsoft.com/office/powerpoint/2010/main" val="144517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41</a:t>
            </a:fld>
            <a:endParaRPr lang="en-US"/>
          </a:p>
        </p:txBody>
      </p:sp>
      <p:sp>
        <p:nvSpPr>
          <p:cNvPr id="7"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Kamera modulunun seçiminin əsaslandırılması və xülasə</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9A66DA0B-CC6C-45DD-ABFD-C4062DADC61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16279239-3A88-4F6E-A201-D4F9959661C2}"/>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2B86771-EC66-4C2B-BDE1-C35C2D796A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EDB05714-8F24-4187-8DE7-DF29F440C8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3" name="Table 12">
            <a:extLst>
              <a:ext uri="{FF2B5EF4-FFF2-40B4-BE49-F238E27FC236}">
                <a16:creationId xmlns:a16="http://schemas.microsoft.com/office/drawing/2014/main" id="{77979D53-1FE9-4E31-812B-DD8B22D15C87}"/>
              </a:ext>
            </a:extLst>
          </p:cNvPr>
          <p:cNvGraphicFramePr>
            <a:graphicFrameLocks noGrp="1"/>
          </p:cNvGraphicFramePr>
          <p:nvPr>
            <p:extLst>
              <p:ext uri="{D42A27DB-BD31-4B8C-83A1-F6EECF244321}">
                <p14:modId xmlns:p14="http://schemas.microsoft.com/office/powerpoint/2010/main" val="93917184"/>
              </p:ext>
            </p:extLst>
          </p:nvPr>
        </p:nvGraphicFramePr>
        <p:xfrm>
          <a:off x="239150" y="1175764"/>
          <a:ext cx="8676250" cy="1338836"/>
        </p:xfrm>
        <a:graphic>
          <a:graphicData uri="http://schemas.openxmlformats.org/drawingml/2006/table">
            <a:tbl>
              <a:tblPr firstRow="1" bandRow="1">
                <a:tableStyleId>{5C22544A-7EE6-4342-B048-85BDC9FD1C3A}</a:tableStyleId>
              </a:tblPr>
              <a:tblGrid>
                <a:gridCol w="1330115">
                  <a:extLst>
                    <a:ext uri="{9D8B030D-6E8A-4147-A177-3AD203B41FA5}">
                      <a16:colId xmlns:a16="http://schemas.microsoft.com/office/drawing/2014/main" val="1977333555"/>
                    </a:ext>
                  </a:extLst>
                </a:gridCol>
                <a:gridCol w="1148814">
                  <a:extLst>
                    <a:ext uri="{9D8B030D-6E8A-4147-A177-3AD203B41FA5}">
                      <a16:colId xmlns:a16="http://schemas.microsoft.com/office/drawing/2014/main" val="3095827723"/>
                    </a:ext>
                  </a:extLst>
                </a:gridCol>
                <a:gridCol w="1385146">
                  <a:extLst>
                    <a:ext uri="{9D8B030D-6E8A-4147-A177-3AD203B41FA5}">
                      <a16:colId xmlns:a16="http://schemas.microsoft.com/office/drawing/2014/main" val="1704985386"/>
                    </a:ext>
                  </a:extLst>
                </a:gridCol>
                <a:gridCol w="1093783">
                  <a:extLst>
                    <a:ext uri="{9D8B030D-6E8A-4147-A177-3AD203B41FA5}">
                      <a16:colId xmlns:a16="http://schemas.microsoft.com/office/drawing/2014/main" val="961816166"/>
                    </a:ext>
                  </a:extLst>
                </a:gridCol>
                <a:gridCol w="1239464">
                  <a:extLst>
                    <a:ext uri="{9D8B030D-6E8A-4147-A177-3AD203B41FA5}">
                      <a16:colId xmlns:a16="http://schemas.microsoft.com/office/drawing/2014/main" val="3571645584"/>
                    </a:ext>
                  </a:extLst>
                </a:gridCol>
                <a:gridCol w="1239464">
                  <a:extLst>
                    <a:ext uri="{9D8B030D-6E8A-4147-A177-3AD203B41FA5}">
                      <a16:colId xmlns:a16="http://schemas.microsoft.com/office/drawing/2014/main" val="2915842601"/>
                    </a:ext>
                  </a:extLst>
                </a:gridCol>
                <a:gridCol w="1239464">
                  <a:extLst>
                    <a:ext uri="{9D8B030D-6E8A-4147-A177-3AD203B41FA5}">
                      <a16:colId xmlns:a16="http://schemas.microsoft.com/office/drawing/2014/main" val="4132941789"/>
                    </a:ext>
                  </a:extLst>
                </a:gridCol>
              </a:tblGrid>
              <a:tr h="770467">
                <a:tc>
                  <a:txBody>
                    <a:bodyPr/>
                    <a:lstStyle/>
                    <a:p>
                      <a:pPr algn="ctr"/>
                      <a:r>
                        <a:rPr lang="az-Latn-AZ" sz="1200" dirty="0"/>
                        <a:t>Modulun adı</a:t>
                      </a:r>
                      <a:endParaRPr lang="en-US" sz="1200" dirty="0"/>
                    </a:p>
                  </a:txBody>
                  <a:tcPr anchor="ctr"/>
                </a:tc>
                <a:tc>
                  <a:txBody>
                    <a:bodyPr/>
                    <a:lstStyle/>
                    <a:p>
                      <a:pPr algn="ctr"/>
                      <a:r>
                        <a:rPr lang="en-US" sz="1200" dirty="0"/>
                        <a:t>Ay</a:t>
                      </a:r>
                      <a:r>
                        <a:rPr lang="az-Latn-AZ" sz="1200" dirty="0"/>
                        <a:t>ırdetmə həssaslığı</a:t>
                      </a:r>
                      <a:endParaRPr lang="en-US" sz="1200" dirty="0"/>
                    </a:p>
                  </a:txBody>
                  <a:tcPr anchor="ctr"/>
                </a:tc>
                <a:tc>
                  <a:txBody>
                    <a:bodyPr/>
                    <a:lstStyle/>
                    <a:p>
                      <a:pPr algn="ctr"/>
                      <a:r>
                        <a:rPr lang="az-Latn-AZ" sz="1200" dirty="0"/>
                        <a:t>Ölçüsü</a:t>
                      </a:r>
                      <a:endParaRPr lang="en-US" sz="1200" dirty="0"/>
                    </a:p>
                  </a:txBody>
                  <a:tcPr anchor="ctr"/>
                </a:tc>
                <a:tc>
                  <a:txBody>
                    <a:bodyPr/>
                    <a:lstStyle/>
                    <a:p>
                      <a:pPr algn="ctr"/>
                      <a:r>
                        <a:rPr lang="az-Latn-AZ" sz="1200" dirty="0"/>
                        <a:t>Çəkisi</a:t>
                      </a:r>
                      <a:endParaRPr lang="en-US" sz="1200" dirty="0"/>
                    </a:p>
                  </a:txBody>
                  <a:tcPr anchor="ctr"/>
                </a:tc>
                <a:tc>
                  <a:txBody>
                    <a:bodyPr/>
                    <a:lstStyle/>
                    <a:p>
                      <a:pPr algn="ctr"/>
                      <a:r>
                        <a:rPr lang="az-Latn-AZ" sz="1200" dirty="0"/>
                        <a:t>Gərginlik aralığı</a:t>
                      </a:r>
                      <a:endParaRPr lang="en-US" sz="1200" dirty="0"/>
                    </a:p>
                  </a:txBody>
                  <a:tcPr anchor="ctr"/>
                </a:tc>
                <a:tc>
                  <a:txBody>
                    <a:bodyPr/>
                    <a:lstStyle/>
                    <a:p>
                      <a:pPr algn="ctr"/>
                      <a:r>
                        <a:rPr lang="az-Latn-AZ" sz="1200" dirty="0"/>
                        <a:t>Yaddaş qurğusu</a:t>
                      </a:r>
                      <a:endParaRPr lang="en-US" sz="1200" dirty="0"/>
                    </a:p>
                  </a:txBody>
                  <a:tcPr anchor="ctr"/>
                </a:tc>
                <a:tc>
                  <a:txBody>
                    <a:bodyPr/>
                    <a:lstStyle/>
                    <a:p>
                      <a:pPr algn="ctr"/>
                      <a:r>
                        <a:rPr lang="az-Latn-AZ" sz="1200" dirty="0"/>
                        <a:t>Qiyməti</a:t>
                      </a:r>
                      <a:endParaRPr lang="en-US" sz="1200" dirty="0"/>
                    </a:p>
                  </a:txBody>
                  <a:tcPr anchor="ctr"/>
                </a:tc>
                <a:extLst>
                  <a:ext uri="{0D108BD9-81ED-4DB2-BD59-A6C34878D82A}">
                    <a16:rowId xmlns:a16="http://schemas.microsoft.com/office/drawing/2014/main" val="3516717169"/>
                  </a:ext>
                </a:extLst>
              </a:tr>
              <a:tr h="568369">
                <a:tc>
                  <a:txBody>
                    <a:bodyPr/>
                    <a:lstStyle/>
                    <a:p>
                      <a:pPr algn="ctr"/>
                      <a:r>
                        <a:rPr lang="az-Latn-AZ" sz="1100" dirty="0"/>
                        <a:t>Y3000</a:t>
                      </a:r>
                      <a:endParaRPr lang="en-US" sz="1100" dirty="0"/>
                    </a:p>
                  </a:txBody>
                  <a:tcPr anchor="ctr">
                    <a:solidFill>
                      <a:srgbClr val="FFFF00"/>
                    </a:solidFill>
                  </a:tcPr>
                </a:tc>
                <a:tc>
                  <a:txBody>
                    <a:bodyPr/>
                    <a:lstStyle/>
                    <a:p>
                      <a:pPr algn="ctr"/>
                      <a:r>
                        <a:rPr lang="en-US" sz="1100" dirty="0"/>
                        <a:t>8MP</a:t>
                      </a:r>
                    </a:p>
                  </a:txBody>
                  <a:tcPr anchor="ctr">
                    <a:solidFill>
                      <a:srgbClr val="FFFF00"/>
                    </a:solidFill>
                  </a:tcPr>
                </a:tc>
                <a:tc>
                  <a:txBody>
                    <a:bodyPr/>
                    <a:lstStyle/>
                    <a:p>
                      <a:pPr algn="ctr"/>
                      <a:r>
                        <a:rPr lang="en-US" sz="1100" dirty="0"/>
                        <a:t>27 x 26 x 26 mm</a:t>
                      </a:r>
                    </a:p>
                  </a:txBody>
                  <a:tcPr anchor="ctr">
                    <a:solidFill>
                      <a:srgbClr val="FFFF00"/>
                    </a:solidFill>
                  </a:tcPr>
                </a:tc>
                <a:tc>
                  <a:txBody>
                    <a:bodyPr/>
                    <a:lstStyle/>
                    <a:p>
                      <a:pPr algn="ctr"/>
                      <a:r>
                        <a:rPr lang="en-US" sz="1100" dirty="0"/>
                        <a:t>11 qr</a:t>
                      </a:r>
                    </a:p>
                  </a:txBody>
                  <a:tcPr anchor="ctr">
                    <a:solidFill>
                      <a:srgbClr val="FFFF00"/>
                    </a:solidFill>
                  </a:tcPr>
                </a:tc>
                <a:tc>
                  <a:txBody>
                    <a:bodyPr/>
                    <a:lstStyle/>
                    <a:p>
                      <a:pPr algn="ctr"/>
                      <a:r>
                        <a:rPr lang="en-US" sz="1100" dirty="0"/>
                        <a:t>5V</a:t>
                      </a:r>
                    </a:p>
                  </a:txBody>
                  <a:tcPr anchor="ctr">
                    <a:solidFill>
                      <a:srgbClr val="FFFF00"/>
                    </a:solidFill>
                  </a:tcPr>
                </a:tc>
                <a:tc>
                  <a:txBody>
                    <a:bodyPr/>
                    <a:lstStyle/>
                    <a:p>
                      <a:pPr algn="ctr"/>
                      <a:r>
                        <a:rPr lang="en-US" sz="1100" dirty="0"/>
                        <a:t>Daxili</a:t>
                      </a:r>
                    </a:p>
                  </a:txBody>
                  <a:tcPr anchor="ctr">
                    <a:solidFill>
                      <a:srgbClr val="FFFF00"/>
                    </a:solidFill>
                  </a:tcPr>
                </a:tc>
                <a:tc>
                  <a:txBody>
                    <a:bodyPr/>
                    <a:lstStyle/>
                    <a:p>
                      <a:pPr algn="ctr"/>
                      <a:r>
                        <a:rPr lang="en-US" sz="1100" dirty="0"/>
                        <a:t>37.39</a:t>
                      </a:r>
                      <a:r>
                        <a:rPr lang="az-Latn-AZ" sz="1100" dirty="0"/>
                        <a:t> AZN</a:t>
                      </a:r>
                      <a:endParaRPr lang="en-US" sz="1100" dirty="0"/>
                    </a:p>
                  </a:txBody>
                  <a:tcPr anchor="ctr">
                    <a:solidFill>
                      <a:srgbClr val="FFFF00"/>
                    </a:solidFill>
                  </a:tcPr>
                </a:tc>
                <a:extLst>
                  <a:ext uri="{0D108BD9-81ED-4DB2-BD59-A6C34878D82A}">
                    <a16:rowId xmlns:a16="http://schemas.microsoft.com/office/drawing/2014/main" val="803873635"/>
                  </a:ext>
                </a:extLst>
              </a:tr>
            </a:tbl>
          </a:graphicData>
        </a:graphic>
      </p:graphicFrame>
      <p:pic>
        <p:nvPicPr>
          <p:cNvPr id="5" name="Picture 4" descr="A black camera lens&#10;&#10;Description generated with high confidence">
            <a:extLst>
              <a:ext uri="{FF2B5EF4-FFF2-40B4-BE49-F238E27FC236}">
                <a16:creationId xmlns:a16="http://schemas.microsoft.com/office/drawing/2014/main" id="{B959D97D-900C-432D-8676-F6EDF20AAE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67" t="15797" r="4133" b="14800"/>
          <a:stretch/>
        </p:blipFill>
        <p:spPr>
          <a:xfrm>
            <a:off x="934560" y="3401809"/>
            <a:ext cx="1876668" cy="1453655"/>
          </a:xfrm>
          <a:prstGeom prst="rect">
            <a:avLst/>
          </a:prstGeom>
        </p:spPr>
      </p:pic>
      <p:grpSp>
        <p:nvGrpSpPr>
          <p:cNvPr id="14" name="Group 13">
            <a:extLst>
              <a:ext uri="{FF2B5EF4-FFF2-40B4-BE49-F238E27FC236}">
                <a16:creationId xmlns:a16="http://schemas.microsoft.com/office/drawing/2014/main" id="{865055C1-F7F6-41A6-AB4B-A2437530A2AF}"/>
              </a:ext>
            </a:extLst>
          </p:cNvPr>
          <p:cNvGrpSpPr/>
          <p:nvPr/>
        </p:nvGrpSpPr>
        <p:grpSpPr>
          <a:xfrm>
            <a:off x="336347" y="5150288"/>
            <a:ext cx="3195920" cy="956775"/>
            <a:chOff x="3202721" y="4128276"/>
            <a:chExt cx="4146150" cy="956775"/>
          </a:xfrm>
        </p:grpSpPr>
        <p:sp>
          <p:nvSpPr>
            <p:cNvPr id="15" name="TextBox 14">
              <a:extLst>
                <a:ext uri="{FF2B5EF4-FFF2-40B4-BE49-F238E27FC236}">
                  <a16:creationId xmlns:a16="http://schemas.microsoft.com/office/drawing/2014/main" id="{86AA92CC-1767-4759-B597-6EE2D2D82A7E}"/>
                </a:ext>
              </a:extLst>
            </p:cNvPr>
            <p:cNvSpPr txBox="1"/>
            <p:nvPr/>
          </p:nvSpPr>
          <p:spPr>
            <a:xfrm>
              <a:off x="3234544" y="4128276"/>
              <a:ext cx="3779226" cy="369332"/>
            </a:xfrm>
            <a:prstGeom prst="rect">
              <a:avLst/>
            </a:prstGeom>
            <a:noFill/>
          </p:spPr>
          <p:txBody>
            <a:bodyPr wrap="square" rtlCol="0">
              <a:spAutoFit/>
            </a:bodyPr>
            <a:lstStyle/>
            <a:p>
              <a:pPr algn="ctr"/>
              <a:r>
                <a:rPr lang="en-US" dirty="0">
                  <a:solidFill>
                    <a:srgbClr val="00B050"/>
                  </a:solidFill>
                </a:rPr>
                <a:t>Y3000</a:t>
              </a:r>
            </a:p>
          </p:txBody>
        </p:sp>
        <p:sp>
          <p:nvSpPr>
            <p:cNvPr id="16" name="TextBox 15">
              <a:extLst>
                <a:ext uri="{FF2B5EF4-FFF2-40B4-BE49-F238E27FC236}">
                  <a16:creationId xmlns:a16="http://schemas.microsoft.com/office/drawing/2014/main" id="{C54F0408-BD42-4647-8AC4-CFC185DFF8D8}"/>
                </a:ext>
              </a:extLst>
            </p:cNvPr>
            <p:cNvSpPr txBox="1"/>
            <p:nvPr/>
          </p:nvSpPr>
          <p:spPr>
            <a:xfrm>
              <a:off x="3202721" y="4561831"/>
              <a:ext cx="4146150" cy="523220"/>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400" dirty="0"/>
                <a:t>Yaxşı ayırdetmə həssaslığı</a:t>
              </a:r>
            </a:p>
            <a:p>
              <a:pPr marL="285750" indent="-285750">
                <a:buFont typeface="Wingdings" panose="05000000000000000000" pitchFamily="2" charset="2"/>
                <a:buChar char="ü"/>
              </a:pPr>
              <a:r>
                <a:rPr lang="az-Latn-AZ" sz="1400" dirty="0"/>
                <a:t>Kiçik ölçü və yüngül çəkiyə sahibdir</a:t>
              </a:r>
              <a:endParaRPr lang="en-US" sz="1400" i="1" dirty="0"/>
            </a:p>
          </p:txBody>
        </p:sp>
      </p:grpSp>
      <p:sp>
        <p:nvSpPr>
          <p:cNvPr id="17" name="TextBox 16">
            <a:extLst>
              <a:ext uri="{FF2B5EF4-FFF2-40B4-BE49-F238E27FC236}">
                <a16:creationId xmlns:a16="http://schemas.microsoft.com/office/drawing/2014/main" id="{810A1FF2-250D-4BEF-9A33-73DCA9E323E4}"/>
              </a:ext>
            </a:extLst>
          </p:cNvPr>
          <p:cNvSpPr txBox="1"/>
          <p:nvPr/>
        </p:nvSpPr>
        <p:spPr>
          <a:xfrm>
            <a:off x="3587939" y="3364754"/>
            <a:ext cx="5327461" cy="2739211"/>
          </a:xfrm>
          <a:prstGeom prst="rect">
            <a:avLst/>
          </a:prstGeom>
          <a:noFill/>
        </p:spPr>
        <p:txBody>
          <a:bodyPr wrap="square" rtlCol="0">
            <a:spAutoFit/>
          </a:bodyPr>
          <a:lstStyle/>
          <a:p>
            <a:r>
              <a:rPr lang="az-Latn-AZ" b="1" dirty="0"/>
              <a:t>Qeyd</a:t>
            </a:r>
            <a:r>
              <a:rPr lang="en-US" b="1" dirty="0"/>
              <a:t>: </a:t>
            </a:r>
            <a:r>
              <a:rPr lang="az-Latn-AZ" b="1" dirty="0"/>
              <a:t>	</a:t>
            </a:r>
            <a:r>
              <a:rPr lang="az-Latn-AZ" sz="1400" dirty="0"/>
              <a:t>Kamera modulu birbaşa olaraq mikrokontrollerə qoşulmayacaq.  </a:t>
            </a:r>
          </a:p>
          <a:p>
            <a:r>
              <a:rPr lang="az-Latn-AZ" sz="1400" dirty="0"/>
              <a:t>	Kamera modulunun daxili akkumulyatoru olmasına baxmayaraq, bu akkumulyatorun əlavə çəkisindən qurtulmaq üçün ondan istifadə edilməyəcək. Əvəzində isə Kamera modulu öz enerji ehtiyatını mikrokontrollerdən təmin edəcək.</a:t>
            </a:r>
          </a:p>
          <a:p>
            <a:r>
              <a:rPr lang="az-Latn-AZ" sz="1400" dirty="0"/>
              <a:t>	Kamera modulu komanda verildikdə mikrokontrollerə qoşulu olan servo-motor vasitəsi ilə şəkil çəkəcək. Həmin şəkil isə Kamera modulunun daxili yaddaş qurğusuna yazılacaq. Həmin yaddaş qurğusunda isə, 2GB həcmli yaddaş kartı olacaq.</a:t>
            </a:r>
          </a:p>
          <a:p>
            <a:r>
              <a:rPr lang="az-Latn-AZ" sz="1400" dirty="0"/>
              <a:t>	Kamera modulunun çəkmiş olduğu şəkil </a:t>
            </a:r>
            <a:r>
              <a:rPr lang="az-Latn-AZ" sz="1400" b="1" dirty="0"/>
              <a:t>*</a:t>
            </a:r>
            <a:r>
              <a:rPr lang="az-Latn-AZ" sz="1400" dirty="0"/>
              <a:t>.jpg formatında olacaq.</a:t>
            </a:r>
          </a:p>
        </p:txBody>
      </p:sp>
    </p:spTree>
    <p:extLst>
      <p:ext uri="{BB962C8B-B14F-4D97-AF65-F5344CB8AC3E}">
        <p14:creationId xmlns:p14="http://schemas.microsoft.com/office/powerpoint/2010/main" val="2999262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42</a:t>
            </a:fld>
            <a:endParaRPr lang="en-US"/>
          </a:p>
        </p:txBody>
      </p:sp>
      <p:sp>
        <p:nvSpPr>
          <p:cNvPr id="7"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Kamera modulunun seçiminin əsaslandırılması və xülasə</a:t>
            </a:r>
            <a:r>
              <a:rPr lang="en-US" sz="2400" b="1" kern="0" dirty="0">
                <a:solidFill>
                  <a:srgbClr val="333399"/>
                </a:solidFill>
              </a:rPr>
              <a:t> (</a:t>
            </a:r>
            <a:r>
              <a:rPr lang="en-US" sz="2400" b="1" kern="0" dirty="0" err="1">
                <a:solidFill>
                  <a:srgbClr val="333399"/>
                </a:solidFill>
              </a:rPr>
              <a:t>davam</a:t>
            </a:r>
            <a:r>
              <a:rPr lang="az-Latn-AZ" sz="2400" b="1" kern="0" dirty="0">
                <a:solidFill>
                  <a:srgbClr val="333399"/>
                </a:solidFill>
              </a:rPr>
              <a:t>ı)</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9A66DA0B-CC6C-45DD-ABFD-C4062DADC61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16279239-3A88-4F6E-A201-D4F9959661C2}"/>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2B86771-EC66-4C2B-BDE1-C35C2D796A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EDB05714-8F24-4187-8DE7-DF29F440C8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3" name="Shape 173">
            <a:extLst>
              <a:ext uri="{FF2B5EF4-FFF2-40B4-BE49-F238E27FC236}">
                <a16:creationId xmlns:a16="http://schemas.microsoft.com/office/drawing/2014/main" id="{59268D07-B995-4FF3-9759-2274D8642D90}"/>
              </a:ext>
            </a:extLst>
          </p:cNvPr>
          <p:cNvSpPr txBox="1">
            <a:spLocks/>
          </p:cNvSpPr>
          <p:nvPr/>
        </p:nvSpPr>
        <p:spPr>
          <a:xfrm>
            <a:off x="239150" y="1196993"/>
            <a:ext cx="8676250"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600" b="0" kern="0" dirty="0">
                <a:solidFill>
                  <a:srgbClr val="333399"/>
                </a:solidFill>
              </a:rPr>
              <a:t>Nümunə üçün Y3000 Kamera modulu ilə çəkilmiş şəkillər</a:t>
            </a:r>
            <a:r>
              <a:rPr lang="en-US" sz="1600" b="0" kern="0" dirty="0">
                <a:solidFill>
                  <a:srgbClr val="333399"/>
                </a:solidFill>
              </a:rPr>
              <a:t>:</a:t>
            </a:r>
            <a:endParaRPr lang="az-Latn-AZ" sz="1600" b="0" kern="0" dirty="0">
              <a:solidFill>
                <a:srgbClr val="333399"/>
              </a:solidFill>
            </a:endParaRPr>
          </a:p>
        </p:txBody>
      </p:sp>
      <p:pic>
        <p:nvPicPr>
          <p:cNvPr id="5" name="Picture 4">
            <a:extLst>
              <a:ext uri="{FF2B5EF4-FFF2-40B4-BE49-F238E27FC236}">
                <a16:creationId xmlns:a16="http://schemas.microsoft.com/office/drawing/2014/main" id="{4933805D-E17D-4D28-B67B-1487678C49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999" b="6836"/>
          <a:stretch/>
        </p:blipFill>
        <p:spPr>
          <a:xfrm>
            <a:off x="422030" y="1770586"/>
            <a:ext cx="3747634" cy="2089253"/>
          </a:xfrm>
          <a:prstGeom prst="rect">
            <a:avLst/>
          </a:prstGeom>
        </p:spPr>
      </p:pic>
      <p:pic>
        <p:nvPicPr>
          <p:cNvPr id="15" name="Picture 14" descr="A view of a city&#10;&#10;Description generated with very high confidence">
            <a:extLst>
              <a:ext uri="{FF2B5EF4-FFF2-40B4-BE49-F238E27FC236}">
                <a16:creationId xmlns:a16="http://schemas.microsoft.com/office/drawing/2014/main" id="{7B1B7269-C104-47D1-9485-593A2634C3E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421" b="6751"/>
          <a:stretch/>
        </p:blipFill>
        <p:spPr>
          <a:xfrm>
            <a:off x="5010912" y="1784546"/>
            <a:ext cx="3747634" cy="2089254"/>
          </a:xfrm>
          <a:prstGeom prst="rect">
            <a:avLst/>
          </a:prstGeom>
        </p:spPr>
      </p:pic>
      <p:pic>
        <p:nvPicPr>
          <p:cNvPr id="17" name="Picture 16" descr="A view of a large crowd of people&#10;&#10;Description generated with very high confidence">
            <a:extLst>
              <a:ext uri="{FF2B5EF4-FFF2-40B4-BE49-F238E27FC236}">
                <a16:creationId xmlns:a16="http://schemas.microsoft.com/office/drawing/2014/main" id="{4BA00CDA-D47D-44D4-BA26-37FE1B3C992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466" r="11984" b="6877"/>
          <a:stretch/>
        </p:blipFill>
        <p:spPr>
          <a:xfrm>
            <a:off x="422030" y="4096008"/>
            <a:ext cx="3747634" cy="2089253"/>
          </a:xfrm>
          <a:prstGeom prst="rect">
            <a:avLst/>
          </a:prstGeom>
        </p:spPr>
      </p:pic>
      <p:pic>
        <p:nvPicPr>
          <p:cNvPr id="19" name="Picture 18" descr="A sandy beach next to a body of water&#10;&#10;Description generated with very high confidence">
            <a:extLst>
              <a:ext uri="{FF2B5EF4-FFF2-40B4-BE49-F238E27FC236}">
                <a16:creationId xmlns:a16="http://schemas.microsoft.com/office/drawing/2014/main" id="{FD20B799-D978-4447-82F3-8340A2C52C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9600" b="8756"/>
          <a:stretch/>
        </p:blipFill>
        <p:spPr>
          <a:xfrm>
            <a:off x="5010912" y="4094066"/>
            <a:ext cx="3747633" cy="2103214"/>
          </a:xfrm>
          <a:prstGeom prst="rect">
            <a:avLst/>
          </a:prstGeom>
        </p:spPr>
      </p:pic>
    </p:spTree>
    <p:extLst>
      <p:ext uri="{BB962C8B-B14F-4D97-AF65-F5344CB8AC3E}">
        <p14:creationId xmlns:p14="http://schemas.microsoft.com/office/powerpoint/2010/main" val="3968357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43</a:t>
            </a:fld>
            <a:endParaRPr lang="en-US"/>
          </a:p>
        </p:txBody>
      </p:sp>
      <p:sp>
        <p:nvSpPr>
          <p:cNvPr id="7"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Gərginlik sensorunun seçiminin əsaslandırılması və xülasə</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6"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17F4A4E2-DD38-423A-A854-225C8960B682}"/>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19063F91-D4AE-4715-BD87-0094F06CD836}"/>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77BF7065-2AEC-490F-B8E5-93361CF80B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A1AA950-1DA6-4BCD-BA30-385BECDFF6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3" name="Table 12">
            <a:extLst>
              <a:ext uri="{FF2B5EF4-FFF2-40B4-BE49-F238E27FC236}">
                <a16:creationId xmlns:a16="http://schemas.microsoft.com/office/drawing/2014/main" id="{E93436FB-0D74-4E18-9A40-53620813FDF3}"/>
              </a:ext>
            </a:extLst>
          </p:cNvPr>
          <p:cNvGraphicFramePr>
            <a:graphicFrameLocks noGrp="1"/>
          </p:cNvGraphicFramePr>
          <p:nvPr>
            <p:extLst>
              <p:ext uri="{D42A27DB-BD31-4B8C-83A1-F6EECF244321}">
                <p14:modId xmlns:p14="http://schemas.microsoft.com/office/powerpoint/2010/main" val="842613388"/>
              </p:ext>
            </p:extLst>
          </p:nvPr>
        </p:nvGraphicFramePr>
        <p:xfrm>
          <a:off x="219457" y="1203632"/>
          <a:ext cx="8695944" cy="1337042"/>
        </p:xfrm>
        <a:graphic>
          <a:graphicData uri="http://schemas.openxmlformats.org/drawingml/2006/table">
            <a:tbl>
              <a:tblPr firstRow="1" bandRow="1">
                <a:tableStyleId>{5C22544A-7EE6-4342-B048-85BDC9FD1C3A}</a:tableStyleId>
              </a:tblPr>
              <a:tblGrid>
                <a:gridCol w="1449324">
                  <a:extLst>
                    <a:ext uri="{9D8B030D-6E8A-4147-A177-3AD203B41FA5}">
                      <a16:colId xmlns:a16="http://schemas.microsoft.com/office/drawing/2014/main" val="271821236"/>
                    </a:ext>
                  </a:extLst>
                </a:gridCol>
                <a:gridCol w="1449324">
                  <a:extLst>
                    <a:ext uri="{9D8B030D-6E8A-4147-A177-3AD203B41FA5}">
                      <a16:colId xmlns:a16="http://schemas.microsoft.com/office/drawing/2014/main" val="4177150955"/>
                    </a:ext>
                  </a:extLst>
                </a:gridCol>
                <a:gridCol w="1449324">
                  <a:extLst>
                    <a:ext uri="{9D8B030D-6E8A-4147-A177-3AD203B41FA5}">
                      <a16:colId xmlns:a16="http://schemas.microsoft.com/office/drawing/2014/main" val="4161333028"/>
                    </a:ext>
                  </a:extLst>
                </a:gridCol>
                <a:gridCol w="1449324">
                  <a:extLst>
                    <a:ext uri="{9D8B030D-6E8A-4147-A177-3AD203B41FA5}">
                      <a16:colId xmlns:a16="http://schemas.microsoft.com/office/drawing/2014/main" val="2729978892"/>
                    </a:ext>
                  </a:extLst>
                </a:gridCol>
                <a:gridCol w="1449324">
                  <a:extLst>
                    <a:ext uri="{9D8B030D-6E8A-4147-A177-3AD203B41FA5}">
                      <a16:colId xmlns:a16="http://schemas.microsoft.com/office/drawing/2014/main" val="2408818277"/>
                    </a:ext>
                  </a:extLst>
                </a:gridCol>
                <a:gridCol w="1449324">
                  <a:extLst>
                    <a:ext uri="{9D8B030D-6E8A-4147-A177-3AD203B41FA5}">
                      <a16:colId xmlns:a16="http://schemas.microsoft.com/office/drawing/2014/main" val="301080839"/>
                    </a:ext>
                  </a:extLst>
                </a:gridCol>
              </a:tblGrid>
              <a:tr h="668521">
                <a:tc>
                  <a:txBody>
                    <a:bodyPr/>
                    <a:lstStyle/>
                    <a:p>
                      <a:pPr algn="ctr"/>
                      <a:r>
                        <a:rPr lang="az-Latn-AZ" sz="1200" dirty="0"/>
                        <a:t>Sensorun adı</a:t>
                      </a:r>
                      <a:endParaRPr lang="en-US" sz="1200" dirty="0"/>
                    </a:p>
                  </a:txBody>
                  <a:tcPr anchor="ctr"/>
                </a:tc>
                <a:tc>
                  <a:txBody>
                    <a:bodyPr/>
                    <a:lstStyle/>
                    <a:p>
                      <a:pPr algn="ctr"/>
                      <a:r>
                        <a:rPr lang="az-Latn-AZ" sz="1200" dirty="0"/>
                        <a:t>Ölçmə aralığı</a:t>
                      </a:r>
                      <a:endParaRPr lang="en-US" sz="1200" dirty="0"/>
                    </a:p>
                  </a:txBody>
                  <a:tcPr anchor="ctr"/>
                </a:tc>
                <a:tc>
                  <a:txBody>
                    <a:bodyPr/>
                    <a:lstStyle/>
                    <a:p>
                      <a:pPr algn="ctr"/>
                      <a:r>
                        <a:rPr lang="az-Latn-AZ" sz="1200" dirty="0"/>
                        <a:t>Ölçüsü</a:t>
                      </a:r>
                      <a:endParaRPr lang="en-US" sz="1200" dirty="0"/>
                    </a:p>
                  </a:txBody>
                  <a:tcPr anchor="ctr"/>
                </a:tc>
                <a:tc>
                  <a:txBody>
                    <a:bodyPr/>
                    <a:lstStyle/>
                    <a:p>
                      <a:pPr algn="ctr"/>
                      <a:r>
                        <a:rPr lang="az-Latn-AZ" sz="1200" dirty="0"/>
                        <a:t>Çəkisi</a:t>
                      </a:r>
                      <a:endParaRPr lang="en-US" sz="1200" dirty="0"/>
                    </a:p>
                  </a:txBody>
                  <a:tcPr anchor="ctr"/>
                </a:tc>
                <a:tc>
                  <a:txBody>
                    <a:bodyPr/>
                    <a:lstStyle/>
                    <a:p>
                      <a:pPr algn="ctr"/>
                      <a:r>
                        <a:rPr lang="az-Latn-AZ" sz="1200" dirty="0"/>
                        <a:t>Gərginlik aralığı</a:t>
                      </a:r>
                      <a:endParaRPr lang="en-US" sz="1200" dirty="0"/>
                    </a:p>
                  </a:txBody>
                  <a:tcPr anchor="ctr"/>
                </a:tc>
                <a:tc>
                  <a:txBody>
                    <a:bodyPr/>
                    <a:lstStyle/>
                    <a:p>
                      <a:pPr algn="ctr"/>
                      <a:r>
                        <a:rPr lang="az-Latn-AZ" sz="1200" dirty="0"/>
                        <a:t>Qiyməti</a:t>
                      </a:r>
                      <a:endParaRPr lang="en-US" sz="1200" dirty="0"/>
                    </a:p>
                  </a:txBody>
                  <a:tcPr anchor="ctr"/>
                </a:tc>
                <a:extLst>
                  <a:ext uri="{0D108BD9-81ED-4DB2-BD59-A6C34878D82A}">
                    <a16:rowId xmlns:a16="http://schemas.microsoft.com/office/drawing/2014/main" val="3607652558"/>
                  </a:ext>
                </a:extLst>
              </a:tr>
              <a:tr h="668521">
                <a:tc>
                  <a:txBody>
                    <a:bodyPr/>
                    <a:lstStyle/>
                    <a:p>
                      <a:pPr algn="ctr"/>
                      <a:r>
                        <a:rPr lang="az-Latn-AZ" sz="1100" dirty="0"/>
                        <a:t>Voltage Sensor</a:t>
                      </a:r>
                      <a:endParaRPr lang="en-US" sz="1100" dirty="0"/>
                    </a:p>
                  </a:txBody>
                  <a:tcPr anchor="ctr">
                    <a:solidFill>
                      <a:srgbClr val="FFFF00"/>
                    </a:solidFill>
                  </a:tcPr>
                </a:tc>
                <a:tc>
                  <a:txBody>
                    <a:bodyPr/>
                    <a:lstStyle/>
                    <a:p>
                      <a:pPr algn="ctr"/>
                      <a:r>
                        <a:rPr lang="az-Latn-AZ" sz="1100" dirty="0"/>
                        <a:t>0</a:t>
                      </a:r>
                      <a:r>
                        <a:rPr lang="en-US" sz="1100" dirty="0"/>
                        <a:t>.02</a:t>
                      </a:r>
                      <a:r>
                        <a:rPr lang="az-Latn-AZ" sz="1100" dirty="0"/>
                        <a:t> ~ 25V</a:t>
                      </a:r>
                      <a:endParaRPr lang="en-US" sz="1100" dirty="0"/>
                    </a:p>
                  </a:txBody>
                  <a:tcPr anchor="ctr">
                    <a:solidFill>
                      <a:srgbClr val="FFFF00"/>
                    </a:solidFill>
                  </a:tcPr>
                </a:tc>
                <a:tc>
                  <a:txBody>
                    <a:bodyPr/>
                    <a:lstStyle/>
                    <a:p>
                      <a:pPr algn="ctr"/>
                      <a:r>
                        <a:rPr lang="en-US" sz="1100" dirty="0"/>
                        <a:t>27 x 14 x 15 mm</a:t>
                      </a:r>
                    </a:p>
                  </a:txBody>
                  <a:tcPr anchor="ctr">
                    <a:solidFill>
                      <a:srgbClr val="FFFF00"/>
                    </a:solidFill>
                  </a:tcPr>
                </a:tc>
                <a:tc>
                  <a:txBody>
                    <a:bodyPr/>
                    <a:lstStyle/>
                    <a:p>
                      <a:pPr algn="ctr"/>
                      <a:r>
                        <a:rPr lang="en-US" sz="1100" dirty="0"/>
                        <a:t>3 qr</a:t>
                      </a:r>
                    </a:p>
                  </a:txBody>
                  <a:tcPr anchor="ctr">
                    <a:solidFill>
                      <a:srgbClr val="FFFF00"/>
                    </a:solidFill>
                  </a:tcPr>
                </a:tc>
                <a:tc>
                  <a:txBody>
                    <a:bodyPr/>
                    <a:lstStyle/>
                    <a:p>
                      <a:pPr algn="ctr"/>
                      <a:r>
                        <a:rPr lang="en-US" sz="1100" dirty="0"/>
                        <a:t>3.3 ~ 5V</a:t>
                      </a:r>
                    </a:p>
                  </a:txBody>
                  <a:tcPr anchor="ctr">
                    <a:solidFill>
                      <a:srgbClr val="FFFF00"/>
                    </a:solidFill>
                  </a:tcPr>
                </a:tc>
                <a:tc>
                  <a:txBody>
                    <a:bodyPr/>
                    <a:lstStyle/>
                    <a:p>
                      <a:pPr algn="ctr"/>
                      <a:r>
                        <a:rPr lang="en-US" sz="1100" dirty="0"/>
                        <a:t>0.85</a:t>
                      </a:r>
                      <a:r>
                        <a:rPr lang="az-Latn-AZ" sz="1100" dirty="0"/>
                        <a:t> AZN</a:t>
                      </a:r>
                      <a:endParaRPr lang="en-US" sz="1100" dirty="0"/>
                    </a:p>
                  </a:txBody>
                  <a:tcPr anchor="ctr">
                    <a:solidFill>
                      <a:srgbClr val="FFFF00"/>
                    </a:solidFill>
                  </a:tcPr>
                </a:tc>
                <a:extLst>
                  <a:ext uri="{0D108BD9-81ED-4DB2-BD59-A6C34878D82A}">
                    <a16:rowId xmlns:a16="http://schemas.microsoft.com/office/drawing/2014/main" val="3795806748"/>
                  </a:ext>
                </a:extLst>
              </a:tr>
            </a:tbl>
          </a:graphicData>
        </a:graphic>
      </p:graphicFrame>
      <p:pic>
        <p:nvPicPr>
          <p:cNvPr id="14" name="Picture 13" descr="A close up of electronics&#10;&#10;Description generated with high confidence">
            <a:extLst>
              <a:ext uri="{FF2B5EF4-FFF2-40B4-BE49-F238E27FC236}">
                <a16:creationId xmlns:a16="http://schemas.microsoft.com/office/drawing/2014/main" id="{5A7B04E7-E26A-42BF-B5A6-D8B805CD73FD}"/>
              </a:ext>
            </a:extLst>
          </p:cNvPr>
          <p:cNvPicPr>
            <a:picLocks noChangeAspect="1"/>
          </p:cNvPicPr>
          <p:nvPr/>
        </p:nvPicPr>
        <p:blipFill rotWithShape="1">
          <a:blip r:embed="rId4">
            <a:extLst>
              <a:ext uri="{28A0092B-C50C-407E-A947-70E740481C1C}">
                <a14:useLocalDpi xmlns:a14="http://schemas.microsoft.com/office/drawing/2010/main" val="0"/>
              </a:ext>
            </a:extLst>
          </a:blip>
          <a:srcRect l="20" t="9066" b="7578"/>
          <a:stretch/>
        </p:blipFill>
        <p:spPr>
          <a:xfrm>
            <a:off x="586965" y="2953512"/>
            <a:ext cx="1827554" cy="1523672"/>
          </a:xfrm>
          <a:prstGeom prst="rect">
            <a:avLst/>
          </a:prstGeom>
        </p:spPr>
      </p:pic>
      <p:grpSp>
        <p:nvGrpSpPr>
          <p:cNvPr id="15" name="Group 14">
            <a:extLst>
              <a:ext uri="{FF2B5EF4-FFF2-40B4-BE49-F238E27FC236}">
                <a16:creationId xmlns:a16="http://schemas.microsoft.com/office/drawing/2014/main" id="{8889214F-B96C-4272-A351-B7D6093E074B}"/>
              </a:ext>
            </a:extLst>
          </p:cNvPr>
          <p:cNvGrpSpPr/>
          <p:nvPr/>
        </p:nvGrpSpPr>
        <p:grpSpPr>
          <a:xfrm>
            <a:off x="276434" y="4813260"/>
            <a:ext cx="3195920" cy="956775"/>
            <a:chOff x="3202721" y="4128276"/>
            <a:chExt cx="4146150" cy="956775"/>
          </a:xfrm>
        </p:grpSpPr>
        <p:sp>
          <p:nvSpPr>
            <p:cNvPr id="16" name="TextBox 15">
              <a:extLst>
                <a:ext uri="{FF2B5EF4-FFF2-40B4-BE49-F238E27FC236}">
                  <a16:creationId xmlns:a16="http://schemas.microsoft.com/office/drawing/2014/main" id="{C3C065CA-D970-4324-98BC-A2941E75C019}"/>
                </a:ext>
              </a:extLst>
            </p:cNvPr>
            <p:cNvSpPr txBox="1"/>
            <p:nvPr/>
          </p:nvSpPr>
          <p:spPr>
            <a:xfrm>
              <a:off x="3234544" y="4128276"/>
              <a:ext cx="3779226" cy="369332"/>
            </a:xfrm>
            <a:prstGeom prst="rect">
              <a:avLst/>
            </a:prstGeom>
            <a:noFill/>
          </p:spPr>
          <p:txBody>
            <a:bodyPr wrap="square" rtlCol="0">
              <a:spAutoFit/>
            </a:bodyPr>
            <a:lstStyle/>
            <a:p>
              <a:pPr algn="ctr"/>
              <a:r>
                <a:rPr lang="az-Latn-AZ" dirty="0">
                  <a:solidFill>
                    <a:srgbClr val="00B050"/>
                  </a:solidFill>
                </a:rPr>
                <a:t>Voltage Sensor</a:t>
              </a:r>
              <a:endParaRPr lang="en-US" dirty="0">
                <a:solidFill>
                  <a:srgbClr val="00B050"/>
                </a:solidFill>
              </a:endParaRPr>
            </a:p>
          </p:txBody>
        </p:sp>
        <p:sp>
          <p:nvSpPr>
            <p:cNvPr id="17" name="TextBox 16">
              <a:extLst>
                <a:ext uri="{FF2B5EF4-FFF2-40B4-BE49-F238E27FC236}">
                  <a16:creationId xmlns:a16="http://schemas.microsoft.com/office/drawing/2014/main" id="{54E0E038-762D-4906-B218-65C06DC1E161}"/>
                </a:ext>
              </a:extLst>
            </p:cNvPr>
            <p:cNvSpPr txBox="1"/>
            <p:nvPr/>
          </p:nvSpPr>
          <p:spPr>
            <a:xfrm>
              <a:off x="3202721" y="4561831"/>
              <a:ext cx="4146150" cy="523220"/>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400" dirty="0"/>
                <a:t>Qiyməti uyğundur</a:t>
              </a:r>
            </a:p>
            <a:p>
              <a:pPr marL="285750" indent="-285750">
                <a:buFont typeface="Wingdings" panose="05000000000000000000" pitchFamily="2" charset="2"/>
                <a:buChar char="ü"/>
              </a:pPr>
              <a:r>
                <a:rPr lang="az-Latn-AZ" sz="1400" i="1" dirty="0"/>
                <a:t>Ölçmə aralağı uyğundur</a:t>
              </a:r>
              <a:endParaRPr lang="en-US" sz="1400" i="1" dirty="0"/>
            </a:p>
          </p:txBody>
        </p:sp>
      </p:grpSp>
      <p:pic>
        <p:nvPicPr>
          <p:cNvPr id="18" name="Picture 17">
            <a:extLst>
              <a:ext uri="{FF2B5EF4-FFF2-40B4-BE49-F238E27FC236}">
                <a16:creationId xmlns:a16="http://schemas.microsoft.com/office/drawing/2014/main" id="{44B31510-BBE7-4CC4-9904-61F75C379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464" y="3918960"/>
            <a:ext cx="2617112" cy="2018338"/>
          </a:xfrm>
          <a:prstGeom prst="rect">
            <a:avLst/>
          </a:prstGeom>
        </p:spPr>
      </p:pic>
      <p:sp>
        <p:nvSpPr>
          <p:cNvPr id="19" name="Shape 173">
            <a:extLst>
              <a:ext uri="{FF2B5EF4-FFF2-40B4-BE49-F238E27FC236}">
                <a16:creationId xmlns:a16="http://schemas.microsoft.com/office/drawing/2014/main" id="{BE8508D6-926A-4EF4-9C90-F622733C9BF8}"/>
              </a:ext>
            </a:extLst>
          </p:cNvPr>
          <p:cNvSpPr txBox="1">
            <a:spLocks/>
          </p:cNvSpPr>
          <p:nvPr/>
        </p:nvSpPr>
        <p:spPr>
          <a:xfrm>
            <a:off x="3387892" y="3325034"/>
            <a:ext cx="2048256"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Sensorun işləmə prinsipi</a:t>
            </a:r>
            <a:r>
              <a:rPr lang="en-US" sz="1200" b="0" kern="0" dirty="0">
                <a:solidFill>
                  <a:srgbClr val="333399"/>
                </a:solidFill>
              </a:rPr>
              <a:t>:</a:t>
            </a:r>
            <a:endParaRPr lang="az-Latn-AZ" sz="1200" b="0" kern="0" dirty="0">
              <a:solidFill>
                <a:srgbClr val="333399"/>
              </a:solidFill>
            </a:endParaRPr>
          </a:p>
        </p:txBody>
      </p:sp>
      <p:grpSp>
        <p:nvGrpSpPr>
          <p:cNvPr id="3" name="Group 2">
            <a:extLst>
              <a:ext uri="{FF2B5EF4-FFF2-40B4-BE49-F238E27FC236}">
                <a16:creationId xmlns:a16="http://schemas.microsoft.com/office/drawing/2014/main" id="{25F04A13-2BE5-4E31-8FA5-9DC85E5714A1}"/>
              </a:ext>
            </a:extLst>
          </p:cNvPr>
          <p:cNvGrpSpPr/>
          <p:nvPr/>
        </p:nvGrpSpPr>
        <p:grpSpPr>
          <a:xfrm>
            <a:off x="5978877" y="2917355"/>
            <a:ext cx="2864159" cy="3119657"/>
            <a:chOff x="5991193" y="3206530"/>
            <a:chExt cx="2864159" cy="3119657"/>
          </a:xfrm>
        </p:grpSpPr>
        <p:pic>
          <p:nvPicPr>
            <p:cNvPr id="5" name="Picture 4" descr="A screenshot of a cell phone&#10;&#10;Description generated with very high confidence">
              <a:extLst>
                <a:ext uri="{FF2B5EF4-FFF2-40B4-BE49-F238E27FC236}">
                  <a16:creationId xmlns:a16="http://schemas.microsoft.com/office/drawing/2014/main" id="{3D32063C-F104-4651-9616-BB59AA6630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1193" y="3785732"/>
              <a:ext cx="2864159" cy="2540455"/>
            </a:xfrm>
            <a:prstGeom prst="rect">
              <a:avLst/>
            </a:prstGeom>
          </p:spPr>
        </p:pic>
        <p:sp>
          <p:nvSpPr>
            <p:cNvPr id="20" name="Shape 173">
              <a:extLst>
                <a:ext uri="{FF2B5EF4-FFF2-40B4-BE49-F238E27FC236}">
                  <a16:creationId xmlns:a16="http://schemas.microsoft.com/office/drawing/2014/main" id="{7B5BE718-1677-4CF0-A910-7ED6FE25D5CE}"/>
                </a:ext>
              </a:extLst>
            </p:cNvPr>
            <p:cNvSpPr txBox="1">
              <a:spLocks/>
            </p:cNvSpPr>
            <p:nvPr/>
          </p:nvSpPr>
          <p:spPr>
            <a:xfrm>
              <a:off x="6033042" y="3206530"/>
              <a:ext cx="2779776"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1200" b="0" kern="0" dirty="0">
                  <a:solidFill>
                    <a:srgbClr val="333399"/>
                  </a:solidFill>
                </a:rPr>
                <a:t>G</a:t>
              </a:r>
              <a:r>
                <a:rPr lang="az-Latn-AZ" sz="1200" b="0" kern="0" dirty="0">
                  <a:solidFill>
                    <a:srgbClr val="333399"/>
                  </a:solidFill>
                </a:rPr>
                <a:t>ərginlik sensorun mikrokontrollerə qoşulma qaydası</a:t>
              </a:r>
              <a:r>
                <a:rPr lang="en-US" sz="1200" b="0" kern="0" dirty="0">
                  <a:solidFill>
                    <a:srgbClr val="333399"/>
                  </a:solidFill>
                </a:rPr>
                <a:t>:</a:t>
              </a:r>
              <a:endParaRPr lang="az-Latn-AZ" sz="1200" b="0" kern="0" dirty="0">
                <a:solidFill>
                  <a:srgbClr val="333399"/>
                </a:solidFill>
              </a:endParaRPr>
            </a:p>
          </p:txBody>
        </p:sp>
      </p:grpSp>
    </p:spTree>
    <p:extLst>
      <p:ext uri="{BB962C8B-B14F-4D97-AF65-F5344CB8AC3E}">
        <p14:creationId xmlns:p14="http://schemas.microsoft.com/office/powerpoint/2010/main" val="261333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44</a:t>
            </a:fld>
            <a:endParaRPr lang="en-US"/>
          </a:p>
        </p:txBody>
      </p:sp>
      <p:sp>
        <p:nvSpPr>
          <p:cNvPr id="7" name="Shape 133"/>
          <p:cNvSpPr txBox="1">
            <a:spLocks/>
          </p:cNvSpPr>
          <p:nvPr/>
        </p:nvSpPr>
        <p:spPr>
          <a:xfrm>
            <a:off x="758606" y="2009079"/>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en-US" kern="0" dirty="0" err="1">
                <a:solidFill>
                  <a:srgbClr val="333399"/>
                </a:solidFill>
              </a:rPr>
              <a:t>Enerji</a:t>
            </a:r>
            <a:r>
              <a:rPr lang="en-US" kern="0" dirty="0">
                <a:solidFill>
                  <a:srgbClr val="333399"/>
                </a:solidFill>
              </a:rPr>
              <a:t> </a:t>
            </a:r>
            <a:r>
              <a:rPr lang="az-Latn-AZ" kern="0" dirty="0">
                <a:solidFill>
                  <a:srgbClr val="333399"/>
                </a:solidFill>
              </a:rPr>
              <a:t>Sərfiyyatı Böl</a:t>
            </a:r>
            <a:r>
              <a:rPr lang="en-US" kern="0" dirty="0">
                <a:solidFill>
                  <a:srgbClr val="333399"/>
                </a:solidFill>
              </a:rPr>
              <a:t>m</a:t>
            </a:r>
            <a:r>
              <a:rPr lang="az-Latn-AZ" kern="0" dirty="0">
                <a:solidFill>
                  <a:srgbClr val="333399"/>
                </a:solidFill>
              </a:rPr>
              <a:t>əsi</a:t>
            </a:r>
          </a:p>
        </p:txBody>
      </p:sp>
      <p:sp>
        <p:nvSpPr>
          <p:cNvPr id="8" name="Shape 134"/>
          <p:cNvSpPr txBox="1">
            <a:spLocks/>
          </p:cNvSpPr>
          <p:nvPr/>
        </p:nvSpPr>
        <p:spPr>
          <a:xfrm>
            <a:off x="1444407" y="3841054"/>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Əsgərov Kamran</a:t>
            </a:r>
            <a:endParaRPr lang="en-US" kern="0" dirty="0">
              <a:solidFill>
                <a:srgbClr val="000000"/>
              </a:solidFill>
            </a:endParaRPr>
          </a:p>
        </p:txBody>
      </p:sp>
      <p:sp>
        <p:nvSpPr>
          <p:cNvPr id="9" name="Footer Placeholder 4">
            <a:extLst>
              <a:ext uri="{FF2B5EF4-FFF2-40B4-BE49-F238E27FC236}">
                <a16:creationId xmlns:a16="http://schemas.microsoft.com/office/drawing/2014/main" id="{27E1D009-44D3-4F52-9553-39ADA55FD803}"/>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6CB09EEB-EFEF-4407-A5C5-A38C67756984}"/>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EAE36BE2-065A-41E5-857B-652ABACE29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7F6F9C93-6143-41AD-8BA1-A0521C2E65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3673757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45</a:t>
            </a:fld>
            <a:endParaRPr lang="en-US"/>
          </a:p>
        </p:txBody>
      </p:sp>
      <p:sp>
        <p:nvSpPr>
          <p:cNvPr id="11" name="Date Placeholder 3"/>
          <p:cNvSpPr txBox="1">
            <a:spLocks/>
          </p:cNvSpPr>
          <p:nvPr/>
        </p:nvSpPr>
        <p:spPr>
          <a:xfrm>
            <a:off x="1938528" y="118872"/>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Batareya tutumunun hesablanması</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7"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2CCB26D5-05AE-4555-9982-83C99DC99233}"/>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E65C7562-030A-4DC5-A076-6DB40A85354C}"/>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CA8C7FF1-297C-495B-A7D7-7889AE8624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E5E0CCCF-ADC1-458A-9005-76F856F71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2" name="Table 1">
            <a:extLst>
              <a:ext uri="{FF2B5EF4-FFF2-40B4-BE49-F238E27FC236}">
                <a16:creationId xmlns:a16="http://schemas.microsoft.com/office/drawing/2014/main" id="{F29CE52C-96DB-4E43-9726-FDE2C10BDF05}"/>
              </a:ext>
            </a:extLst>
          </p:cNvPr>
          <p:cNvGraphicFramePr>
            <a:graphicFrameLocks noGrp="1"/>
          </p:cNvGraphicFramePr>
          <p:nvPr>
            <p:extLst>
              <p:ext uri="{D42A27DB-BD31-4B8C-83A1-F6EECF244321}">
                <p14:modId xmlns:p14="http://schemas.microsoft.com/office/powerpoint/2010/main" val="1656511861"/>
              </p:ext>
            </p:extLst>
          </p:nvPr>
        </p:nvGraphicFramePr>
        <p:xfrm>
          <a:off x="239150" y="1161288"/>
          <a:ext cx="8676252" cy="5120640"/>
        </p:xfrm>
        <a:graphic>
          <a:graphicData uri="http://schemas.openxmlformats.org/drawingml/2006/table">
            <a:tbl>
              <a:tblPr firstRow="1" bandRow="1">
                <a:tableStyleId>{5C22544A-7EE6-4342-B048-85BDC9FD1C3A}</a:tableStyleId>
              </a:tblPr>
              <a:tblGrid>
                <a:gridCol w="2979538">
                  <a:extLst>
                    <a:ext uri="{9D8B030D-6E8A-4147-A177-3AD203B41FA5}">
                      <a16:colId xmlns:a16="http://schemas.microsoft.com/office/drawing/2014/main" val="2952905903"/>
                    </a:ext>
                  </a:extLst>
                </a:gridCol>
                <a:gridCol w="1060704">
                  <a:extLst>
                    <a:ext uri="{9D8B030D-6E8A-4147-A177-3AD203B41FA5}">
                      <a16:colId xmlns:a16="http://schemas.microsoft.com/office/drawing/2014/main" val="3552411935"/>
                    </a:ext>
                  </a:extLst>
                </a:gridCol>
                <a:gridCol w="987552">
                  <a:extLst>
                    <a:ext uri="{9D8B030D-6E8A-4147-A177-3AD203B41FA5}">
                      <a16:colId xmlns:a16="http://schemas.microsoft.com/office/drawing/2014/main" val="1920906400"/>
                    </a:ext>
                  </a:extLst>
                </a:gridCol>
                <a:gridCol w="1060704">
                  <a:extLst>
                    <a:ext uri="{9D8B030D-6E8A-4147-A177-3AD203B41FA5}">
                      <a16:colId xmlns:a16="http://schemas.microsoft.com/office/drawing/2014/main" val="4175520874"/>
                    </a:ext>
                  </a:extLst>
                </a:gridCol>
                <a:gridCol w="1141712">
                  <a:extLst>
                    <a:ext uri="{9D8B030D-6E8A-4147-A177-3AD203B41FA5}">
                      <a16:colId xmlns:a16="http://schemas.microsoft.com/office/drawing/2014/main" val="3030714901"/>
                    </a:ext>
                  </a:extLst>
                </a:gridCol>
                <a:gridCol w="1446042">
                  <a:extLst>
                    <a:ext uri="{9D8B030D-6E8A-4147-A177-3AD203B41FA5}">
                      <a16:colId xmlns:a16="http://schemas.microsoft.com/office/drawing/2014/main" val="3403058563"/>
                    </a:ext>
                  </a:extLst>
                </a:gridCol>
              </a:tblGrid>
              <a:tr h="426720">
                <a:tc>
                  <a:txBody>
                    <a:bodyPr/>
                    <a:lstStyle/>
                    <a:p>
                      <a:pPr algn="ctr"/>
                      <a:r>
                        <a:rPr lang="en-US" sz="1200" dirty="0" err="1"/>
                        <a:t>Komponent</a:t>
                      </a:r>
                      <a:endParaRPr lang="en-US" sz="1200" dirty="0"/>
                    </a:p>
                  </a:txBody>
                  <a:tcPr anchor="ctr"/>
                </a:tc>
                <a:tc>
                  <a:txBody>
                    <a:bodyPr/>
                    <a:lstStyle/>
                    <a:p>
                      <a:pPr algn="ctr"/>
                      <a:r>
                        <a:rPr lang="en-US" sz="1200" dirty="0"/>
                        <a:t>C</a:t>
                      </a:r>
                      <a:r>
                        <a:rPr lang="az-Latn-AZ" sz="1200" dirty="0"/>
                        <a:t>ərəyən</a:t>
                      </a:r>
                      <a:endParaRPr lang="en-US" sz="1200" dirty="0"/>
                    </a:p>
                  </a:txBody>
                  <a:tcPr anchor="ctr"/>
                </a:tc>
                <a:tc>
                  <a:txBody>
                    <a:bodyPr/>
                    <a:lstStyle/>
                    <a:p>
                      <a:pPr algn="ctr"/>
                      <a:r>
                        <a:rPr lang="az-Latn-AZ" sz="1200" dirty="0"/>
                        <a:t>Gərginlik</a:t>
                      </a:r>
                      <a:endParaRPr lang="en-US" sz="1200" dirty="0"/>
                    </a:p>
                  </a:txBody>
                  <a:tcPr anchor="ctr"/>
                </a:tc>
                <a:tc>
                  <a:txBody>
                    <a:bodyPr/>
                    <a:lstStyle/>
                    <a:p>
                      <a:pPr algn="ctr"/>
                      <a:r>
                        <a:rPr lang="az-Latn-AZ" sz="1200" dirty="0"/>
                        <a:t>Güc</a:t>
                      </a:r>
                      <a:endParaRPr lang="en-US" sz="1200" dirty="0"/>
                    </a:p>
                  </a:txBody>
                  <a:tcPr anchor="ctr"/>
                </a:tc>
                <a:tc>
                  <a:txBody>
                    <a:bodyPr/>
                    <a:lstStyle/>
                    <a:p>
                      <a:pPr algn="ctr"/>
                      <a:r>
                        <a:rPr lang="az-Latn-AZ" sz="1200" dirty="0"/>
                        <a:t>Vəzifə dövrü</a:t>
                      </a:r>
                      <a:endParaRPr lang="en-US" sz="1200" dirty="0"/>
                    </a:p>
                  </a:txBody>
                  <a:tcPr anchor="ctr"/>
                </a:tc>
                <a:tc>
                  <a:txBody>
                    <a:bodyPr/>
                    <a:lstStyle/>
                    <a:p>
                      <a:pPr algn="ctr"/>
                      <a:r>
                        <a:rPr lang="az-Latn-AZ" sz="1200" dirty="0"/>
                        <a:t>Mənbə</a:t>
                      </a:r>
                      <a:endParaRPr lang="en-US" sz="1200" dirty="0"/>
                    </a:p>
                  </a:txBody>
                  <a:tcPr anchor="ctr"/>
                </a:tc>
                <a:extLst>
                  <a:ext uri="{0D108BD9-81ED-4DB2-BD59-A6C34878D82A}">
                    <a16:rowId xmlns:a16="http://schemas.microsoft.com/office/drawing/2014/main" val="3467461719"/>
                  </a:ext>
                </a:extLst>
              </a:tr>
              <a:tr h="426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Xbee Zegbee S2C </a:t>
                      </a:r>
                      <a:r>
                        <a:rPr lang="az-Latn-AZ" sz="1200" i="1" dirty="0"/>
                        <a:t>(bikar)</a:t>
                      </a:r>
                      <a:endParaRPr lang="en-US" sz="1200" i="1" dirty="0"/>
                    </a:p>
                  </a:txBody>
                  <a:tcPr anchor="ctr"/>
                </a:tc>
                <a:tc>
                  <a:txBody>
                    <a:bodyPr/>
                    <a:lstStyle/>
                    <a:p>
                      <a:pPr algn="ctr"/>
                      <a:r>
                        <a:rPr lang="az-Latn-AZ" sz="1200" dirty="0"/>
                        <a:t>1 </a:t>
                      </a:r>
                      <a:r>
                        <a:rPr lang="el-GR" sz="1200" dirty="0"/>
                        <a:t>μ</a:t>
                      </a:r>
                      <a:r>
                        <a:rPr lang="en-US" sz="1200" dirty="0"/>
                        <a:t>A</a:t>
                      </a:r>
                    </a:p>
                  </a:txBody>
                  <a:tcPr anchor="ctr"/>
                </a:tc>
                <a:tc>
                  <a:txBody>
                    <a:bodyPr/>
                    <a:lstStyle/>
                    <a:p>
                      <a:pPr algn="ctr"/>
                      <a:r>
                        <a:rPr lang="az-Latn-AZ" sz="1200" dirty="0"/>
                        <a:t>3.3V</a:t>
                      </a:r>
                      <a:endParaRPr lang="en-US" sz="1200" dirty="0"/>
                    </a:p>
                  </a:txBody>
                  <a:tcPr anchor="ctr"/>
                </a:tc>
                <a:tc>
                  <a:txBody>
                    <a:bodyPr/>
                    <a:lstStyle/>
                    <a:p>
                      <a:pPr algn="ctr"/>
                      <a:r>
                        <a:rPr lang="az-Latn-AZ" sz="1200" dirty="0"/>
                        <a:t>3.3 </a:t>
                      </a:r>
                      <a:r>
                        <a:rPr lang="el-GR" sz="1200" dirty="0"/>
                        <a:t>μ</a:t>
                      </a:r>
                      <a:r>
                        <a:rPr lang="az-Latn-AZ" sz="1200" dirty="0"/>
                        <a:t>Vt</a:t>
                      </a:r>
                      <a:endParaRPr lang="en-US" sz="1200" dirty="0"/>
                    </a:p>
                  </a:txBody>
                  <a:tcPr anchor="ctr"/>
                </a:tc>
                <a:tc>
                  <a:txBody>
                    <a:bodyPr/>
                    <a:lstStyle/>
                    <a:p>
                      <a:pPr algn="ctr"/>
                      <a:r>
                        <a:rPr lang="en-US" sz="1200" dirty="0"/>
                        <a:t>30 %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1449894177"/>
                  </a:ext>
                </a:extLst>
              </a:tr>
              <a:tr h="426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Xbee Zegbee S2C </a:t>
                      </a:r>
                      <a:r>
                        <a:rPr lang="az-Latn-AZ" sz="1200" i="1" dirty="0"/>
                        <a:t>(aktiv)</a:t>
                      </a:r>
                      <a:endParaRPr lang="en-US" sz="1200" i="1" dirty="0"/>
                    </a:p>
                  </a:txBody>
                  <a:tcPr anchor="ctr"/>
                </a:tc>
                <a:tc>
                  <a:txBody>
                    <a:bodyPr/>
                    <a:lstStyle/>
                    <a:p>
                      <a:pPr algn="ctr"/>
                      <a:r>
                        <a:rPr lang="az-Latn-AZ" sz="1200" dirty="0"/>
                        <a:t>33 mA</a:t>
                      </a:r>
                      <a:endParaRPr lang="en-US" sz="1200" dirty="0"/>
                    </a:p>
                  </a:txBody>
                  <a:tcPr anchor="ctr"/>
                </a:tc>
                <a:tc>
                  <a:txBody>
                    <a:bodyPr/>
                    <a:lstStyle/>
                    <a:p>
                      <a:pPr algn="ctr"/>
                      <a:r>
                        <a:rPr lang="az-Latn-AZ" sz="1200" dirty="0"/>
                        <a:t>3.3V</a:t>
                      </a:r>
                      <a:endParaRPr lang="en-US" sz="1200" dirty="0"/>
                    </a:p>
                  </a:txBody>
                  <a:tcPr anchor="ctr"/>
                </a:tc>
                <a:tc>
                  <a:txBody>
                    <a:bodyPr/>
                    <a:lstStyle/>
                    <a:p>
                      <a:pPr algn="ctr"/>
                      <a:r>
                        <a:rPr lang="en-US" sz="1200" dirty="0"/>
                        <a:t>108.9 m</a:t>
                      </a:r>
                      <a:r>
                        <a:rPr lang="az-Latn-AZ" sz="1200" dirty="0"/>
                        <a:t>Vt</a:t>
                      </a:r>
                      <a:endParaRPr lang="en-US" sz="1200" dirty="0"/>
                    </a:p>
                  </a:txBody>
                  <a:tcPr anchor="ctr"/>
                </a:tc>
                <a:tc>
                  <a:txBody>
                    <a:bodyPr/>
                    <a:lstStyle/>
                    <a:p>
                      <a:pPr algn="ctr"/>
                      <a:r>
                        <a:rPr lang="en-US" sz="1200" dirty="0"/>
                        <a:t>70 %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3853810429"/>
                  </a:ext>
                </a:extLst>
              </a:tr>
              <a:tr h="426720">
                <a:tc>
                  <a:txBody>
                    <a:bodyPr/>
                    <a:lstStyle/>
                    <a:p>
                      <a:pPr algn="l"/>
                      <a:r>
                        <a:rPr lang="az-Latn-AZ" sz="1200" dirty="0"/>
                        <a:t>Arduino NANO x2</a:t>
                      </a:r>
                      <a:endParaRPr lang="en-US" sz="1200" dirty="0"/>
                    </a:p>
                  </a:txBody>
                  <a:tcPr anchor="ctr"/>
                </a:tc>
                <a:tc>
                  <a:txBody>
                    <a:bodyPr/>
                    <a:lstStyle/>
                    <a:p>
                      <a:pPr algn="ctr"/>
                      <a:r>
                        <a:rPr lang="az-Latn-AZ" sz="1200" dirty="0"/>
                        <a:t>200 mA</a:t>
                      </a:r>
                      <a:endParaRPr lang="en-US" sz="1200" dirty="0"/>
                    </a:p>
                  </a:txBody>
                  <a:tcPr anchor="ctr"/>
                </a:tc>
                <a:tc>
                  <a:txBody>
                    <a:bodyPr/>
                    <a:lstStyle/>
                    <a:p>
                      <a:pPr algn="ctr"/>
                      <a:r>
                        <a:rPr lang="az-Latn-AZ" sz="1200" dirty="0"/>
                        <a:t>5 V</a:t>
                      </a:r>
                      <a:endParaRPr lang="en-US" sz="1200" dirty="0"/>
                    </a:p>
                  </a:txBody>
                  <a:tcPr anchor="ctr"/>
                </a:tc>
                <a:tc>
                  <a:txBody>
                    <a:bodyPr/>
                    <a:lstStyle/>
                    <a:p>
                      <a:pPr algn="ctr"/>
                      <a:r>
                        <a:rPr lang="en-US" sz="1200" dirty="0"/>
                        <a:t>1 </a:t>
                      </a:r>
                      <a:r>
                        <a:rPr lang="az-Latn-AZ" sz="1200" dirty="0"/>
                        <a:t>Vt</a:t>
                      </a:r>
                      <a:endParaRPr lang="en-US" sz="1200" dirty="0"/>
                    </a:p>
                  </a:txBody>
                  <a:tcPr anchor="ctr"/>
                </a:tc>
                <a:tc>
                  <a:txBody>
                    <a:bodyPr/>
                    <a:lstStyle/>
                    <a:p>
                      <a:pPr algn="ctr"/>
                      <a:r>
                        <a:rPr lang="en-US" sz="1200" dirty="0"/>
                        <a:t>100 %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2176997851"/>
                  </a:ext>
                </a:extLst>
              </a:tr>
              <a:tr h="426720">
                <a:tc>
                  <a:txBody>
                    <a:bodyPr/>
                    <a:lstStyle/>
                    <a:p>
                      <a:pPr algn="l"/>
                      <a:r>
                        <a:rPr lang="az-Latn-AZ" sz="1200" dirty="0"/>
                        <a:t>Y3000 Kamera</a:t>
                      </a:r>
                      <a:endParaRPr lang="en-US" sz="1200" dirty="0"/>
                    </a:p>
                  </a:txBody>
                  <a:tcPr anchor="ctr"/>
                </a:tc>
                <a:tc>
                  <a:txBody>
                    <a:bodyPr/>
                    <a:lstStyle/>
                    <a:p>
                      <a:pPr algn="ctr"/>
                      <a:r>
                        <a:rPr lang="en-US" sz="1200" dirty="0"/>
                        <a:t>20 mA</a:t>
                      </a:r>
                    </a:p>
                  </a:txBody>
                  <a:tcPr anchor="ctr"/>
                </a:tc>
                <a:tc>
                  <a:txBody>
                    <a:bodyPr/>
                    <a:lstStyle/>
                    <a:p>
                      <a:pPr algn="ctr"/>
                      <a:r>
                        <a:rPr lang="en-US" sz="1200" dirty="0"/>
                        <a:t>5V</a:t>
                      </a:r>
                    </a:p>
                  </a:txBody>
                  <a:tcPr anchor="ctr"/>
                </a:tc>
                <a:tc>
                  <a:txBody>
                    <a:bodyPr/>
                    <a:lstStyle/>
                    <a:p>
                      <a:pPr algn="ctr"/>
                      <a:r>
                        <a:rPr lang="en-US" sz="1200" dirty="0"/>
                        <a:t>100 m</a:t>
                      </a:r>
                      <a:r>
                        <a:rPr lang="az-Latn-AZ" sz="1200" dirty="0"/>
                        <a:t>Vt</a:t>
                      </a:r>
                      <a:endParaRPr lang="en-US" sz="1200" dirty="0"/>
                    </a:p>
                  </a:txBody>
                  <a:tcPr anchor="ctr"/>
                </a:tc>
                <a:tc>
                  <a:txBody>
                    <a:bodyPr/>
                    <a:lstStyle/>
                    <a:p>
                      <a:pPr algn="ctr"/>
                      <a:r>
                        <a:rPr lang="en-US" sz="1200" dirty="0"/>
                        <a:t>5 %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3611656476"/>
                  </a:ext>
                </a:extLst>
              </a:tr>
              <a:tr h="426720">
                <a:tc>
                  <a:txBody>
                    <a:bodyPr/>
                    <a:lstStyle/>
                    <a:p>
                      <a:pPr algn="l"/>
                      <a:r>
                        <a:rPr lang="az-Latn-AZ" sz="1200" dirty="0"/>
                        <a:t>SG – 90 Servo x2</a:t>
                      </a:r>
                      <a:endParaRPr lang="en-US" sz="1200" dirty="0"/>
                    </a:p>
                  </a:txBody>
                  <a:tcPr anchor="ctr"/>
                </a:tc>
                <a:tc>
                  <a:txBody>
                    <a:bodyPr/>
                    <a:lstStyle/>
                    <a:p>
                      <a:pPr algn="ctr"/>
                      <a:r>
                        <a:rPr lang="az-Latn-AZ" sz="1200" dirty="0"/>
                        <a:t>650 mA</a:t>
                      </a:r>
                      <a:endParaRPr lang="en-US" sz="1200" dirty="0"/>
                    </a:p>
                  </a:txBody>
                  <a:tcPr anchor="ctr"/>
                </a:tc>
                <a:tc>
                  <a:txBody>
                    <a:bodyPr/>
                    <a:lstStyle/>
                    <a:p>
                      <a:pPr algn="ctr"/>
                      <a:r>
                        <a:rPr lang="az-Latn-AZ" sz="1200" dirty="0"/>
                        <a:t>5 V</a:t>
                      </a:r>
                      <a:endParaRPr lang="en-US" sz="1200" dirty="0"/>
                    </a:p>
                  </a:txBody>
                  <a:tcPr anchor="ctr"/>
                </a:tc>
                <a:tc>
                  <a:txBody>
                    <a:bodyPr/>
                    <a:lstStyle/>
                    <a:p>
                      <a:pPr algn="ctr"/>
                      <a:r>
                        <a:rPr lang="en-US" sz="1200" dirty="0"/>
                        <a:t>3.25 </a:t>
                      </a:r>
                      <a:r>
                        <a:rPr lang="az-Latn-AZ" sz="1200" dirty="0"/>
                        <a:t>Vt</a:t>
                      </a:r>
                      <a:endParaRPr lang="en-US" sz="1200" dirty="0"/>
                    </a:p>
                  </a:txBody>
                  <a:tcPr anchor="ctr"/>
                </a:tc>
                <a:tc>
                  <a:txBody>
                    <a:bodyPr/>
                    <a:lstStyle/>
                    <a:p>
                      <a:pPr algn="ctr"/>
                      <a:r>
                        <a:rPr lang="en-US" sz="1200" dirty="0"/>
                        <a:t>10 %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3303393053"/>
                  </a:ext>
                </a:extLst>
              </a:tr>
              <a:tr h="426720">
                <a:tc>
                  <a:txBody>
                    <a:bodyPr/>
                    <a:lstStyle/>
                    <a:p>
                      <a:pPr algn="l"/>
                      <a:r>
                        <a:rPr lang="az-Latn-AZ" sz="1200" dirty="0"/>
                        <a:t>BMP</a:t>
                      </a:r>
                      <a:r>
                        <a:rPr lang="en-US" sz="1200" dirty="0"/>
                        <a:t>/</a:t>
                      </a:r>
                      <a:r>
                        <a:rPr lang="az-Latn-AZ" sz="1200" dirty="0"/>
                        <a:t>BME280</a:t>
                      </a:r>
                      <a:endParaRPr 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5</a:t>
                      </a:r>
                      <a:r>
                        <a:rPr lang="el-GR" sz="1200" dirty="0"/>
                        <a:t> μ</a:t>
                      </a:r>
                      <a:r>
                        <a:rPr lang="en-US" sz="1200" dirty="0"/>
                        <a:t>A</a:t>
                      </a:r>
                    </a:p>
                  </a:txBody>
                  <a:tcPr anchor="ctr"/>
                </a:tc>
                <a:tc>
                  <a:txBody>
                    <a:bodyPr/>
                    <a:lstStyle/>
                    <a:p>
                      <a:pPr algn="ctr"/>
                      <a:r>
                        <a:rPr lang="en-US" sz="1200" dirty="0"/>
                        <a:t>3.3 V</a:t>
                      </a:r>
                    </a:p>
                  </a:txBody>
                  <a:tcPr anchor="ctr"/>
                </a:tc>
                <a:tc>
                  <a:txBody>
                    <a:bodyPr/>
                    <a:lstStyle/>
                    <a:p>
                      <a:pPr algn="ctr"/>
                      <a:r>
                        <a:rPr lang="en-US" sz="1200" dirty="0"/>
                        <a:t>16.5 </a:t>
                      </a:r>
                      <a:r>
                        <a:rPr lang="el-GR" sz="1200" dirty="0"/>
                        <a:t>μ</a:t>
                      </a:r>
                      <a:r>
                        <a:rPr lang="az-Latn-AZ" sz="1200" dirty="0"/>
                        <a:t>Vt</a:t>
                      </a:r>
                      <a:endParaRPr lang="en-US" sz="1200" dirty="0"/>
                    </a:p>
                  </a:txBody>
                  <a:tcPr anchor="ctr"/>
                </a:tc>
                <a:tc>
                  <a:txBody>
                    <a:bodyPr/>
                    <a:lstStyle/>
                    <a:p>
                      <a:pPr algn="ctr"/>
                      <a:r>
                        <a:rPr lang="en-US" sz="1200" dirty="0"/>
                        <a:t>100 %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1679453117"/>
                  </a:ext>
                </a:extLst>
              </a:tr>
              <a:tr h="426720">
                <a:tc>
                  <a:txBody>
                    <a:bodyPr/>
                    <a:lstStyle/>
                    <a:p>
                      <a:pPr algn="l"/>
                      <a:r>
                        <a:rPr lang="az-Latn-AZ" sz="1200" dirty="0"/>
                        <a:t>Buzzer QS</a:t>
                      </a:r>
                      <a:r>
                        <a:rPr lang="en-US" sz="1200" dirty="0"/>
                        <a:t>I</a:t>
                      </a:r>
                      <a:r>
                        <a:rPr lang="az-Latn-AZ" sz="1200" dirty="0"/>
                        <a:t>-1410</a:t>
                      </a:r>
                      <a:endParaRPr lang="en-US" sz="1200" dirty="0"/>
                    </a:p>
                  </a:txBody>
                  <a:tcPr anchor="ctr"/>
                </a:tc>
                <a:tc>
                  <a:txBody>
                    <a:bodyPr/>
                    <a:lstStyle/>
                    <a:p>
                      <a:pPr algn="ctr"/>
                      <a:r>
                        <a:rPr lang="az-Latn-AZ" sz="1200" dirty="0"/>
                        <a:t>8 mA</a:t>
                      </a:r>
                      <a:endParaRPr lang="en-US" sz="1200" dirty="0"/>
                    </a:p>
                  </a:txBody>
                  <a:tcPr anchor="ctr"/>
                </a:tc>
                <a:tc>
                  <a:txBody>
                    <a:bodyPr/>
                    <a:lstStyle/>
                    <a:p>
                      <a:pPr algn="ctr"/>
                      <a:r>
                        <a:rPr lang="en-US" sz="1200" dirty="0"/>
                        <a:t>2 V</a:t>
                      </a:r>
                    </a:p>
                  </a:txBody>
                  <a:tcPr anchor="ctr"/>
                </a:tc>
                <a:tc>
                  <a:txBody>
                    <a:bodyPr/>
                    <a:lstStyle/>
                    <a:p>
                      <a:pPr algn="ctr"/>
                      <a:r>
                        <a:rPr lang="en-US" sz="1200" dirty="0"/>
                        <a:t>16 m</a:t>
                      </a:r>
                      <a:r>
                        <a:rPr lang="az-Latn-AZ" sz="1200" dirty="0"/>
                        <a:t>Vt</a:t>
                      </a:r>
                      <a:endParaRPr lang="en-US" sz="1200" dirty="0"/>
                    </a:p>
                  </a:txBody>
                  <a:tcPr anchor="ctr"/>
                </a:tc>
                <a:tc>
                  <a:txBody>
                    <a:bodyPr/>
                    <a:lstStyle/>
                    <a:p>
                      <a:pPr algn="ctr"/>
                      <a:r>
                        <a:rPr lang="en-US" sz="1200" dirty="0"/>
                        <a:t>20 %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4276269518"/>
                  </a:ext>
                </a:extLst>
              </a:tr>
              <a:tr h="426720">
                <a:tc>
                  <a:txBody>
                    <a:bodyPr/>
                    <a:lstStyle/>
                    <a:p>
                      <a:pPr algn="l"/>
                      <a:r>
                        <a:rPr lang="az-Latn-AZ" sz="1200" dirty="0"/>
                        <a:t>GY - 91</a:t>
                      </a:r>
                      <a:endParaRPr lang="en-US" sz="1200" dirty="0"/>
                    </a:p>
                  </a:txBody>
                  <a:tcPr anchor="ctr"/>
                </a:tc>
                <a:tc>
                  <a:txBody>
                    <a:bodyPr/>
                    <a:lstStyle/>
                    <a:p>
                      <a:pPr algn="ctr"/>
                      <a:r>
                        <a:rPr lang="en-US" sz="1200" dirty="0"/>
                        <a:t>20 mA</a:t>
                      </a:r>
                    </a:p>
                  </a:txBody>
                  <a:tcPr anchor="ctr"/>
                </a:tc>
                <a:tc>
                  <a:txBody>
                    <a:bodyPr/>
                    <a:lstStyle/>
                    <a:p>
                      <a:pPr algn="ctr"/>
                      <a:r>
                        <a:rPr lang="en-US" sz="1200" dirty="0"/>
                        <a:t>5 V</a:t>
                      </a:r>
                    </a:p>
                  </a:txBody>
                  <a:tcPr anchor="ctr"/>
                </a:tc>
                <a:tc>
                  <a:txBody>
                    <a:bodyPr/>
                    <a:lstStyle/>
                    <a:p>
                      <a:pPr algn="ctr"/>
                      <a:r>
                        <a:rPr lang="en-US" sz="1200" dirty="0"/>
                        <a:t>100 m</a:t>
                      </a:r>
                      <a:r>
                        <a:rPr lang="az-Latn-AZ" sz="1200" dirty="0"/>
                        <a:t>Vt</a:t>
                      </a:r>
                      <a:endParaRPr lang="en-US" sz="1200" dirty="0"/>
                    </a:p>
                  </a:txBody>
                  <a:tcPr anchor="ctr"/>
                </a:tc>
                <a:tc>
                  <a:txBody>
                    <a:bodyPr/>
                    <a:lstStyle/>
                    <a:p>
                      <a:pPr algn="ctr"/>
                      <a:r>
                        <a:rPr lang="en-US" sz="1200" dirty="0"/>
                        <a:t>100 %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1261926131"/>
                  </a:ext>
                </a:extLst>
              </a:tr>
              <a:tr h="426720">
                <a:tc>
                  <a:txBody>
                    <a:bodyPr/>
                    <a:lstStyle/>
                    <a:p>
                      <a:pPr algn="l"/>
                      <a:r>
                        <a:rPr lang="az-Latn-AZ" sz="1200" dirty="0"/>
                        <a:t>Adafruit GPS</a:t>
                      </a:r>
                      <a:endParaRPr lang="en-US" sz="1200" dirty="0"/>
                    </a:p>
                  </a:txBody>
                  <a:tcPr anchor="ctr"/>
                </a:tc>
                <a:tc>
                  <a:txBody>
                    <a:bodyPr/>
                    <a:lstStyle/>
                    <a:p>
                      <a:pPr algn="ctr"/>
                      <a:r>
                        <a:rPr lang="en-US" sz="1200" dirty="0"/>
                        <a:t>20 mA</a:t>
                      </a:r>
                    </a:p>
                  </a:txBody>
                  <a:tcPr anchor="ctr"/>
                </a:tc>
                <a:tc>
                  <a:txBody>
                    <a:bodyPr/>
                    <a:lstStyle/>
                    <a:p>
                      <a:pPr algn="ctr"/>
                      <a:r>
                        <a:rPr lang="en-US" sz="1200" dirty="0"/>
                        <a:t>5 V</a:t>
                      </a:r>
                    </a:p>
                  </a:txBody>
                  <a:tcPr anchor="ctr"/>
                </a:tc>
                <a:tc>
                  <a:txBody>
                    <a:bodyPr/>
                    <a:lstStyle/>
                    <a:p>
                      <a:pPr algn="ctr"/>
                      <a:r>
                        <a:rPr lang="en-US" sz="1200" dirty="0"/>
                        <a:t>100 m</a:t>
                      </a:r>
                      <a:r>
                        <a:rPr lang="az-Latn-AZ" sz="1200" dirty="0"/>
                        <a:t>Vt</a:t>
                      </a:r>
                      <a:endParaRPr lang="en-US" sz="1200" dirty="0"/>
                    </a:p>
                  </a:txBody>
                  <a:tcPr anchor="ctr"/>
                </a:tc>
                <a:tc>
                  <a:txBody>
                    <a:bodyPr/>
                    <a:lstStyle/>
                    <a:p>
                      <a:pPr algn="ctr"/>
                      <a:r>
                        <a:rPr lang="en-US" sz="1200" dirty="0"/>
                        <a:t>100 %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2600829148"/>
                  </a:ext>
                </a:extLst>
              </a:tr>
              <a:tr h="426720">
                <a:tc>
                  <a:txBody>
                    <a:bodyPr/>
                    <a:lstStyle/>
                    <a:p>
                      <a:pPr algn="l"/>
                      <a:r>
                        <a:rPr lang="az-Latn-AZ" sz="1200" dirty="0"/>
                        <a:t>SD kart modulu</a:t>
                      </a:r>
                      <a:endParaRPr lang="en-US" sz="1200" dirty="0"/>
                    </a:p>
                  </a:txBody>
                  <a:tcPr anchor="ctr"/>
                </a:tc>
                <a:tc>
                  <a:txBody>
                    <a:bodyPr/>
                    <a:lstStyle/>
                    <a:p>
                      <a:pPr algn="ctr"/>
                      <a:r>
                        <a:rPr lang="az-Latn-AZ" sz="1200" dirty="0"/>
                        <a:t>7 mA</a:t>
                      </a:r>
                      <a:endParaRPr lang="en-US" sz="1200" dirty="0"/>
                    </a:p>
                  </a:txBody>
                  <a:tcPr anchor="ctr"/>
                </a:tc>
                <a:tc>
                  <a:txBody>
                    <a:bodyPr/>
                    <a:lstStyle/>
                    <a:p>
                      <a:pPr algn="ctr"/>
                      <a:r>
                        <a:rPr lang="az-Latn-AZ" sz="1200" dirty="0"/>
                        <a:t>5V</a:t>
                      </a:r>
                      <a:endParaRPr lang="en-US" sz="1200" dirty="0"/>
                    </a:p>
                  </a:txBody>
                  <a:tcPr anchor="ctr"/>
                </a:tc>
                <a:tc>
                  <a:txBody>
                    <a:bodyPr/>
                    <a:lstStyle/>
                    <a:p>
                      <a:pPr algn="ctr"/>
                      <a:r>
                        <a:rPr lang="az-Latn-AZ" sz="1200" dirty="0"/>
                        <a:t>35 mVt</a:t>
                      </a:r>
                      <a:endParaRPr lang="en-US" sz="1200" dirty="0"/>
                    </a:p>
                  </a:txBody>
                  <a:tcPr anchor="ctr"/>
                </a:tc>
                <a:tc>
                  <a:txBody>
                    <a:bodyPr/>
                    <a:lstStyle/>
                    <a:p>
                      <a:pPr algn="ctr"/>
                      <a:r>
                        <a:rPr lang="en-US" sz="1200" dirty="0"/>
                        <a:t>100 %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dirty="0"/>
                        <a:t>Təlimat kitabçası</a:t>
                      </a:r>
                      <a:endParaRPr lang="en-US" sz="1200" dirty="0"/>
                    </a:p>
                  </a:txBody>
                  <a:tcPr anchor="ctr"/>
                </a:tc>
                <a:extLst>
                  <a:ext uri="{0D108BD9-81ED-4DB2-BD59-A6C34878D82A}">
                    <a16:rowId xmlns:a16="http://schemas.microsoft.com/office/drawing/2014/main" val="2296972553"/>
                  </a:ext>
                </a:extLst>
              </a:tr>
              <a:tr h="426720">
                <a:tc>
                  <a:txBody>
                    <a:bodyPr/>
                    <a:lstStyle/>
                    <a:p>
                      <a:pPr algn="ctr"/>
                      <a:r>
                        <a:rPr lang="en-US" sz="1200" dirty="0"/>
                        <a:t>TOPLAM</a:t>
                      </a:r>
                    </a:p>
                  </a:txBody>
                  <a:tcPr anchor="ctr">
                    <a:solidFill>
                      <a:srgbClr val="FFFF00"/>
                    </a:solidFill>
                  </a:tcPr>
                </a:tc>
                <a:tc>
                  <a:txBody>
                    <a:bodyPr/>
                    <a:lstStyle/>
                    <a:p>
                      <a:pPr algn="ctr"/>
                      <a:r>
                        <a:rPr lang="en-US" sz="1200" dirty="0"/>
                        <a:t>958.006 mA</a:t>
                      </a:r>
                    </a:p>
                  </a:txBody>
                  <a:tcPr anchor="ctr">
                    <a:solidFill>
                      <a:srgbClr val="FFFF00"/>
                    </a:solidFill>
                  </a:tcPr>
                </a:tc>
                <a:tc>
                  <a:txBody>
                    <a:bodyPr/>
                    <a:lstStyle/>
                    <a:p>
                      <a:pPr algn="ctr"/>
                      <a:r>
                        <a:rPr lang="en-US" sz="1200" dirty="0"/>
                        <a:t>-----</a:t>
                      </a:r>
                    </a:p>
                  </a:txBody>
                  <a:tcPr anchor="ctr">
                    <a:solidFill>
                      <a:srgbClr val="FFFF00"/>
                    </a:solidFill>
                  </a:tcPr>
                </a:tc>
                <a:tc>
                  <a:txBody>
                    <a:bodyPr/>
                    <a:lstStyle/>
                    <a:p>
                      <a:pPr algn="ctr"/>
                      <a:r>
                        <a:rPr lang="en-US" sz="1100" dirty="0"/>
                        <a:t>8959.919 m</a:t>
                      </a:r>
                      <a:r>
                        <a:rPr lang="az-Latn-AZ" sz="1100" dirty="0"/>
                        <a:t>Vt</a:t>
                      </a:r>
                      <a:endParaRPr lang="en-US" sz="1100" dirty="0"/>
                    </a:p>
                  </a:txBody>
                  <a:tcPr anchor="ctr">
                    <a:solidFill>
                      <a:srgbClr val="FFFF00"/>
                    </a:solidFill>
                  </a:tcPr>
                </a:tc>
                <a:tc>
                  <a:txBody>
                    <a:bodyPr/>
                    <a:lstStyle/>
                    <a:p>
                      <a:pPr algn="ctr"/>
                      <a:r>
                        <a:rPr lang="en-US" sz="1200" dirty="0"/>
                        <a:t>-----</a:t>
                      </a:r>
                    </a:p>
                  </a:txBody>
                  <a:tcPr anchor="ctr">
                    <a:solidFill>
                      <a:srgbClr val="FFFF00"/>
                    </a:solidFill>
                  </a:tcPr>
                </a:tc>
                <a:tc>
                  <a:txBody>
                    <a:bodyPr/>
                    <a:lstStyle/>
                    <a:p>
                      <a:pPr algn="ctr"/>
                      <a:r>
                        <a:rPr lang="en-US" sz="1200" dirty="0"/>
                        <a:t>-----</a:t>
                      </a:r>
                    </a:p>
                  </a:txBody>
                  <a:tcPr anchor="ctr">
                    <a:solidFill>
                      <a:srgbClr val="FFFF00"/>
                    </a:solidFill>
                  </a:tcPr>
                </a:tc>
                <a:extLst>
                  <a:ext uri="{0D108BD9-81ED-4DB2-BD59-A6C34878D82A}">
                    <a16:rowId xmlns:a16="http://schemas.microsoft.com/office/drawing/2014/main" val="1039582610"/>
                  </a:ext>
                </a:extLst>
              </a:tr>
            </a:tbl>
          </a:graphicData>
        </a:graphic>
      </p:graphicFrame>
    </p:spTree>
    <p:extLst>
      <p:ext uri="{BB962C8B-B14F-4D97-AF65-F5344CB8AC3E}">
        <p14:creationId xmlns:p14="http://schemas.microsoft.com/office/powerpoint/2010/main" val="3106374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46</a:t>
            </a:fld>
            <a:endParaRPr lang="en-US"/>
          </a:p>
        </p:txBody>
      </p:sp>
      <p:sp>
        <p:nvSpPr>
          <p:cNvPr id="11" name="Date Placeholder 3"/>
          <p:cNvSpPr txBox="1">
            <a:spLocks/>
          </p:cNvSpPr>
          <p:nvPr/>
        </p:nvSpPr>
        <p:spPr>
          <a:xfrm>
            <a:off x="1938528" y="118872"/>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Batareya tutumunun hesablanması (davamı)</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7"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2CCB26D5-05AE-4555-9982-83C99DC99233}"/>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E65C7562-030A-4DC5-A076-6DB40A85354C}"/>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CA8C7FF1-297C-495B-A7D7-7889AE8624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E5E0CCCF-ADC1-458A-9005-76F856F71D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4" name="Table 13">
            <a:extLst>
              <a:ext uri="{FF2B5EF4-FFF2-40B4-BE49-F238E27FC236}">
                <a16:creationId xmlns:a16="http://schemas.microsoft.com/office/drawing/2014/main" id="{5DD8D22C-740F-4882-AE06-68AE07461084}"/>
              </a:ext>
            </a:extLst>
          </p:cNvPr>
          <p:cNvGraphicFramePr>
            <a:graphicFrameLocks noGrp="1"/>
          </p:cNvGraphicFramePr>
          <p:nvPr>
            <p:extLst>
              <p:ext uri="{D42A27DB-BD31-4B8C-83A1-F6EECF244321}">
                <p14:modId xmlns:p14="http://schemas.microsoft.com/office/powerpoint/2010/main" val="195377592"/>
              </p:ext>
            </p:extLst>
          </p:nvPr>
        </p:nvGraphicFramePr>
        <p:xfrm>
          <a:off x="239150" y="1286707"/>
          <a:ext cx="8676250" cy="1803404"/>
        </p:xfrm>
        <a:graphic>
          <a:graphicData uri="http://schemas.openxmlformats.org/drawingml/2006/table">
            <a:tbl>
              <a:tblPr firstRow="1" bandRow="1">
                <a:tableStyleId>{69CF1AB2-1976-4502-BF36-3FF5EA218861}</a:tableStyleId>
              </a:tblPr>
              <a:tblGrid>
                <a:gridCol w="4338125">
                  <a:extLst>
                    <a:ext uri="{9D8B030D-6E8A-4147-A177-3AD203B41FA5}">
                      <a16:colId xmlns:a16="http://schemas.microsoft.com/office/drawing/2014/main" val="476077881"/>
                    </a:ext>
                  </a:extLst>
                </a:gridCol>
                <a:gridCol w="4338125">
                  <a:extLst>
                    <a:ext uri="{9D8B030D-6E8A-4147-A177-3AD203B41FA5}">
                      <a16:colId xmlns:a16="http://schemas.microsoft.com/office/drawing/2014/main" val="3950429655"/>
                    </a:ext>
                  </a:extLst>
                </a:gridCol>
              </a:tblGrid>
              <a:tr h="450851">
                <a:tc>
                  <a:txBody>
                    <a:bodyPr/>
                    <a:lstStyle/>
                    <a:p>
                      <a:pPr algn="l"/>
                      <a:r>
                        <a:rPr lang="az-Latn-AZ" sz="1600" b="0" dirty="0"/>
                        <a:t>Toplam cərəyan:</a:t>
                      </a:r>
                      <a:endParaRPr lang="en-US" sz="16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958.006</a:t>
                      </a:r>
                      <a:r>
                        <a:rPr lang="az-Latn-AZ" sz="1600" b="0" dirty="0"/>
                        <a:t> mA</a:t>
                      </a:r>
                      <a:endParaRPr lang="en-US" sz="1600" b="0" dirty="0"/>
                    </a:p>
                  </a:txBody>
                  <a:tcPr anchor="ctr"/>
                </a:tc>
                <a:extLst>
                  <a:ext uri="{0D108BD9-81ED-4DB2-BD59-A6C34878D82A}">
                    <a16:rowId xmlns:a16="http://schemas.microsoft.com/office/drawing/2014/main" val="1643690629"/>
                  </a:ext>
                </a:extLst>
              </a:tr>
              <a:tr h="450851">
                <a:tc>
                  <a:txBody>
                    <a:bodyPr/>
                    <a:lstStyle/>
                    <a:p>
                      <a:pPr algn="l"/>
                      <a:r>
                        <a:rPr lang="az-Latn-AZ" sz="1600" dirty="0"/>
                        <a:t>Vəzifə dövrünü hesaba qataraq cərəyan:</a:t>
                      </a:r>
                      <a:endParaRPr lang="en-US" sz="1600" dirty="0"/>
                    </a:p>
                  </a:txBody>
                  <a:tcPr anchor="ctr"/>
                </a:tc>
                <a:tc>
                  <a:txBody>
                    <a:bodyPr/>
                    <a:lstStyle/>
                    <a:p>
                      <a:pPr algn="ctr"/>
                      <a:r>
                        <a:rPr lang="en-US" sz="1600" dirty="0"/>
                        <a:t>602</a:t>
                      </a:r>
                      <a:r>
                        <a:rPr lang="az-Latn-AZ" sz="1600" dirty="0"/>
                        <a:t>.705 mA</a:t>
                      </a:r>
                      <a:endParaRPr lang="en-US" sz="1600" dirty="0"/>
                    </a:p>
                  </a:txBody>
                  <a:tcPr anchor="ctr">
                    <a:solidFill>
                      <a:srgbClr val="FFFF00"/>
                    </a:solidFill>
                  </a:tcPr>
                </a:tc>
                <a:extLst>
                  <a:ext uri="{0D108BD9-81ED-4DB2-BD59-A6C34878D82A}">
                    <a16:rowId xmlns:a16="http://schemas.microsoft.com/office/drawing/2014/main" val="3409338779"/>
                  </a:ext>
                </a:extLst>
              </a:tr>
              <a:tr h="450851">
                <a:tc>
                  <a:txBody>
                    <a:bodyPr/>
                    <a:lstStyle/>
                    <a:p>
                      <a:pPr algn="l"/>
                      <a:r>
                        <a:rPr lang="az-Latn-AZ" sz="1600" dirty="0"/>
                        <a:t>Toplam güc:</a:t>
                      </a:r>
                      <a:endParaRPr lang="en-US" sz="1600" dirty="0"/>
                    </a:p>
                  </a:txBody>
                  <a:tcPr anchor="ctr"/>
                </a:tc>
                <a:tc>
                  <a:txBody>
                    <a:bodyPr/>
                    <a:lstStyle/>
                    <a:p>
                      <a:pPr algn="ctr"/>
                      <a:r>
                        <a:rPr lang="en-US" sz="1600" dirty="0"/>
                        <a:t>8959.919</a:t>
                      </a:r>
                      <a:r>
                        <a:rPr lang="az-Latn-AZ" sz="1600" dirty="0"/>
                        <a:t> mVt</a:t>
                      </a:r>
                      <a:endParaRPr lang="en-US" sz="1600" dirty="0"/>
                    </a:p>
                  </a:txBody>
                  <a:tcPr anchor="ctr"/>
                </a:tc>
                <a:extLst>
                  <a:ext uri="{0D108BD9-81ED-4DB2-BD59-A6C34878D82A}">
                    <a16:rowId xmlns:a16="http://schemas.microsoft.com/office/drawing/2014/main" val="1994901261"/>
                  </a:ext>
                </a:extLst>
              </a:tr>
              <a:tr h="450851">
                <a:tc>
                  <a:txBody>
                    <a:bodyPr/>
                    <a:lstStyle/>
                    <a:p>
                      <a:pPr algn="l"/>
                      <a:r>
                        <a:rPr lang="az-Latn-AZ" sz="1600" dirty="0"/>
                        <a:t>Vəzifə dövrünü hesaba qataraq güc:</a:t>
                      </a:r>
                      <a:endParaRPr lang="en-US" sz="1600" dirty="0"/>
                    </a:p>
                  </a:txBody>
                  <a:tcPr anchor="ctr"/>
                </a:tc>
                <a:tc>
                  <a:txBody>
                    <a:bodyPr/>
                    <a:lstStyle/>
                    <a:p>
                      <a:pPr algn="ctr"/>
                      <a:r>
                        <a:rPr lang="az-Latn-AZ" sz="1600" dirty="0"/>
                        <a:t>29</a:t>
                      </a:r>
                      <a:r>
                        <a:rPr lang="en-US" sz="1600" dirty="0"/>
                        <a:t>69</a:t>
                      </a:r>
                      <a:r>
                        <a:rPr lang="az-Latn-AZ" sz="1600" dirty="0"/>
                        <a:t>.447 mVt</a:t>
                      </a:r>
                      <a:endParaRPr lang="en-US" sz="1600" dirty="0"/>
                    </a:p>
                  </a:txBody>
                  <a:tcPr anchor="ctr">
                    <a:solidFill>
                      <a:srgbClr val="FFFF00"/>
                    </a:solidFill>
                  </a:tcPr>
                </a:tc>
                <a:extLst>
                  <a:ext uri="{0D108BD9-81ED-4DB2-BD59-A6C34878D82A}">
                    <a16:rowId xmlns:a16="http://schemas.microsoft.com/office/drawing/2014/main" val="1173249233"/>
                  </a:ext>
                </a:extLst>
              </a:tr>
            </a:tbl>
          </a:graphicData>
        </a:graphic>
      </p:graphicFrame>
      <p:sp>
        <p:nvSpPr>
          <p:cNvPr id="15" name="Rectangle 14">
            <a:extLst>
              <a:ext uri="{FF2B5EF4-FFF2-40B4-BE49-F238E27FC236}">
                <a16:creationId xmlns:a16="http://schemas.microsoft.com/office/drawing/2014/main" id="{94516B82-CA63-4491-8556-E1C4F3D0CADC}"/>
              </a:ext>
            </a:extLst>
          </p:cNvPr>
          <p:cNvSpPr/>
          <p:nvPr/>
        </p:nvSpPr>
        <p:spPr>
          <a:xfrm>
            <a:off x="214123" y="3474343"/>
            <a:ext cx="2209036" cy="92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 = </a:t>
            </a:r>
            <a:r>
              <a:rPr lang="en-US" sz="2800" dirty="0" err="1">
                <a:solidFill>
                  <a:schemeClr val="tx1"/>
                </a:solidFill>
              </a:rPr>
              <a:t>I⋅t</a:t>
            </a:r>
            <a:endParaRPr lang="en-US" dirty="0">
              <a:solidFill>
                <a:schemeClr val="tx1"/>
              </a:solidFill>
            </a:endParaRPr>
          </a:p>
        </p:txBody>
      </p:sp>
      <p:sp>
        <p:nvSpPr>
          <p:cNvPr id="16" name="TextBox 15">
            <a:extLst>
              <a:ext uri="{FF2B5EF4-FFF2-40B4-BE49-F238E27FC236}">
                <a16:creationId xmlns:a16="http://schemas.microsoft.com/office/drawing/2014/main" id="{CABAF27C-4546-4ACF-AACE-C61C84524214}"/>
              </a:ext>
            </a:extLst>
          </p:cNvPr>
          <p:cNvSpPr txBox="1"/>
          <p:nvPr/>
        </p:nvSpPr>
        <p:spPr>
          <a:xfrm>
            <a:off x="214123" y="4695330"/>
            <a:ext cx="3553205" cy="861774"/>
          </a:xfrm>
          <a:prstGeom prst="rect">
            <a:avLst/>
          </a:prstGeom>
          <a:noFill/>
        </p:spPr>
        <p:txBody>
          <a:bodyPr wrap="square" rtlCol="0">
            <a:spAutoFit/>
          </a:bodyPr>
          <a:lstStyle/>
          <a:p>
            <a:pPr marL="285750" indent="-285750">
              <a:buFont typeface="Arial" panose="020B0604020202020204" pitchFamily="34" charset="0"/>
              <a:buChar char="•"/>
            </a:pPr>
            <a:r>
              <a:rPr lang="en-US" sz="1600" dirty="0"/>
              <a:t>E – </a:t>
            </a:r>
            <a:r>
              <a:rPr lang="en-US" sz="1600" dirty="0" err="1"/>
              <a:t>Batareyan</a:t>
            </a:r>
            <a:r>
              <a:rPr lang="az-Latn-AZ" sz="1600" dirty="0"/>
              <a:t>ın həcmi </a:t>
            </a:r>
            <a:r>
              <a:rPr lang="az-Latn-AZ" sz="1600" i="1" dirty="0"/>
              <a:t>(mAsaat)</a:t>
            </a:r>
          </a:p>
          <a:p>
            <a:pPr marL="285750" indent="-285750">
              <a:buFont typeface="Arial" panose="020B0604020202020204" pitchFamily="34" charset="0"/>
              <a:buChar char="•"/>
            </a:pPr>
            <a:r>
              <a:rPr lang="en-US" sz="1600" dirty="0"/>
              <a:t>I </a:t>
            </a:r>
            <a:r>
              <a:rPr lang="az-Latn-AZ" sz="1600" dirty="0"/>
              <a:t> </a:t>
            </a:r>
            <a:r>
              <a:rPr lang="en-US" sz="1600" dirty="0"/>
              <a:t>–</a:t>
            </a:r>
            <a:r>
              <a:rPr lang="az-Latn-AZ" sz="1600" dirty="0"/>
              <a:t> Cərəyanın ümumi sərfiyyatı </a:t>
            </a:r>
            <a:r>
              <a:rPr lang="az-Latn-AZ" sz="1600" i="1" dirty="0"/>
              <a:t>(mA)</a:t>
            </a:r>
          </a:p>
          <a:p>
            <a:pPr marL="285750" indent="-285750">
              <a:buFont typeface="Arial" panose="020B0604020202020204" pitchFamily="34" charset="0"/>
              <a:buChar char="•"/>
            </a:pPr>
            <a:r>
              <a:rPr lang="az-Latn-AZ" sz="1600" dirty="0"/>
              <a:t>t  </a:t>
            </a:r>
            <a:r>
              <a:rPr lang="en-US" sz="1600" dirty="0"/>
              <a:t>–</a:t>
            </a:r>
            <a:r>
              <a:rPr lang="az-Latn-AZ" sz="1600" dirty="0"/>
              <a:t> iş vaxtı </a:t>
            </a:r>
            <a:r>
              <a:rPr lang="az-Latn-AZ" sz="1600" i="1" dirty="0"/>
              <a:t>(saat)</a:t>
            </a:r>
            <a:endParaRPr lang="en-US" sz="1600" i="1" dirty="0"/>
          </a:p>
        </p:txBody>
      </p:sp>
      <p:sp>
        <p:nvSpPr>
          <p:cNvPr id="17" name="Rectangle 16">
            <a:extLst>
              <a:ext uri="{FF2B5EF4-FFF2-40B4-BE49-F238E27FC236}">
                <a16:creationId xmlns:a16="http://schemas.microsoft.com/office/drawing/2014/main" id="{3B197239-6145-4165-A0BC-CAD9A67697F9}"/>
              </a:ext>
            </a:extLst>
          </p:cNvPr>
          <p:cNvSpPr/>
          <p:nvPr/>
        </p:nvSpPr>
        <p:spPr>
          <a:xfrm>
            <a:off x="3840480" y="3462727"/>
            <a:ext cx="5128260" cy="9935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dirty="0">
                <a:solidFill>
                  <a:schemeClr val="tx1"/>
                </a:solidFill>
              </a:rPr>
              <a:t>E = </a:t>
            </a:r>
            <a:r>
              <a:rPr lang="en-US" sz="2400" dirty="0">
                <a:solidFill>
                  <a:schemeClr val="tx1"/>
                </a:solidFill>
              </a:rPr>
              <a:t>602</a:t>
            </a:r>
            <a:r>
              <a:rPr lang="az-Latn-AZ" sz="2400" dirty="0">
                <a:solidFill>
                  <a:schemeClr val="tx1"/>
                </a:solidFill>
              </a:rPr>
              <a:t>.705</a:t>
            </a:r>
            <a:r>
              <a:rPr lang="en-US" sz="2800" dirty="0">
                <a:solidFill>
                  <a:schemeClr val="tx1"/>
                </a:solidFill>
              </a:rPr>
              <a:t>⋅</a:t>
            </a:r>
            <a:r>
              <a:rPr lang="az-Latn-AZ" sz="2800" dirty="0">
                <a:solidFill>
                  <a:schemeClr val="tx1"/>
                </a:solidFill>
              </a:rPr>
              <a:t>1</a:t>
            </a:r>
            <a:r>
              <a:rPr lang="ru-RU" sz="2800" b="1" noProof="1">
                <a:solidFill>
                  <a:schemeClr val="tx1"/>
                </a:solidFill>
                <a:cs typeface="Calibri"/>
              </a:rPr>
              <a:t> </a:t>
            </a:r>
            <a:r>
              <a:rPr lang="ru-RU" sz="2400" noProof="1">
                <a:solidFill>
                  <a:schemeClr val="tx1"/>
                </a:solidFill>
                <a:cs typeface="Calibri"/>
              </a:rPr>
              <a:t>≈</a:t>
            </a:r>
            <a:r>
              <a:rPr lang="az-Latn-AZ" sz="2400" noProof="1">
                <a:solidFill>
                  <a:schemeClr val="tx1"/>
                </a:solidFill>
                <a:cs typeface="Calibri"/>
              </a:rPr>
              <a:t> 60</a:t>
            </a:r>
            <a:r>
              <a:rPr lang="en-US" sz="2400" noProof="1">
                <a:solidFill>
                  <a:schemeClr val="tx1"/>
                </a:solidFill>
                <a:cs typeface="Calibri"/>
              </a:rPr>
              <a:t>2</a:t>
            </a:r>
            <a:r>
              <a:rPr lang="az-Latn-AZ" sz="2400" noProof="1">
                <a:solidFill>
                  <a:schemeClr val="tx1"/>
                </a:solidFill>
                <a:cs typeface="Calibri"/>
              </a:rPr>
              <a:t> </a:t>
            </a:r>
            <a:r>
              <a:rPr lang="az-Latn-AZ" sz="2400" i="1" noProof="1">
                <a:solidFill>
                  <a:schemeClr val="tx1"/>
                </a:solidFill>
                <a:cs typeface="Calibri"/>
              </a:rPr>
              <a:t>(mAsaat</a:t>
            </a:r>
            <a:r>
              <a:rPr lang="az-Latn-AZ" sz="2800" i="1" noProof="1">
                <a:solidFill>
                  <a:schemeClr val="tx1"/>
                </a:solidFill>
                <a:cs typeface="Calibri"/>
              </a:rPr>
              <a:t>)</a:t>
            </a:r>
            <a:endParaRPr lang="en-US" sz="2800" i="1" dirty="0">
              <a:solidFill>
                <a:schemeClr val="tx1"/>
              </a:solidFill>
            </a:endParaRPr>
          </a:p>
        </p:txBody>
      </p:sp>
      <p:sp>
        <p:nvSpPr>
          <p:cNvPr id="18" name="TextBox 17">
            <a:extLst>
              <a:ext uri="{FF2B5EF4-FFF2-40B4-BE49-F238E27FC236}">
                <a16:creationId xmlns:a16="http://schemas.microsoft.com/office/drawing/2014/main" id="{614CD2EA-B3A8-4EDE-87B6-3C8060126D1E}"/>
              </a:ext>
            </a:extLst>
          </p:cNvPr>
          <p:cNvSpPr txBox="1"/>
          <p:nvPr/>
        </p:nvSpPr>
        <p:spPr>
          <a:xfrm>
            <a:off x="3767329" y="4546501"/>
            <a:ext cx="5201412" cy="461665"/>
          </a:xfrm>
          <a:prstGeom prst="rect">
            <a:avLst/>
          </a:prstGeom>
          <a:noFill/>
        </p:spPr>
        <p:txBody>
          <a:bodyPr wrap="square" rtlCol="0">
            <a:spAutoFit/>
          </a:bodyPr>
          <a:lstStyle/>
          <a:p>
            <a:r>
              <a:rPr lang="az-Latn-AZ" sz="2400" b="1" dirty="0">
                <a:solidFill>
                  <a:srgbClr val="00B050"/>
                </a:solidFill>
              </a:rPr>
              <a:t>Nəticə:</a:t>
            </a:r>
            <a:endParaRPr lang="en-US" sz="2000" b="1" dirty="0">
              <a:solidFill>
                <a:srgbClr val="00B050"/>
              </a:solidFill>
            </a:endParaRPr>
          </a:p>
        </p:txBody>
      </p:sp>
      <p:sp>
        <p:nvSpPr>
          <p:cNvPr id="19" name="TextBox 18">
            <a:extLst>
              <a:ext uri="{FF2B5EF4-FFF2-40B4-BE49-F238E27FC236}">
                <a16:creationId xmlns:a16="http://schemas.microsoft.com/office/drawing/2014/main" id="{7C49F0DB-2703-46EF-A3B5-9548C25B8F35}"/>
              </a:ext>
            </a:extLst>
          </p:cNvPr>
          <p:cNvSpPr txBox="1"/>
          <p:nvPr/>
        </p:nvSpPr>
        <p:spPr>
          <a:xfrm>
            <a:off x="3767329" y="5024809"/>
            <a:ext cx="5201412" cy="646331"/>
          </a:xfrm>
          <a:prstGeom prst="rect">
            <a:avLst/>
          </a:prstGeom>
          <a:noFill/>
        </p:spPr>
        <p:txBody>
          <a:bodyPr wrap="square" rtlCol="0">
            <a:spAutoFit/>
          </a:bodyPr>
          <a:lstStyle/>
          <a:p>
            <a:r>
              <a:rPr lang="az-Latn-AZ" dirty="0"/>
              <a:t>Peykin ən azı 1 saat işləməsi üçün 600mAsaat həcmində olan batareya kifayətdir.</a:t>
            </a:r>
            <a:endParaRPr lang="en-US" dirty="0"/>
          </a:p>
        </p:txBody>
      </p:sp>
    </p:spTree>
    <p:extLst>
      <p:ext uri="{BB962C8B-B14F-4D97-AF65-F5344CB8AC3E}">
        <p14:creationId xmlns:p14="http://schemas.microsoft.com/office/powerpoint/2010/main" val="3590414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47</a:t>
            </a:fld>
            <a:endParaRPr lang="en-US"/>
          </a:p>
        </p:txBody>
      </p:sp>
      <p:sp>
        <p:nvSpPr>
          <p:cNvPr id="11" name="Date Placeholder 3"/>
          <p:cNvSpPr txBox="1">
            <a:spLocks/>
          </p:cNvSpPr>
          <p:nvPr/>
        </p:nvSpPr>
        <p:spPr>
          <a:xfrm>
            <a:off x="1938528" y="118872"/>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defRPr/>
            </a:pPr>
            <a:endParaRPr lang="az-Latn-AZ" sz="2800" b="1" kern="0" dirty="0">
              <a:solidFill>
                <a:srgbClr val="333399"/>
              </a:solidFill>
            </a:endParaRPr>
          </a:p>
          <a:p>
            <a:pPr lvl="0">
              <a:buClr>
                <a:srgbClr val="333399"/>
              </a:buClr>
              <a:buSzPct val="25000"/>
              <a:defRPr/>
            </a:pPr>
            <a:r>
              <a:rPr lang="az-Latn-AZ" sz="2400" b="1" kern="0" dirty="0">
                <a:solidFill>
                  <a:srgbClr val="333399"/>
                </a:solidFill>
              </a:rPr>
              <a:t>Batareya tutumunun hesablanması (davamı)</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800" b="1" kern="0" dirty="0">
              <a:solidFill>
                <a:srgbClr val="333399"/>
              </a:solidFill>
              <a:latin typeface="Arial" panose="020B0604020202020204" pitchFamily="34" charset="0"/>
              <a:cs typeface="Arial" panose="020B0604020202020204" pitchFamily="34" charset="0"/>
            </a:endParaRPr>
          </a:p>
        </p:txBody>
      </p:sp>
      <p:sp>
        <p:nvSpPr>
          <p:cNvPr id="7"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2CCB26D5-05AE-4555-9982-83C99DC99233}"/>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E65C7562-030A-4DC5-A076-6DB40A85354C}"/>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CA8C7FF1-297C-495B-A7D7-7889AE8624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E5E0CCCF-ADC1-458A-9005-76F856F71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4" name="Table 5">
            <a:extLst>
              <a:ext uri="{FF2B5EF4-FFF2-40B4-BE49-F238E27FC236}">
                <a16:creationId xmlns:a16="http://schemas.microsoft.com/office/drawing/2014/main" id="{089C706D-6DEF-48EA-8C9D-9AE598871ECA}"/>
              </a:ext>
            </a:extLst>
          </p:cNvPr>
          <p:cNvGraphicFramePr>
            <a:graphicFrameLocks noGrp="1"/>
          </p:cNvGraphicFramePr>
          <p:nvPr>
            <p:extLst>
              <p:ext uri="{D42A27DB-BD31-4B8C-83A1-F6EECF244321}">
                <p14:modId xmlns:p14="http://schemas.microsoft.com/office/powerpoint/2010/main" val="1265986077"/>
              </p:ext>
            </p:extLst>
          </p:nvPr>
        </p:nvGraphicFramePr>
        <p:xfrm>
          <a:off x="219457" y="1234439"/>
          <a:ext cx="8695944" cy="1539511"/>
        </p:xfrm>
        <a:graphic>
          <a:graphicData uri="http://schemas.openxmlformats.org/drawingml/2006/table">
            <a:tbl>
              <a:tblPr firstRow="1" bandRow="1">
                <a:tableStyleId>{5C22544A-7EE6-4342-B048-85BDC9FD1C3A}</a:tableStyleId>
              </a:tblPr>
              <a:tblGrid>
                <a:gridCol w="1449324">
                  <a:extLst>
                    <a:ext uri="{9D8B030D-6E8A-4147-A177-3AD203B41FA5}">
                      <a16:colId xmlns:a16="http://schemas.microsoft.com/office/drawing/2014/main" val="2746949616"/>
                    </a:ext>
                  </a:extLst>
                </a:gridCol>
                <a:gridCol w="1449324">
                  <a:extLst>
                    <a:ext uri="{9D8B030D-6E8A-4147-A177-3AD203B41FA5}">
                      <a16:colId xmlns:a16="http://schemas.microsoft.com/office/drawing/2014/main" val="3625389922"/>
                    </a:ext>
                  </a:extLst>
                </a:gridCol>
                <a:gridCol w="1449324">
                  <a:extLst>
                    <a:ext uri="{9D8B030D-6E8A-4147-A177-3AD203B41FA5}">
                      <a16:colId xmlns:a16="http://schemas.microsoft.com/office/drawing/2014/main" val="2775251369"/>
                    </a:ext>
                  </a:extLst>
                </a:gridCol>
                <a:gridCol w="1449324">
                  <a:extLst>
                    <a:ext uri="{9D8B030D-6E8A-4147-A177-3AD203B41FA5}">
                      <a16:colId xmlns:a16="http://schemas.microsoft.com/office/drawing/2014/main" val="3290175590"/>
                    </a:ext>
                  </a:extLst>
                </a:gridCol>
                <a:gridCol w="1449324">
                  <a:extLst>
                    <a:ext uri="{9D8B030D-6E8A-4147-A177-3AD203B41FA5}">
                      <a16:colId xmlns:a16="http://schemas.microsoft.com/office/drawing/2014/main" val="3227073764"/>
                    </a:ext>
                  </a:extLst>
                </a:gridCol>
                <a:gridCol w="1449324">
                  <a:extLst>
                    <a:ext uri="{9D8B030D-6E8A-4147-A177-3AD203B41FA5}">
                      <a16:colId xmlns:a16="http://schemas.microsoft.com/office/drawing/2014/main" val="3240777515"/>
                    </a:ext>
                  </a:extLst>
                </a:gridCol>
              </a:tblGrid>
              <a:tr h="797421">
                <a:tc>
                  <a:txBody>
                    <a:bodyPr/>
                    <a:lstStyle/>
                    <a:p>
                      <a:pPr lvl="0" algn="ctr">
                        <a:buNone/>
                      </a:pPr>
                      <a:r>
                        <a:rPr lang="az-Latn-AZ" sz="1400" b="1" i="0" u="none" strike="noStrike" noProof="1">
                          <a:solidFill>
                            <a:srgbClr val="FFFFFF"/>
                          </a:solidFill>
                          <a:latin typeface="Calibri"/>
                        </a:rPr>
                        <a:t>Model</a:t>
                      </a:r>
                    </a:p>
                  </a:txBody>
                  <a:tcPr anchor="ctr"/>
                </a:tc>
                <a:tc>
                  <a:txBody>
                    <a:bodyPr/>
                    <a:lstStyle/>
                    <a:p>
                      <a:pPr lvl="0" algn="ctr">
                        <a:buNone/>
                      </a:pPr>
                      <a:r>
                        <a:rPr lang="az-Latn-AZ" sz="1400" b="1" i="0" u="none" strike="noStrike" noProof="1">
                          <a:solidFill>
                            <a:srgbClr val="FFFFFF"/>
                          </a:solidFill>
                          <a:latin typeface="Calibri"/>
                        </a:rPr>
                        <a:t>Gərginlik</a:t>
                      </a:r>
                      <a:endParaRPr lang="az-Latn-AZ" sz="1400" b="1" noProof="1"/>
                    </a:p>
                  </a:txBody>
                  <a:tcPr anchor="ctr"/>
                </a:tc>
                <a:tc>
                  <a:txBody>
                    <a:bodyPr/>
                    <a:lstStyle/>
                    <a:p>
                      <a:pPr lvl="0" algn="ctr">
                        <a:buNone/>
                      </a:pPr>
                      <a:r>
                        <a:rPr lang="az-Latn-AZ" sz="1400" b="1" i="0" u="none" strike="noStrike" noProof="1">
                          <a:solidFill>
                            <a:srgbClr val="FFFFFF"/>
                          </a:solidFill>
                          <a:latin typeface="Calibri"/>
                        </a:rPr>
                        <a:t>Həcm</a:t>
                      </a:r>
                      <a:endParaRPr lang="az-Latn-AZ" sz="1400" b="1" noProof="1"/>
                    </a:p>
                  </a:txBody>
                  <a:tcPr anchor="ctr"/>
                </a:tc>
                <a:tc>
                  <a:txBody>
                    <a:bodyPr/>
                    <a:lstStyle/>
                    <a:p>
                      <a:pPr lvl="0" algn="ctr">
                        <a:buNone/>
                      </a:pPr>
                      <a:r>
                        <a:rPr lang="az-Latn-AZ" sz="1400" b="1" i="0" u="none" strike="noStrike" noProof="1">
                          <a:solidFill>
                            <a:srgbClr val="FFFFFF"/>
                          </a:solidFill>
                          <a:latin typeface="Calibri"/>
                        </a:rPr>
                        <a:t>Çəkisi</a:t>
                      </a:r>
                    </a:p>
                  </a:txBody>
                  <a:tcPr anchor="ctr"/>
                </a:tc>
                <a:tc>
                  <a:txBody>
                    <a:bodyPr/>
                    <a:lstStyle/>
                    <a:p>
                      <a:pPr lvl="0" algn="ctr">
                        <a:buNone/>
                      </a:pPr>
                      <a:r>
                        <a:rPr lang="az-Latn-AZ" sz="1400" b="1" i="0" u="none" strike="noStrike" noProof="1">
                          <a:solidFill>
                            <a:srgbClr val="FFFFFF"/>
                          </a:solidFill>
                          <a:latin typeface="Calibri"/>
                        </a:rPr>
                        <a:t> Gövdənin materialı</a:t>
                      </a:r>
                      <a:endParaRPr lang="az-Latn-AZ" sz="1400" b="1" noProof="1"/>
                    </a:p>
                  </a:txBody>
                  <a:tcPr anchor="ctr"/>
                </a:tc>
                <a:tc>
                  <a:txBody>
                    <a:bodyPr/>
                    <a:lstStyle/>
                    <a:p>
                      <a:pPr lvl="0" algn="ctr">
                        <a:buNone/>
                      </a:pPr>
                      <a:r>
                        <a:rPr lang="az-Latn-AZ" sz="1400" b="1" i="0" u="none" strike="noStrike" noProof="1">
                          <a:solidFill>
                            <a:srgbClr val="FFFFFF"/>
                          </a:solidFill>
                          <a:latin typeface="Calibri"/>
                        </a:rPr>
                        <a:t>Qiymət</a:t>
                      </a:r>
                    </a:p>
                  </a:txBody>
                  <a:tcPr anchor="ctr"/>
                </a:tc>
                <a:extLst>
                  <a:ext uri="{0D108BD9-81ED-4DB2-BD59-A6C34878D82A}">
                    <a16:rowId xmlns:a16="http://schemas.microsoft.com/office/drawing/2014/main" val="3091059624"/>
                  </a:ext>
                </a:extLst>
              </a:tr>
              <a:tr h="742090">
                <a:tc>
                  <a:txBody>
                    <a:bodyPr/>
                    <a:lstStyle/>
                    <a:p>
                      <a:pPr lvl="0" algn="ctr">
                        <a:buNone/>
                      </a:pPr>
                      <a:r>
                        <a:rPr lang="en-US" sz="1400" b="0" noProof="1"/>
                        <a:t>Okcell</a:t>
                      </a:r>
                      <a:endParaRPr lang="ru-RU" sz="1400" b="0" noProof="1"/>
                    </a:p>
                  </a:txBody>
                  <a:tcPr anchor="ctr">
                    <a:solidFill>
                      <a:srgbClr val="FFFF00"/>
                    </a:solidFill>
                  </a:tcPr>
                </a:tc>
                <a:tc>
                  <a:txBody>
                    <a:bodyPr/>
                    <a:lstStyle/>
                    <a:p>
                      <a:pPr algn="ctr"/>
                      <a:r>
                        <a:rPr lang="en-US" sz="1400" dirty="0"/>
                        <a:t>9 V</a:t>
                      </a:r>
                    </a:p>
                  </a:txBody>
                  <a:tcPr anchor="ctr">
                    <a:solidFill>
                      <a:srgbClr val="FFFF00"/>
                    </a:solidFill>
                  </a:tcPr>
                </a:tc>
                <a:tc>
                  <a:txBody>
                    <a:bodyPr/>
                    <a:lstStyle/>
                    <a:p>
                      <a:pPr algn="ctr"/>
                      <a:r>
                        <a:rPr lang="en-US" sz="1400" dirty="0"/>
                        <a:t>800 </a:t>
                      </a:r>
                      <a:r>
                        <a:rPr lang="en-US" sz="1400" dirty="0" err="1"/>
                        <a:t>mAsaat</a:t>
                      </a:r>
                      <a:endParaRPr lang="ru-RU" sz="1600" dirty="0" err="1"/>
                    </a:p>
                  </a:txBody>
                  <a:tcPr anchor="ctr">
                    <a:solidFill>
                      <a:srgbClr val="FFFF00"/>
                    </a:solidFill>
                  </a:tcPr>
                </a:tc>
                <a:tc>
                  <a:txBody>
                    <a:bodyPr/>
                    <a:lstStyle/>
                    <a:p>
                      <a:pPr algn="ctr"/>
                      <a:r>
                        <a:rPr lang="en-US" sz="1400" dirty="0"/>
                        <a:t>20 </a:t>
                      </a:r>
                      <a:r>
                        <a:rPr lang="az-Latn-AZ" sz="1400" dirty="0"/>
                        <a:t>q</a:t>
                      </a:r>
                      <a:r>
                        <a:rPr lang="en-US" sz="1400" dirty="0"/>
                        <a:t>r</a:t>
                      </a:r>
                    </a:p>
                  </a:txBody>
                  <a:tcPr anchor="ctr">
                    <a:solidFill>
                      <a:srgbClr val="FFFF00"/>
                    </a:solidFill>
                  </a:tcPr>
                </a:tc>
                <a:tc>
                  <a:txBody>
                    <a:bodyPr/>
                    <a:lstStyle/>
                    <a:p>
                      <a:pPr algn="ctr"/>
                      <a:r>
                        <a:rPr lang="en-US" sz="1400" dirty="0"/>
                        <a:t>Li - Ion</a:t>
                      </a:r>
                    </a:p>
                  </a:txBody>
                  <a:tcPr anchor="ctr">
                    <a:solidFill>
                      <a:srgbClr val="FFFF00"/>
                    </a:solidFill>
                  </a:tcPr>
                </a:tc>
                <a:tc>
                  <a:txBody>
                    <a:bodyPr/>
                    <a:lstStyle/>
                    <a:p>
                      <a:pPr algn="ctr"/>
                      <a:r>
                        <a:rPr lang="en-US" sz="1400" dirty="0"/>
                        <a:t>12</a:t>
                      </a:r>
                      <a:r>
                        <a:rPr lang="az-Latn-AZ" sz="1400" dirty="0"/>
                        <a:t>.00</a:t>
                      </a:r>
                      <a:r>
                        <a:rPr lang="en-US" sz="1400" dirty="0"/>
                        <a:t> AZN</a:t>
                      </a:r>
                    </a:p>
                  </a:txBody>
                  <a:tcPr anchor="ctr">
                    <a:solidFill>
                      <a:srgbClr val="FFFF00"/>
                    </a:solidFill>
                  </a:tcPr>
                </a:tc>
                <a:extLst>
                  <a:ext uri="{0D108BD9-81ED-4DB2-BD59-A6C34878D82A}">
                    <a16:rowId xmlns:a16="http://schemas.microsoft.com/office/drawing/2014/main" val="2124286649"/>
                  </a:ext>
                </a:extLst>
              </a:tr>
            </a:tbl>
          </a:graphicData>
        </a:graphic>
      </p:graphicFrame>
      <p:pic>
        <p:nvPicPr>
          <p:cNvPr id="15" name="Рисунок 18" descr="Изображение выглядит как электроника&#10;&#10;Описание создано с очень высокой степенью достоверности">
            <a:extLst>
              <a:ext uri="{FF2B5EF4-FFF2-40B4-BE49-F238E27FC236}">
                <a16:creationId xmlns:a16="http://schemas.microsoft.com/office/drawing/2014/main" id="{A9ACEE4E-7C5A-4215-B8C3-21FAE2CEA77A}"/>
              </a:ext>
            </a:extLst>
          </p:cNvPr>
          <p:cNvPicPr>
            <a:picLocks noChangeAspect="1"/>
          </p:cNvPicPr>
          <p:nvPr/>
        </p:nvPicPr>
        <p:blipFill rotWithShape="1">
          <a:blip r:embed="rId4"/>
          <a:srcRect l="12010" t="25587" r="8877" b="27034"/>
          <a:stretch/>
        </p:blipFill>
        <p:spPr>
          <a:xfrm rot="-5400000">
            <a:off x="201122" y="3755312"/>
            <a:ext cx="2599240" cy="1581333"/>
          </a:xfrm>
          <a:prstGeom prst="rect">
            <a:avLst/>
          </a:prstGeom>
        </p:spPr>
      </p:pic>
      <p:grpSp>
        <p:nvGrpSpPr>
          <p:cNvPr id="2" name="Group 1">
            <a:extLst>
              <a:ext uri="{FF2B5EF4-FFF2-40B4-BE49-F238E27FC236}">
                <a16:creationId xmlns:a16="http://schemas.microsoft.com/office/drawing/2014/main" id="{434E44BC-8528-43F2-AE9A-848AAE93AB36}"/>
              </a:ext>
            </a:extLst>
          </p:cNvPr>
          <p:cNvGrpSpPr/>
          <p:nvPr/>
        </p:nvGrpSpPr>
        <p:grpSpPr>
          <a:xfrm>
            <a:off x="3317680" y="3857923"/>
            <a:ext cx="5296233" cy="1376109"/>
            <a:chOff x="3619167" y="4221889"/>
            <a:chExt cx="5296233" cy="1376109"/>
          </a:xfrm>
        </p:grpSpPr>
        <p:sp>
          <p:nvSpPr>
            <p:cNvPr id="16" name="TextBox 15">
              <a:extLst>
                <a:ext uri="{FF2B5EF4-FFF2-40B4-BE49-F238E27FC236}">
                  <a16:creationId xmlns:a16="http://schemas.microsoft.com/office/drawing/2014/main" id="{DF5F0FCA-E098-439D-B215-22AF6FD172B5}"/>
                </a:ext>
              </a:extLst>
            </p:cNvPr>
            <p:cNvSpPr txBox="1"/>
            <p:nvPr/>
          </p:nvSpPr>
          <p:spPr>
            <a:xfrm>
              <a:off x="3619167" y="4674668"/>
              <a:ext cx="5296232" cy="923330"/>
            </a:xfrm>
            <a:prstGeom prst="rect">
              <a:avLst/>
            </a:prstGeom>
            <a:noFill/>
          </p:spPr>
          <p:txBody>
            <a:bodyPr wrap="square" rtlCol="0">
              <a:spAutoFit/>
            </a:bodyPr>
            <a:lstStyle/>
            <a:p>
              <a:pPr marL="285750" indent="-285750">
                <a:buFont typeface="Wingdings" panose="05000000000000000000" pitchFamily="2" charset="2"/>
                <a:buChar char="ü"/>
              </a:pPr>
              <a:r>
                <a:rPr lang="az-Latn-AZ" dirty="0"/>
                <a:t>9 V gərginlik</a:t>
              </a:r>
            </a:p>
            <a:p>
              <a:pPr marL="285750" indent="-285750">
                <a:buFont typeface="Wingdings" panose="05000000000000000000" pitchFamily="2" charset="2"/>
                <a:buChar char="ü"/>
              </a:pPr>
              <a:r>
                <a:rPr lang="az-Latn-AZ" dirty="0"/>
                <a:t>Lazımi qədər həcm</a:t>
              </a:r>
            </a:p>
            <a:p>
              <a:pPr marL="285750" indent="-285750">
                <a:buFont typeface="Wingdings" panose="05000000000000000000" pitchFamily="2" charset="2"/>
                <a:buChar char="ü"/>
              </a:pPr>
              <a:r>
                <a:rPr lang="az-Latn-AZ" dirty="0"/>
                <a:t>Mikro USB ilə doldurma imkanı</a:t>
              </a:r>
            </a:p>
          </p:txBody>
        </p:sp>
        <p:sp>
          <p:nvSpPr>
            <p:cNvPr id="17" name="TextBox 16">
              <a:extLst>
                <a:ext uri="{FF2B5EF4-FFF2-40B4-BE49-F238E27FC236}">
                  <a16:creationId xmlns:a16="http://schemas.microsoft.com/office/drawing/2014/main" id="{98C18EC1-B222-450B-ACAD-B28A458A49BF}"/>
                </a:ext>
              </a:extLst>
            </p:cNvPr>
            <p:cNvSpPr txBox="1"/>
            <p:nvPr/>
          </p:nvSpPr>
          <p:spPr>
            <a:xfrm>
              <a:off x="3619167" y="4221889"/>
              <a:ext cx="5296233" cy="400110"/>
            </a:xfrm>
            <a:prstGeom prst="rect">
              <a:avLst/>
            </a:prstGeom>
            <a:noFill/>
          </p:spPr>
          <p:txBody>
            <a:bodyPr wrap="square" rtlCol="0">
              <a:spAutoFit/>
            </a:bodyPr>
            <a:lstStyle/>
            <a:p>
              <a:pPr algn="ctr"/>
              <a:r>
                <a:rPr lang="az-Latn-AZ" sz="2000" b="1" dirty="0">
                  <a:solidFill>
                    <a:srgbClr val="00B050"/>
                  </a:solidFill>
                </a:rPr>
                <a:t>Okcell</a:t>
              </a:r>
              <a:endParaRPr lang="en-US" b="1" dirty="0">
                <a:solidFill>
                  <a:srgbClr val="00B050"/>
                </a:solidFill>
              </a:endParaRPr>
            </a:p>
          </p:txBody>
        </p:sp>
      </p:grpSp>
    </p:spTree>
    <p:extLst>
      <p:ext uri="{BB962C8B-B14F-4D97-AF65-F5344CB8AC3E}">
        <p14:creationId xmlns:p14="http://schemas.microsoft.com/office/powerpoint/2010/main" val="3438171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48</a:t>
            </a:fld>
            <a:endParaRPr lang="en-US"/>
          </a:p>
        </p:txBody>
      </p:sp>
      <p:sp>
        <p:nvSpPr>
          <p:cNvPr id="7" name="Shape 133"/>
          <p:cNvSpPr txBox="1">
            <a:spLocks/>
          </p:cNvSpPr>
          <p:nvPr/>
        </p:nvSpPr>
        <p:spPr>
          <a:xfrm>
            <a:off x="758606" y="2009079"/>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en-US" kern="0" dirty="0" err="1">
                <a:solidFill>
                  <a:srgbClr val="333399"/>
                </a:solidFill>
              </a:rPr>
              <a:t>Kommunikasiya</a:t>
            </a:r>
            <a:r>
              <a:rPr lang="az-Latn-AZ" kern="0" dirty="0">
                <a:solidFill>
                  <a:srgbClr val="333399"/>
                </a:solidFill>
              </a:rPr>
              <a:t> və Verilənlərin İdarəedilməsi (KVİ) bölməsi</a:t>
            </a:r>
          </a:p>
        </p:txBody>
      </p:sp>
      <p:sp>
        <p:nvSpPr>
          <p:cNvPr id="8" name="Shape 134"/>
          <p:cNvSpPr txBox="1">
            <a:spLocks/>
          </p:cNvSpPr>
          <p:nvPr/>
        </p:nvSpPr>
        <p:spPr>
          <a:xfrm>
            <a:off x="1444407" y="3841054"/>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Əsgərov Kamran</a:t>
            </a:r>
            <a:endParaRPr lang="en-US" kern="0" dirty="0">
              <a:solidFill>
                <a:srgbClr val="000000"/>
              </a:solidFill>
            </a:endParaRPr>
          </a:p>
        </p:txBody>
      </p:sp>
      <p:sp>
        <p:nvSpPr>
          <p:cNvPr id="9" name="Footer Placeholder 4">
            <a:extLst>
              <a:ext uri="{FF2B5EF4-FFF2-40B4-BE49-F238E27FC236}">
                <a16:creationId xmlns:a16="http://schemas.microsoft.com/office/drawing/2014/main" id="{439722F1-41A8-4B05-AF6C-A0477CD47A99}"/>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F35BC879-AB3A-43BD-9E60-D5AE5BDFD2A3}"/>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51AF1531-D05B-424E-88B7-D02DD60683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14428DF9-A78D-4B34-B8C1-D0CEDB12F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4007832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solidFill>
                  <a:prstClr val="black"/>
                </a:solidFill>
              </a:rPr>
              <a:t>Təqdimatçı</a:t>
            </a:r>
            <a:r>
              <a:rPr lang="en-US" dirty="0">
                <a:solidFill>
                  <a:prstClr val="black"/>
                </a:solidFill>
              </a:rPr>
              <a:t>: </a:t>
            </a:r>
            <a:r>
              <a:rPr lang="az-Latn-AZ" kern="0" dirty="0">
                <a:solidFill>
                  <a:srgbClr val="000000"/>
                </a:solidFill>
              </a:rPr>
              <a:t>Əsgərov Kamran</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D4C4AC09-9D9D-494F-A4B8-C8674B1CF26B}" type="slidenum">
              <a:rPr lang="en-US" smtClean="0">
                <a:solidFill>
                  <a:prstClr val="black"/>
                </a:solidFill>
              </a:rPr>
              <a:pPr/>
              <a:t>49</a:t>
            </a:fld>
            <a:endParaRPr lang="en-US">
              <a:solidFill>
                <a:prstClr val="black"/>
              </a:solidFill>
            </a:endParaRPr>
          </a:p>
        </p:txBody>
      </p:sp>
      <p:sp>
        <p:nvSpPr>
          <p:cNvPr id="7"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lgn="l">
              <a:buClr>
                <a:srgbClr val="333399"/>
              </a:buClr>
              <a:buSzPct val="25000"/>
              <a:defRPr/>
            </a:pPr>
            <a:r>
              <a:rPr lang="az-Latn-AZ" sz="2400" kern="0" dirty="0">
                <a:solidFill>
                  <a:srgbClr val="333399"/>
                </a:solidFill>
              </a:rPr>
              <a:t>Texniki şərtlər</a:t>
            </a:r>
          </a:p>
        </p:txBody>
      </p:sp>
      <p:sp>
        <p:nvSpPr>
          <p:cNvPr id="8" name="Footer Placeholder 4">
            <a:extLst>
              <a:ext uri="{FF2B5EF4-FFF2-40B4-BE49-F238E27FC236}">
                <a16:creationId xmlns:a16="http://schemas.microsoft.com/office/drawing/2014/main" id="{DC70C5F2-43DE-4AB8-8F6D-0C3267C89619}"/>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37282A13-780E-4285-9246-68CA010DB1E6}"/>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030FAF19-914A-4B45-83A1-9796E0690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4CB3ABED-5941-44A5-BB20-E81C3553B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2" name="Table 11">
            <a:extLst>
              <a:ext uri="{FF2B5EF4-FFF2-40B4-BE49-F238E27FC236}">
                <a16:creationId xmlns:a16="http://schemas.microsoft.com/office/drawing/2014/main" id="{B456F939-554A-4CBD-9C4C-68FC8DBE0612}"/>
              </a:ext>
            </a:extLst>
          </p:cNvPr>
          <p:cNvGraphicFramePr>
            <a:graphicFrameLocks noGrp="1"/>
          </p:cNvGraphicFramePr>
          <p:nvPr>
            <p:extLst>
              <p:ext uri="{D42A27DB-BD31-4B8C-83A1-F6EECF244321}">
                <p14:modId xmlns:p14="http://schemas.microsoft.com/office/powerpoint/2010/main" val="3583205759"/>
              </p:ext>
            </p:extLst>
          </p:nvPr>
        </p:nvGraphicFramePr>
        <p:xfrm>
          <a:off x="219456" y="1197864"/>
          <a:ext cx="8695944" cy="5120638"/>
        </p:xfrm>
        <a:graphic>
          <a:graphicData uri="http://schemas.openxmlformats.org/drawingml/2006/table">
            <a:tbl>
              <a:tblPr firstRow="1" bandRow="1">
                <a:tableStyleId>{5C22544A-7EE6-4342-B048-85BDC9FD1C3A}</a:tableStyleId>
              </a:tblPr>
              <a:tblGrid>
                <a:gridCol w="544104">
                  <a:extLst>
                    <a:ext uri="{9D8B030D-6E8A-4147-A177-3AD203B41FA5}">
                      <a16:colId xmlns:a16="http://schemas.microsoft.com/office/drawing/2014/main" val="3878402201"/>
                    </a:ext>
                  </a:extLst>
                </a:gridCol>
                <a:gridCol w="6734520">
                  <a:extLst>
                    <a:ext uri="{9D8B030D-6E8A-4147-A177-3AD203B41FA5}">
                      <a16:colId xmlns:a16="http://schemas.microsoft.com/office/drawing/2014/main" val="1652830244"/>
                    </a:ext>
                  </a:extLst>
                </a:gridCol>
                <a:gridCol w="1417320">
                  <a:extLst>
                    <a:ext uri="{9D8B030D-6E8A-4147-A177-3AD203B41FA5}">
                      <a16:colId xmlns:a16="http://schemas.microsoft.com/office/drawing/2014/main" val="3460285814"/>
                    </a:ext>
                  </a:extLst>
                </a:gridCol>
              </a:tblGrid>
              <a:tr h="525987">
                <a:tc>
                  <a:txBody>
                    <a:bodyPr/>
                    <a:lstStyle/>
                    <a:p>
                      <a:pPr algn="ctr"/>
                      <a:r>
                        <a:rPr lang="az-Latn-AZ" sz="1200" dirty="0"/>
                        <a:t>Tələb </a:t>
                      </a:r>
                      <a:r>
                        <a:rPr lang="en-US" sz="1200" dirty="0"/>
                        <a:t>ID</a:t>
                      </a:r>
                    </a:p>
                  </a:txBody>
                  <a:tcPr anchor="ctr"/>
                </a:tc>
                <a:tc>
                  <a:txBody>
                    <a:bodyPr/>
                    <a:lstStyle/>
                    <a:p>
                      <a:pPr algn="ctr"/>
                      <a:r>
                        <a:rPr lang="az-Latn-AZ" sz="1400" dirty="0"/>
                        <a:t>Tələbin təsviri</a:t>
                      </a:r>
                      <a:endParaRPr lang="en-US" sz="1400" dirty="0"/>
                    </a:p>
                  </a:txBody>
                  <a:tcPr anchor="ctr"/>
                </a:tc>
                <a:tc>
                  <a:txBody>
                    <a:bodyPr/>
                    <a:lstStyle/>
                    <a:p>
                      <a:pPr algn="ctr"/>
                      <a:r>
                        <a:rPr lang="az-Latn-AZ" sz="1400" dirty="0"/>
                        <a:t>Səbəb</a:t>
                      </a:r>
                      <a:endParaRPr lang="en-US" sz="1400" dirty="0"/>
                    </a:p>
                  </a:txBody>
                  <a:tcPr anchor="ctr"/>
                </a:tc>
                <a:extLst>
                  <a:ext uri="{0D108BD9-81ED-4DB2-BD59-A6C34878D82A}">
                    <a16:rowId xmlns:a16="http://schemas.microsoft.com/office/drawing/2014/main" val="770914647"/>
                  </a:ext>
                </a:extLst>
              </a:tr>
              <a:tr h="309404">
                <a:tc>
                  <a:txBody>
                    <a:bodyPr/>
                    <a:lstStyle/>
                    <a:p>
                      <a:pPr algn="ctr"/>
                      <a:r>
                        <a:rPr lang="az-Latn-AZ" sz="1400" dirty="0"/>
                        <a:t>5</a:t>
                      </a:r>
                      <a:endParaRPr lang="en-US" sz="1400" dirty="0"/>
                    </a:p>
                  </a:txBody>
                  <a:tcPr anchor="ctr"/>
                </a:tc>
                <a:tc>
                  <a:txBody>
                    <a:bodyPr/>
                    <a:lstStyle/>
                    <a:p>
                      <a:r>
                        <a:rPr lang="en-US" sz="1400" dirty="0" err="1"/>
                        <a:t>Yekun</a:t>
                      </a:r>
                      <a:r>
                        <a:rPr lang="en-US" sz="1400" dirty="0"/>
                        <a:t> “</a:t>
                      </a:r>
                      <a:r>
                        <a:rPr lang="en-US" sz="1400" dirty="0" err="1"/>
                        <a:t>CanSat</a:t>
                      </a:r>
                      <a:r>
                        <a:rPr lang="en-US" sz="1400" dirty="0"/>
                        <a:t>”-</a:t>
                      </a:r>
                      <a:r>
                        <a:rPr lang="en-US" sz="1400" dirty="0" err="1"/>
                        <a:t>ın</a:t>
                      </a:r>
                      <a:r>
                        <a:rPr lang="en-US" sz="1400" dirty="0"/>
                        <a:t> (</a:t>
                      </a:r>
                      <a:r>
                        <a:rPr lang="en-US" sz="1400" dirty="0" err="1"/>
                        <a:t>konteyner</a:t>
                      </a:r>
                      <a:r>
                        <a:rPr lang="en-US" sz="1400" dirty="0"/>
                        <a:t> </a:t>
                      </a:r>
                      <a:r>
                        <a:rPr lang="en-US" sz="1400" dirty="0" err="1"/>
                        <a:t>və</a:t>
                      </a:r>
                      <a:r>
                        <a:rPr lang="en-US" sz="1400" dirty="0"/>
                        <a:t> </a:t>
                      </a:r>
                      <a:r>
                        <a:rPr lang="en-US" sz="1400" dirty="0" err="1"/>
                        <a:t>modelin</a:t>
                      </a:r>
                      <a:r>
                        <a:rPr lang="en-US" sz="1400" dirty="0"/>
                        <a:t>) </a:t>
                      </a:r>
                      <a:r>
                        <a:rPr lang="en-US" sz="1400" dirty="0" err="1"/>
                        <a:t>dəyəri</a:t>
                      </a:r>
                      <a:r>
                        <a:rPr lang="en-US" sz="1400" dirty="0"/>
                        <a:t> 1000 AZN-</a:t>
                      </a:r>
                      <a:r>
                        <a:rPr lang="en-US" sz="1400" dirty="0" err="1"/>
                        <a:t>dək</a:t>
                      </a:r>
                      <a:r>
                        <a:rPr lang="en-US" sz="1400" dirty="0"/>
                        <a:t> </a:t>
                      </a:r>
                      <a:r>
                        <a:rPr lang="en-US" sz="1400" dirty="0" err="1"/>
                        <a:t>olmalıdır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742601440"/>
                  </a:ext>
                </a:extLst>
              </a:tr>
              <a:tr h="525987">
                <a:tc>
                  <a:txBody>
                    <a:bodyPr/>
                    <a:lstStyle/>
                    <a:p>
                      <a:pPr algn="ctr"/>
                      <a:r>
                        <a:rPr lang="az-Latn-AZ" sz="1400" dirty="0"/>
                        <a:t>6</a:t>
                      </a:r>
                      <a:endParaRPr lang="en-US" sz="1400" dirty="0"/>
                    </a:p>
                  </a:txBody>
                  <a:tcPr anchor="ctr"/>
                </a:tc>
                <a:tc>
                  <a:txBody>
                    <a:bodyPr/>
                    <a:lstStyle/>
                    <a:p>
                      <a:r>
                        <a:rPr lang="en-US" sz="1400" dirty="0"/>
                        <a:t>“</a:t>
                      </a:r>
                      <a:r>
                        <a:rPr lang="en-US" sz="1400" dirty="0" err="1"/>
                        <a:t>CanSat</a:t>
                      </a:r>
                      <a:r>
                        <a:rPr lang="en-US" sz="1400" dirty="0"/>
                        <a:t>”-a </a:t>
                      </a:r>
                      <a:r>
                        <a:rPr lang="en-US" sz="1400" dirty="0" err="1"/>
                        <a:t>icraedici</a:t>
                      </a:r>
                      <a:r>
                        <a:rPr lang="en-US" sz="1400" dirty="0"/>
                        <a:t> </a:t>
                      </a:r>
                      <a:r>
                        <a:rPr lang="en-US" sz="1400" dirty="0" err="1"/>
                        <a:t>əmrlər</a:t>
                      </a:r>
                      <a:r>
                        <a:rPr lang="en-US" sz="1400" dirty="0"/>
                        <a:t> </a:t>
                      </a:r>
                      <a:r>
                        <a:rPr lang="en-US" sz="1400" dirty="0" err="1"/>
                        <a:t>yerüstü</a:t>
                      </a:r>
                      <a:r>
                        <a:rPr lang="en-US" sz="1400" dirty="0"/>
                        <a:t> </a:t>
                      </a:r>
                      <a:r>
                        <a:rPr lang="en-US" sz="1400" dirty="0" err="1"/>
                        <a:t>stansiyadakı</a:t>
                      </a:r>
                      <a:r>
                        <a:rPr lang="en-US" sz="1400" dirty="0"/>
                        <a:t> </a:t>
                      </a:r>
                      <a:r>
                        <a:rPr lang="en-US" sz="1400" dirty="0" err="1"/>
                        <a:t>XBee</a:t>
                      </a:r>
                      <a:r>
                        <a:rPr lang="en-US" sz="1400" dirty="0"/>
                        <a:t> </a:t>
                      </a:r>
                      <a:r>
                        <a:rPr lang="en-US" sz="1400" dirty="0" err="1"/>
                        <a:t>radiomodul</a:t>
                      </a:r>
                      <a:r>
                        <a:rPr lang="en-US" sz="1400" dirty="0"/>
                        <a:t> </a:t>
                      </a:r>
                      <a:r>
                        <a:rPr lang="en-US" sz="1400" dirty="0" err="1"/>
                        <a:t>üzərindən</a:t>
                      </a:r>
                      <a:r>
                        <a:rPr lang="en-US" sz="1400" dirty="0"/>
                        <a:t> </a:t>
                      </a:r>
                      <a:r>
                        <a:rPr lang="en-US" sz="1400" dirty="0" err="1"/>
                        <a:t>göndərilməlidir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270692331"/>
                  </a:ext>
                </a:extLst>
              </a:tr>
              <a:tr h="309404">
                <a:tc>
                  <a:txBody>
                    <a:bodyPr/>
                    <a:lstStyle/>
                    <a:p>
                      <a:pPr algn="ctr"/>
                      <a:r>
                        <a:rPr lang="az-Latn-AZ" sz="1400" dirty="0"/>
                        <a:t>7</a:t>
                      </a:r>
                      <a:endParaRPr lang="en-US" sz="1400" dirty="0"/>
                    </a:p>
                  </a:txBody>
                  <a:tcPr anchor="ctr"/>
                </a:tc>
                <a:tc>
                  <a:txBody>
                    <a:bodyPr/>
                    <a:lstStyle/>
                    <a:p>
                      <a:r>
                        <a:rPr lang="en-US" sz="1400" dirty="0" err="1"/>
                        <a:t>Hər</a:t>
                      </a:r>
                      <a:r>
                        <a:rPr lang="en-US" sz="1400" dirty="0"/>
                        <a:t> </a:t>
                      </a:r>
                      <a:r>
                        <a:rPr lang="en-US" sz="1400" dirty="0" err="1"/>
                        <a:t>komanda</a:t>
                      </a:r>
                      <a:r>
                        <a:rPr lang="en-US" sz="1400" dirty="0"/>
                        <a:t> </a:t>
                      </a:r>
                      <a:r>
                        <a:rPr lang="en-US" sz="1400" dirty="0" err="1"/>
                        <a:t>XBee</a:t>
                      </a:r>
                      <a:r>
                        <a:rPr lang="en-US" sz="1400" dirty="0"/>
                        <a:t> </a:t>
                      </a:r>
                      <a:r>
                        <a:rPr lang="en-US" sz="1400" dirty="0" err="1"/>
                        <a:t>radiomodulu</a:t>
                      </a:r>
                      <a:r>
                        <a:rPr lang="en-US" sz="1400" dirty="0"/>
                        <a:t> </a:t>
                      </a:r>
                      <a:r>
                        <a:rPr lang="en-US" sz="1400" dirty="0" err="1"/>
                        <a:t>üçün</a:t>
                      </a:r>
                      <a:r>
                        <a:rPr lang="en-US" sz="1400" dirty="0"/>
                        <a:t> </a:t>
                      </a:r>
                      <a:r>
                        <a:rPr lang="en-US" sz="1400" dirty="0" err="1"/>
                        <a:t>müvafiq</a:t>
                      </a:r>
                      <a:r>
                        <a:rPr lang="en-US" sz="1400" dirty="0"/>
                        <a:t> NETİD </a:t>
                      </a:r>
                      <a:r>
                        <a:rPr lang="en-US" sz="1400" dirty="0" err="1"/>
                        <a:t>istifadə</a:t>
                      </a:r>
                      <a:r>
                        <a:rPr lang="en-US" sz="1400" dirty="0"/>
                        <a:t> </a:t>
                      </a:r>
                      <a:r>
                        <a:rPr lang="en-US" sz="1400" dirty="0" err="1"/>
                        <a:t>etməlidir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443281123"/>
                  </a:ext>
                </a:extLst>
              </a:tr>
              <a:tr h="525987">
                <a:tc>
                  <a:txBody>
                    <a:bodyPr/>
                    <a:lstStyle/>
                    <a:p>
                      <a:pPr algn="ctr"/>
                      <a:r>
                        <a:rPr lang="az-Latn-AZ" sz="1400" dirty="0"/>
                        <a:t>8</a:t>
                      </a:r>
                      <a:endParaRPr lang="en-US" sz="1400" dirty="0"/>
                    </a:p>
                  </a:txBody>
                  <a:tcPr anchor="ctr"/>
                </a:tc>
                <a:tc>
                  <a:txBody>
                    <a:bodyPr/>
                    <a:lstStyle/>
                    <a:p>
                      <a:r>
                        <a:rPr lang="en-US" sz="1400" dirty="0" err="1"/>
                        <a:t>İcraedici</a:t>
                      </a:r>
                      <a:r>
                        <a:rPr lang="en-US" sz="1400" dirty="0"/>
                        <a:t> </a:t>
                      </a:r>
                      <a:r>
                        <a:rPr lang="en-US" sz="1400" dirty="0" err="1"/>
                        <a:t>əmrlər</a:t>
                      </a:r>
                      <a:r>
                        <a:rPr lang="en-US" sz="1400" dirty="0"/>
                        <a:t> </a:t>
                      </a:r>
                      <a:r>
                        <a:rPr lang="en-US" sz="1400" dirty="0" err="1"/>
                        <a:t>göndərmək</a:t>
                      </a:r>
                      <a:r>
                        <a:rPr lang="en-US" sz="1400" dirty="0"/>
                        <a:t> </a:t>
                      </a:r>
                      <a:r>
                        <a:rPr lang="en-US" sz="1400" dirty="0" err="1"/>
                        <a:t>və</a:t>
                      </a:r>
                      <a:r>
                        <a:rPr lang="en-US" sz="1400" dirty="0"/>
                        <a:t> </a:t>
                      </a:r>
                      <a:r>
                        <a:rPr lang="en-US" sz="1400" dirty="0" err="1"/>
                        <a:t>telemetriya</a:t>
                      </a:r>
                      <a:r>
                        <a:rPr lang="en-US" sz="1400" dirty="0"/>
                        <a:t> </a:t>
                      </a:r>
                      <a:r>
                        <a:rPr lang="en-US" sz="1400" dirty="0" err="1"/>
                        <a:t>qəbul</a:t>
                      </a:r>
                      <a:r>
                        <a:rPr lang="en-US" sz="1400" dirty="0"/>
                        <a:t> </a:t>
                      </a:r>
                      <a:r>
                        <a:rPr lang="en-US" sz="1400" dirty="0" err="1"/>
                        <a:t>etmək</a:t>
                      </a:r>
                      <a:r>
                        <a:rPr lang="en-US" sz="1400" dirty="0"/>
                        <a:t> </a:t>
                      </a:r>
                      <a:r>
                        <a:rPr lang="en-US" sz="1400" dirty="0" err="1"/>
                        <a:t>üçün</a:t>
                      </a:r>
                      <a:r>
                        <a:rPr lang="en-US" sz="1400" dirty="0"/>
                        <a:t> </a:t>
                      </a:r>
                      <a:r>
                        <a:rPr lang="en-US" sz="1400" dirty="0" err="1"/>
                        <a:t>Xbee</a:t>
                      </a:r>
                      <a:r>
                        <a:rPr lang="en-US" sz="1400" dirty="0"/>
                        <a:t> </a:t>
                      </a:r>
                      <a:r>
                        <a:rPr lang="en-US" sz="1400" dirty="0" err="1"/>
                        <a:t>radiomodullarının</a:t>
                      </a:r>
                      <a:r>
                        <a:rPr lang="en-US" sz="1400" dirty="0"/>
                        <a:t> </a:t>
                      </a:r>
                      <a:r>
                        <a:rPr lang="en-US" sz="1400" dirty="0" err="1"/>
                        <a:t>yalnız</a:t>
                      </a:r>
                      <a:r>
                        <a:rPr lang="en-US" sz="1400" dirty="0"/>
                        <a:t> 2.4 GHz </a:t>
                      </a:r>
                      <a:r>
                        <a:rPr lang="en-US" sz="1400" dirty="0" err="1"/>
                        <a:t>tezlikdə</a:t>
                      </a:r>
                      <a:r>
                        <a:rPr lang="en-US" sz="1400" dirty="0"/>
                        <a:t> </a:t>
                      </a:r>
                      <a:r>
                        <a:rPr lang="en-US" sz="1400" dirty="0" err="1"/>
                        <a:t>işləyən</a:t>
                      </a:r>
                      <a:r>
                        <a:rPr lang="en-US" sz="1400" dirty="0"/>
                        <a:t> </a:t>
                      </a:r>
                      <a:r>
                        <a:rPr lang="en-US" sz="1400" dirty="0" err="1"/>
                        <a:t>növlərindən</a:t>
                      </a:r>
                      <a:r>
                        <a:rPr lang="en-US" sz="1400" dirty="0"/>
                        <a:t> </a:t>
                      </a:r>
                      <a:r>
                        <a:rPr lang="en-US" sz="1400" dirty="0" err="1"/>
                        <a:t>istifadə</a:t>
                      </a:r>
                      <a:r>
                        <a:rPr lang="en-US" sz="1400" dirty="0"/>
                        <a:t> </a:t>
                      </a:r>
                      <a:r>
                        <a:rPr lang="en-US" sz="1400" dirty="0" err="1"/>
                        <a:t>olunmalıdır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174717568"/>
                  </a:ext>
                </a:extLst>
              </a:tr>
              <a:tr h="309404">
                <a:tc>
                  <a:txBody>
                    <a:bodyPr/>
                    <a:lstStyle/>
                    <a:p>
                      <a:pPr algn="ctr"/>
                      <a:r>
                        <a:rPr lang="az-Latn-AZ" sz="1400" dirty="0"/>
                        <a:t>9</a:t>
                      </a:r>
                      <a:endParaRPr lang="en-US" sz="1400" dirty="0"/>
                    </a:p>
                  </a:txBody>
                  <a:tcPr anchor="ctr"/>
                </a:tc>
                <a:tc>
                  <a:txBody>
                    <a:bodyPr/>
                    <a:lstStyle/>
                    <a:p>
                      <a:r>
                        <a:rPr lang="en-US" sz="1400" dirty="0" err="1"/>
                        <a:t>Telemetriya</a:t>
                      </a:r>
                      <a:r>
                        <a:rPr lang="en-US" sz="1400" dirty="0"/>
                        <a:t> </a:t>
                      </a:r>
                      <a:r>
                        <a:rPr lang="en-US" sz="1400" dirty="0" err="1"/>
                        <a:t>saniyədə</a:t>
                      </a:r>
                      <a:r>
                        <a:rPr lang="en-US" sz="1400" dirty="0"/>
                        <a:t> 1 </a:t>
                      </a:r>
                      <a:r>
                        <a:rPr lang="en-US" sz="1400" dirty="0" err="1"/>
                        <a:t>dəfə</a:t>
                      </a:r>
                      <a:r>
                        <a:rPr lang="en-US" sz="1400" dirty="0"/>
                        <a:t> </a:t>
                      </a:r>
                      <a:r>
                        <a:rPr lang="en-US" sz="1400" dirty="0" err="1"/>
                        <a:t>olmaqla</a:t>
                      </a:r>
                      <a:r>
                        <a:rPr lang="en-US" sz="1400" dirty="0"/>
                        <a:t> (1Hz) </a:t>
                      </a:r>
                      <a:r>
                        <a:rPr lang="en-US" sz="1400" dirty="0" err="1"/>
                        <a:t>yerüstü</a:t>
                      </a:r>
                      <a:r>
                        <a:rPr lang="en-US" sz="1400" dirty="0"/>
                        <a:t> </a:t>
                      </a:r>
                      <a:r>
                        <a:rPr lang="en-US" sz="1400" dirty="0" err="1"/>
                        <a:t>stansiyaya</a:t>
                      </a:r>
                      <a:r>
                        <a:rPr lang="en-US" sz="1400" dirty="0"/>
                        <a:t> </a:t>
                      </a:r>
                      <a:r>
                        <a:rPr lang="en-US" sz="1400" dirty="0" err="1"/>
                        <a:t>göndərilməlidir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400771544"/>
                  </a:ext>
                </a:extLst>
              </a:tr>
              <a:tr h="309404">
                <a:tc>
                  <a:txBody>
                    <a:bodyPr/>
                    <a:lstStyle/>
                    <a:p>
                      <a:pPr algn="ctr"/>
                      <a:r>
                        <a:rPr lang="az-Latn-AZ" sz="1400" dirty="0"/>
                        <a:t>10</a:t>
                      </a:r>
                      <a:endParaRPr lang="en-US" sz="1400" dirty="0"/>
                    </a:p>
                  </a:txBody>
                  <a:tcPr anchor="ctr"/>
                </a:tc>
                <a:tc>
                  <a:txBody>
                    <a:bodyPr/>
                    <a:lstStyle/>
                    <a:p>
                      <a:r>
                        <a:rPr lang="en-US" sz="1400" dirty="0" err="1"/>
                        <a:t>XBee</a:t>
                      </a:r>
                      <a:r>
                        <a:rPr lang="en-US" sz="1400" dirty="0"/>
                        <a:t> </a:t>
                      </a:r>
                      <a:r>
                        <a:rPr lang="en-US" sz="1400" dirty="0" err="1"/>
                        <a:t>radiomodullar</a:t>
                      </a:r>
                      <a:r>
                        <a:rPr lang="en-US" sz="1400" dirty="0"/>
                        <a:t> </a:t>
                      </a:r>
                      <a:r>
                        <a:rPr lang="en-US" sz="1400" dirty="0" err="1"/>
                        <a:t>ümumi</a:t>
                      </a:r>
                      <a:r>
                        <a:rPr lang="en-US" sz="1400" dirty="0"/>
                        <a:t> </a:t>
                      </a:r>
                      <a:r>
                        <a:rPr lang="en-US" sz="1400" dirty="0" err="1"/>
                        <a:t>yayım</a:t>
                      </a:r>
                      <a:r>
                        <a:rPr lang="en-US" sz="1400" dirty="0"/>
                        <a:t> </a:t>
                      </a:r>
                      <a:r>
                        <a:rPr lang="en-US" sz="1400" dirty="0" err="1"/>
                        <a:t>rejimində</a:t>
                      </a:r>
                      <a:r>
                        <a:rPr lang="en-US" sz="1400" dirty="0"/>
                        <a:t> </a:t>
                      </a:r>
                      <a:r>
                        <a:rPr lang="en-US" sz="1400" dirty="0" err="1"/>
                        <a:t>işlədilə</a:t>
                      </a:r>
                      <a:r>
                        <a:rPr lang="en-US" sz="1400" dirty="0"/>
                        <a:t> </a:t>
                      </a:r>
                      <a:r>
                        <a:rPr lang="en-US" sz="1400" dirty="0" err="1"/>
                        <a:t>bilməz</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677849815"/>
                  </a:ext>
                </a:extLst>
              </a:tr>
              <a:tr h="603338">
                <a:tc>
                  <a:txBody>
                    <a:bodyPr/>
                    <a:lstStyle/>
                    <a:p>
                      <a:pPr algn="ctr"/>
                      <a:r>
                        <a:rPr lang="az-Latn-AZ" sz="1400" dirty="0"/>
                        <a:t>11</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b="0" i="0" u="none" dirty="0">
                          <a:effectLst/>
                        </a:rPr>
                        <a:t>Telemetriya YİS – ya </a:t>
                      </a:r>
                      <a:r>
                        <a:rPr lang="en-GB" sz="1100" b="0" i="0" u="none" dirty="0">
                          <a:effectLst/>
                        </a:rPr>
                        <a:t>&lt;</a:t>
                      </a:r>
                      <a:r>
                        <a:rPr lang="az-Latn-AZ" sz="1100" b="0" i="0" u="none" dirty="0">
                          <a:effectLst/>
                        </a:rPr>
                        <a:t>Komanda</a:t>
                      </a:r>
                      <a:r>
                        <a:rPr lang="az-Latn-AZ" sz="1100" b="0" i="0" u="none" baseline="0" dirty="0">
                          <a:effectLst/>
                        </a:rPr>
                        <a:t> İD-si</a:t>
                      </a:r>
                      <a:r>
                        <a:rPr lang="en-GB" sz="1100" b="0" i="0" u="none" baseline="0" dirty="0">
                          <a:effectLst/>
                        </a:rPr>
                        <a:t>&gt;,</a:t>
                      </a:r>
                      <a:r>
                        <a:rPr lang="az-Latn-AZ" sz="1100" b="0" i="0" u="none" baseline="0" dirty="0">
                          <a:effectLst/>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Peykin çalışma vaxtı</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Paketləri sayı</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Hündürlük</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Təzyiq</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Temperatur</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Gərginlik</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GPS vaxt</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en-GB" sz="1100" b="0" i="0" u="none" strike="noStrike" kern="1200" cap="none" spc="0" normalizeH="0" baseline="0" noProof="0" dirty="0">
                          <a:ln>
                            <a:noFill/>
                          </a:ln>
                          <a:effectLst/>
                          <a:uLnTx/>
                          <a:uFillTx/>
                        </a:rPr>
                        <a:t> </a:t>
                      </a:r>
                      <a:r>
                        <a:rPr kumimoji="0" lang="az-Latn-AZ" sz="1100" b="0" i="0" u="none" strike="noStrike" kern="1200" cap="none" spc="0" normalizeH="0" baseline="0" noProof="0" dirty="0">
                          <a:ln>
                            <a:noFill/>
                          </a:ln>
                          <a:effectLst/>
                          <a:uLnTx/>
                          <a:uFillTx/>
                        </a:rPr>
                        <a:t> </a:t>
                      </a:r>
                      <a:r>
                        <a:rPr kumimoji="0" lang="en-GB" sz="1100" b="0" i="0" u="none" strike="noStrike" kern="1200" cap="none" spc="0" normalizeH="0" baseline="0" noProof="0" dirty="0">
                          <a:ln>
                            <a:noFill/>
                          </a:ln>
                          <a:effectLst/>
                          <a:uLnTx/>
                          <a:uFillTx/>
                        </a:rPr>
                        <a:t>&lt;</a:t>
                      </a:r>
                      <a:r>
                        <a:rPr kumimoji="0" lang="az-Latn-AZ" sz="1100" b="0" i="0" u="none" strike="noStrike" kern="1200" cap="none" spc="0" normalizeH="0" baseline="0" noProof="0" dirty="0">
                          <a:ln>
                            <a:noFill/>
                          </a:ln>
                          <a:effectLst/>
                          <a:uLnTx/>
                          <a:uFillTx/>
                        </a:rPr>
                        <a:t>GPS-dən gələn coğrafi en</a:t>
                      </a:r>
                      <a:r>
                        <a:rPr kumimoji="0" lang="en-GB" sz="1100" b="0" i="0" u="none" strike="noStrike" kern="1200" cap="none" spc="0" normalizeH="0" baseline="0" noProof="0" dirty="0">
                          <a:ln>
                            <a:noFill/>
                          </a:ln>
                          <a:effectLst/>
                          <a:uLnTx/>
                          <a:uFillTx/>
                        </a:rPr>
                        <a:t>&gt;</a:t>
                      </a:r>
                      <a:r>
                        <a:rPr kumimoji="0" lang="en-GB" sz="1100" b="0" i="0" u="none" strike="noStrike" kern="1200" cap="none" spc="0" normalizeH="0" baseline="0" noProof="0" dirty="0">
                          <a:ln>
                            <a:noFill/>
                          </a:ln>
                          <a:solidFill>
                            <a:schemeClr val="tx1"/>
                          </a:solidFill>
                          <a:effectLst/>
                          <a:uLnTx/>
                          <a:uFillTx/>
                          <a:latin typeface="+mn-lt"/>
                          <a:ea typeface="+mn-ea"/>
                          <a:cs typeface="+mn-cs"/>
                        </a:rPr>
                        <a:t>,</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&lt;GPS-</a:t>
                      </a:r>
                      <a:r>
                        <a:rPr kumimoji="0" lang="en-US" sz="1100" b="0" i="0" u="none" strike="noStrike" kern="1200" cap="none" spc="0" normalizeH="0" baseline="0" noProof="0" dirty="0" err="1">
                          <a:ln>
                            <a:noFill/>
                          </a:ln>
                          <a:solidFill>
                            <a:schemeClr val="tx1"/>
                          </a:solidFill>
                          <a:effectLst/>
                          <a:uLnTx/>
                          <a:uFillTx/>
                          <a:latin typeface="+mn-lt"/>
                          <a:ea typeface="+mn-ea"/>
                          <a:cs typeface="+mn-cs"/>
                        </a:rPr>
                        <a:t>dən</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gələn</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coğrafi</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uzunluq</a:t>
                      </a:r>
                      <a:r>
                        <a:rPr kumimoji="0" lang="en-US"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 &lt;</a:t>
                      </a:r>
                      <a:r>
                        <a:rPr kumimoji="0" lang="en-US" sz="1100" b="0" i="0" u="none" strike="noStrike" kern="1200" cap="none" spc="0" normalizeH="0" baseline="0" noProof="0" dirty="0" err="1">
                          <a:ln>
                            <a:noFill/>
                          </a:ln>
                          <a:solidFill>
                            <a:schemeClr val="tx1"/>
                          </a:solidFill>
                          <a:effectLst/>
                          <a:uLnTx/>
                          <a:uFillTx/>
                          <a:latin typeface="+mn-lt"/>
                          <a:ea typeface="+mn-ea"/>
                          <a:cs typeface="+mn-cs"/>
                        </a:rPr>
                        <a:t>Modelin</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sürəti</a:t>
                      </a:r>
                      <a:r>
                        <a:rPr kumimoji="0" lang="en-US"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GPS peyk sayı</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Əlavə göstəricilər</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formasında göndərilməlidir.</a:t>
                      </a:r>
                      <a:endParaRPr lang="en-US" sz="1100" b="0" i="0" u="none"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050" dirty="0"/>
                        <a:t>Müsabiqənin şərti</a:t>
                      </a:r>
                      <a:endParaRPr lang="en-US" sz="1050" dirty="0"/>
                    </a:p>
                  </a:txBody>
                  <a:tcPr anchor="ctr"/>
                </a:tc>
                <a:extLst>
                  <a:ext uri="{0D108BD9-81ED-4DB2-BD59-A6C34878D82A}">
                    <a16:rowId xmlns:a16="http://schemas.microsoft.com/office/drawing/2014/main" val="2776902753"/>
                  </a:ext>
                </a:extLst>
              </a:tr>
              <a:tr h="525987">
                <a:tc>
                  <a:txBody>
                    <a:bodyPr/>
                    <a:lstStyle/>
                    <a:p>
                      <a:pPr algn="ctr"/>
                      <a:r>
                        <a:rPr lang="az-Latn-AZ" sz="1400" dirty="0"/>
                        <a:t>13</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Qəbul</a:t>
                      </a:r>
                      <a:r>
                        <a:rPr lang="en-US" sz="1400" dirty="0"/>
                        <a:t> </a:t>
                      </a:r>
                      <a:r>
                        <a:rPr lang="en-US" sz="1400" dirty="0" err="1"/>
                        <a:t>edilən</a:t>
                      </a:r>
                      <a:r>
                        <a:rPr lang="en-US" sz="1400" dirty="0"/>
                        <a:t> </a:t>
                      </a:r>
                      <a:r>
                        <a:rPr lang="en-US" sz="1400" dirty="0" err="1"/>
                        <a:t>bütün</a:t>
                      </a:r>
                      <a:r>
                        <a:rPr lang="en-US" sz="1400" dirty="0"/>
                        <a:t> </a:t>
                      </a:r>
                      <a:r>
                        <a:rPr lang="en-US" sz="1400" dirty="0" err="1"/>
                        <a:t>telemetrik</a:t>
                      </a:r>
                      <a:r>
                        <a:rPr lang="en-US" sz="1400" dirty="0"/>
                        <a:t> </a:t>
                      </a:r>
                      <a:r>
                        <a:rPr lang="en-US" sz="1400" dirty="0" err="1"/>
                        <a:t>məlumatlar</a:t>
                      </a:r>
                      <a:r>
                        <a:rPr lang="en-US" sz="1400" dirty="0"/>
                        <a:t> </a:t>
                      </a:r>
                      <a:r>
                        <a:rPr lang="en-US" sz="1400" dirty="0" err="1"/>
                        <a:t>yerüstü</a:t>
                      </a:r>
                      <a:r>
                        <a:rPr lang="en-US" sz="1400" dirty="0"/>
                        <a:t> </a:t>
                      </a:r>
                      <a:r>
                        <a:rPr lang="en-US" sz="1400" dirty="0" err="1"/>
                        <a:t>proqram</a:t>
                      </a:r>
                      <a:r>
                        <a:rPr lang="en-US" sz="1400" dirty="0"/>
                        <a:t> </a:t>
                      </a:r>
                      <a:r>
                        <a:rPr lang="en-US" sz="1400" dirty="0" err="1"/>
                        <a:t>təminatında</a:t>
                      </a:r>
                      <a:r>
                        <a:rPr lang="en-US" sz="1400" dirty="0"/>
                        <a:t> </a:t>
                      </a:r>
                      <a:r>
                        <a:rPr lang="en-US" sz="1400" dirty="0" err="1"/>
                        <a:t>göstərilməli</a:t>
                      </a:r>
                      <a:r>
                        <a:rPr lang="en-US" sz="1400" dirty="0"/>
                        <a:t> </a:t>
                      </a:r>
                      <a:r>
                        <a:rPr lang="en-US" sz="1400" dirty="0" err="1"/>
                        <a:t>və</a:t>
                      </a:r>
                      <a:r>
                        <a:rPr lang="en-US" sz="1400" dirty="0"/>
                        <a:t> </a:t>
                      </a:r>
                      <a:r>
                        <a:rPr lang="en-US" sz="1400" dirty="0" err="1"/>
                        <a:t>yaddaşa</a:t>
                      </a:r>
                      <a:r>
                        <a:rPr lang="en-US" sz="1400" dirty="0"/>
                        <a:t> </a:t>
                      </a:r>
                      <a:r>
                        <a:rPr lang="en-US" sz="1400" dirty="0" err="1"/>
                        <a:t>yazılmalıdır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263013145"/>
                  </a:ext>
                </a:extLst>
              </a:tr>
              <a:tr h="1175736">
                <a:tc>
                  <a:txBody>
                    <a:bodyPr/>
                    <a:lstStyle/>
                    <a:p>
                      <a:pPr algn="ctr"/>
                      <a:r>
                        <a:rPr lang="az-Latn-AZ" sz="1400" dirty="0"/>
                        <a:t>22</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Model peyk </a:t>
                      </a:r>
                      <a:r>
                        <a:rPr lang="en-US" sz="1400" dirty="0" err="1"/>
                        <a:t>havanın</a:t>
                      </a:r>
                      <a:r>
                        <a:rPr lang="en-US" sz="1400" dirty="0"/>
                        <a:t> </a:t>
                      </a:r>
                      <a:r>
                        <a:rPr lang="en-US" sz="1400" dirty="0" err="1"/>
                        <a:t>temperaturu</a:t>
                      </a:r>
                      <a:r>
                        <a:rPr lang="en-US" sz="1400" dirty="0"/>
                        <a:t>, </a:t>
                      </a:r>
                      <a:r>
                        <a:rPr lang="en-US" sz="1400" dirty="0" err="1"/>
                        <a:t>təzyiqi</a:t>
                      </a:r>
                      <a:r>
                        <a:rPr lang="en-US" sz="1400" dirty="0"/>
                        <a:t>, </a:t>
                      </a:r>
                      <a:r>
                        <a:rPr lang="en-US" sz="1400" dirty="0" err="1"/>
                        <a:t>batareyadakı</a:t>
                      </a:r>
                      <a:r>
                        <a:rPr lang="en-US" sz="1400" dirty="0"/>
                        <a:t> </a:t>
                      </a:r>
                      <a:r>
                        <a:rPr lang="en-US" sz="1400" dirty="0" err="1"/>
                        <a:t>gərginliyi</a:t>
                      </a:r>
                      <a:r>
                        <a:rPr lang="en-US" sz="1400" dirty="0"/>
                        <a:t>, </a:t>
                      </a:r>
                      <a:r>
                        <a:rPr lang="en-US" sz="1400" dirty="0" err="1"/>
                        <a:t>modelin</a:t>
                      </a:r>
                      <a:r>
                        <a:rPr lang="en-US" sz="1400" dirty="0"/>
                        <a:t> </a:t>
                      </a:r>
                      <a:r>
                        <a:rPr lang="en-US" sz="1400" dirty="0" err="1"/>
                        <a:t>şaquli</a:t>
                      </a:r>
                      <a:r>
                        <a:rPr lang="en-US" sz="1400" dirty="0"/>
                        <a:t> </a:t>
                      </a:r>
                      <a:r>
                        <a:rPr lang="en-US" sz="1400" dirty="0" err="1"/>
                        <a:t>istiqamətdəki</a:t>
                      </a:r>
                      <a:r>
                        <a:rPr lang="en-US" sz="1400" dirty="0"/>
                        <a:t> </a:t>
                      </a:r>
                      <a:r>
                        <a:rPr lang="en-US" sz="1400" dirty="0" err="1"/>
                        <a:t>düşmə</a:t>
                      </a:r>
                      <a:r>
                        <a:rPr lang="en-US" sz="1400" dirty="0"/>
                        <a:t> </a:t>
                      </a:r>
                      <a:r>
                        <a:rPr lang="en-US" sz="1400" dirty="0" err="1"/>
                        <a:t>sürətini</a:t>
                      </a:r>
                      <a:r>
                        <a:rPr lang="en-US" sz="1400" dirty="0"/>
                        <a:t> </a:t>
                      </a:r>
                      <a:r>
                        <a:rPr lang="en-US" sz="1400" dirty="0" err="1"/>
                        <a:t>və</a:t>
                      </a:r>
                      <a:r>
                        <a:rPr lang="en-US" sz="1400" dirty="0"/>
                        <a:t> GPS </a:t>
                      </a:r>
                      <a:r>
                        <a:rPr lang="en-US" sz="1400" dirty="0" err="1"/>
                        <a:t>qəbuledicinin</a:t>
                      </a:r>
                      <a:r>
                        <a:rPr lang="en-US" sz="1400" dirty="0"/>
                        <a:t> </a:t>
                      </a:r>
                      <a:r>
                        <a:rPr lang="en-US" sz="1400" dirty="0" err="1"/>
                        <a:t>göstəriciləri</a:t>
                      </a:r>
                      <a:r>
                        <a:rPr lang="en-US" sz="1400" dirty="0"/>
                        <a:t> (</a:t>
                      </a:r>
                      <a:r>
                        <a:rPr lang="en-US" sz="1400" dirty="0" err="1"/>
                        <a:t>koordinat</a:t>
                      </a:r>
                      <a:r>
                        <a:rPr lang="en-US" sz="1400" dirty="0"/>
                        <a:t>, </a:t>
                      </a:r>
                      <a:r>
                        <a:rPr lang="en-US" sz="1400" dirty="0" err="1"/>
                        <a:t>görünüşdə</a:t>
                      </a:r>
                      <a:r>
                        <a:rPr lang="en-US" sz="1400" dirty="0"/>
                        <a:t> </a:t>
                      </a:r>
                      <a:r>
                        <a:rPr lang="en-US" sz="1400" dirty="0" err="1"/>
                        <a:t>olan</a:t>
                      </a:r>
                      <a:r>
                        <a:rPr lang="en-US" sz="1400" dirty="0"/>
                        <a:t> </a:t>
                      </a:r>
                      <a:r>
                        <a:rPr lang="en-US" sz="1400" dirty="0" err="1"/>
                        <a:t>peyk</a:t>
                      </a:r>
                      <a:r>
                        <a:rPr lang="en-US" sz="1400" dirty="0"/>
                        <a:t> </a:t>
                      </a:r>
                      <a:r>
                        <a:rPr lang="en-US" sz="1400" dirty="0" err="1"/>
                        <a:t>sayı</a:t>
                      </a:r>
                      <a:r>
                        <a:rPr lang="en-US" sz="1400" dirty="0"/>
                        <a:t>, UTC </a:t>
                      </a:r>
                      <a:r>
                        <a:rPr lang="en-US" sz="1400" dirty="0" err="1"/>
                        <a:t>standartı</a:t>
                      </a:r>
                      <a:r>
                        <a:rPr lang="en-US" sz="1400" dirty="0"/>
                        <a:t> </a:t>
                      </a:r>
                      <a:r>
                        <a:rPr lang="en-US" sz="1400" dirty="0" err="1"/>
                        <a:t>ilə</a:t>
                      </a:r>
                      <a:r>
                        <a:rPr lang="en-US" sz="1400" dirty="0"/>
                        <a:t> </a:t>
                      </a:r>
                      <a:r>
                        <a:rPr lang="en-US" sz="1400" dirty="0" err="1"/>
                        <a:t>cari</a:t>
                      </a:r>
                      <a:r>
                        <a:rPr lang="en-US" sz="1400" dirty="0"/>
                        <a:t> zaman) </a:t>
                      </a:r>
                      <a:r>
                        <a:rPr lang="en-US" sz="1400" dirty="0" err="1"/>
                        <a:t>kimi</a:t>
                      </a:r>
                      <a:r>
                        <a:rPr lang="en-US" sz="1400" dirty="0"/>
                        <a:t> </a:t>
                      </a:r>
                      <a:r>
                        <a:rPr lang="en-US" sz="1400" dirty="0" err="1"/>
                        <a:t>telemetrik</a:t>
                      </a:r>
                      <a:r>
                        <a:rPr lang="en-US" sz="1400" dirty="0"/>
                        <a:t> </a:t>
                      </a:r>
                      <a:r>
                        <a:rPr lang="en-US" sz="1400" dirty="0" err="1"/>
                        <a:t>məlumatları</a:t>
                      </a:r>
                      <a:r>
                        <a:rPr lang="en-US" sz="1400" dirty="0"/>
                        <a:t> </a:t>
                      </a:r>
                      <a:r>
                        <a:rPr lang="en-US" sz="1400" dirty="0" err="1"/>
                        <a:t>konteynerdən</a:t>
                      </a:r>
                      <a:r>
                        <a:rPr lang="en-US" sz="1400" dirty="0"/>
                        <a:t> </a:t>
                      </a:r>
                      <a:r>
                        <a:rPr lang="en-US" sz="1400" dirty="0" err="1"/>
                        <a:t>ayrıldığı</a:t>
                      </a:r>
                      <a:r>
                        <a:rPr lang="en-US" sz="1400" dirty="0"/>
                        <a:t> </a:t>
                      </a:r>
                      <a:r>
                        <a:rPr lang="en-US" sz="1400" dirty="0" err="1"/>
                        <a:t>andan</a:t>
                      </a:r>
                      <a:r>
                        <a:rPr lang="en-US" sz="1400" dirty="0"/>
                        <a:t> </a:t>
                      </a:r>
                      <a:r>
                        <a:rPr lang="en-US" sz="1400" dirty="0" err="1"/>
                        <a:t>etibarən</a:t>
                      </a:r>
                      <a:r>
                        <a:rPr lang="en-US" sz="1400" dirty="0"/>
                        <a:t> </a:t>
                      </a:r>
                      <a:r>
                        <a:rPr lang="en-US" sz="1400" dirty="0" err="1"/>
                        <a:t>ölçmək</a:t>
                      </a:r>
                      <a:r>
                        <a:rPr lang="en-US" sz="1400" dirty="0"/>
                        <a:t> </a:t>
                      </a:r>
                      <a:r>
                        <a:rPr lang="en-US" sz="1400" dirty="0" err="1"/>
                        <a:t>və</a:t>
                      </a:r>
                      <a:r>
                        <a:rPr lang="en-US" sz="1400" dirty="0"/>
                        <a:t> real zaman </a:t>
                      </a:r>
                      <a:r>
                        <a:rPr lang="en-US" sz="1400" dirty="0" err="1"/>
                        <a:t>ərzində</a:t>
                      </a:r>
                      <a:r>
                        <a:rPr lang="en-US" sz="1400" dirty="0"/>
                        <a:t> </a:t>
                      </a:r>
                      <a:r>
                        <a:rPr lang="en-US" sz="1400" dirty="0" err="1"/>
                        <a:t>yerüstü</a:t>
                      </a:r>
                      <a:r>
                        <a:rPr lang="en-US" sz="1400" dirty="0"/>
                        <a:t> </a:t>
                      </a:r>
                      <a:r>
                        <a:rPr lang="en-US" sz="1400" dirty="0" err="1"/>
                        <a:t>stansiyaya</a:t>
                      </a:r>
                      <a:r>
                        <a:rPr lang="en-US" sz="1400" dirty="0"/>
                        <a:t> </a:t>
                      </a:r>
                      <a:r>
                        <a:rPr lang="en-US" sz="1400" dirty="0" err="1"/>
                        <a:t>göndərmək</a:t>
                      </a:r>
                      <a:r>
                        <a:rPr lang="az-Latn-AZ" sz="1400" dirty="0"/>
                        <a:t> məcbutiyyətindədir.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4105385543"/>
                  </a:ext>
                </a:extLst>
              </a:tr>
            </a:tbl>
          </a:graphicData>
        </a:graphic>
      </p:graphicFrame>
    </p:spTree>
    <p:extLst>
      <p:ext uri="{BB962C8B-B14F-4D97-AF65-F5344CB8AC3E}">
        <p14:creationId xmlns:p14="http://schemas.microsoft.com/office/powerpoint/2010/main" val="62558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C4AC09-9D9D-494F-A4B8-C8674B1CF26B}" type="slidenum">
              <a:rPr lang="en-US" smtClean="0"/>
              <a:pPr/>
              <a:t>5</a:t>
            </a:fld>
            <a:endParaRPr lang="en-US"/>
          </a:p>
        </p:txBody>
      </p:sp>
      <p:sp>
        <p:nvSpPr>
          <p:cNvPr id="5" name="Date Placeholder 3"/>
          <p:cNvSpPr txBox="1">
            <a:spLocks/>
          </p:cNvSpPr>
          <p:nvPr/>
        </p:nvSpPr>
        <p:spPr>
          <a:xfrm>
            <a:off x="1934307" y="76648"/>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endParaRPr lang="az-Latn-AZ" sz="2400" b="1" kern="0" dirty="0">
              <a:solidFill>
                <a:srgbClr val="333399"/>
              </a:solidFill>
            </a:endParaRPr>
          </a:p>
          <a:p>
            <a:pPr lvl="0">
              <a:buClr>
                <a:srgbClr val="333399"/>
              </a:buClr>
              <a:buSzPct val="25000"/>
              <a:defRPr/>
            </a:pPr>
            <a:r>
              <a:rPr lang="az-Latn-AZ" sz="2400" b="1" kern="0" dirty="0">
                <a:solidFill>
                  <a:srgbClr val="333399"/>
                </a:solidFill>
              </a:rPr>
              <a:t>Abreviaturalar</a:t>
            </a:r>
          </a:p>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400" b="1" kern="0" dirty="0">
              <a:solidFill>
                <a:srgbClr val="333399"/>
              </a:solidFill>
            </a:endParaRPr>
          </a:p>
        </p:txBody>
      </p:sp>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7" name="Footer Placeholder 4">
            <a:extLst>
              <a:ext uri="{FF2B5EF4-FFF2-40B4-BE49-F238E27FC236}">
                <a16:creationId xmlns:a16="http://schemas.microsoft.com/office/drawing/2014/main" id="{88B90AE8-501C-46B9-A42F-31422F3D143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2A0D932F-ADA0-4192-8238-A91AFAA4B524}"/>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9FD9AA38-197C-41B8-B767-94A2AEF8F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7E8019A4-17CB-40CA-8817-A5897D5A54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3" name="Table 2">
            <a:extLst>
              <a:ext uri="{FF2B5EF4-FFF2-40B4-BE49-F238E27FC236}">
                <a16:creationId xmlns:a16="http://schemas.microsoft.com/office/drawing/2014/main" id="{80C1BD45-B552-4E3F-B14D-D7C30531F124}"/>
              </a:ext>
            </a:extLst>
          </p:cNvPr>
          <p:cNvGraphicFramePr>
            <a:graphicFrameLocks noGrp="1"/>
          </p:cNvGraphicFramePr>
          <p:nvPr>
            <p:extLst>
              <p:ext uri="{D42A27DB-BD31-4B8C-83A1-F6EECF244321}">
                <p14:modId xmlns:p14="http://schemas.microsoft.com/office/powerpoint/2010/main" val="3585453826"/>
              </p:ext>
            </p:extLst>
          </p:nvPr>
        </p:nvGraphicFramePr>
        <p:xfrm>
          <a:off x="239150" y="1197864"/>
          <a:ext cx="8676250" cy="2717876"/>
        </p:xfrm>
        <a:graphic>
          <a:graphicData uri="http://schemas.openxmlformats.org/drawingml/2006/table">
            <a:tbl>
              <a:tblPr firstRow="1" bandRow="1">
                <a:tableStyleId>{5C22544A-7EE6-4342-B048-85BDC9FD1C3A}</a:tableStyleId>
              </a:tblPr>
              <a:tblGrid>
                <a:gridCol w="1223890">
                  <a:extLst>
                    <a:ext uri="{9D8B030D-6E8A-4147-A177-3AD203B41FA5}">
                      <a16:colId xmlns:a16="http://schemas.microsoft.com/office/drawing/2014/main" val="3714106390"/>
                    </a:ext>
                  </a:extLst>
                </a:gridCol>
                <a:gridCol w="7452360">
                  <a:extLst>
                    <a:ext uri="{9D8B030D-6E8A-4147-A177-3AD203B41FA5}">
                      <a16:colId xmlns:a16="http://schemas.microsoft.com/office/drawing/2014/main" val="3196544440"/>
                    </a:ext>
                  </a:extLst>
                </a:gridCol>
              </a:tblGrid>
              <a:tr h="388268">
                <a:tc>
                  <a:txBody>
                    <a:bodyPr/>
                    <a:lstStyle/>
                    <a:p>
                      <a:pPr algn="ctr"/>
                      <a:r>
                        <a:rPr lang="az-Latn-AZ" sz="1600" dirty="0"/>
                        <a:t>Abreviatura</a:t>
                      </a:r>
                      <a:endParaRPr lang="en-US" sz="1600" dirty="0"/>
                    </a:p>
                  </a:txBody>
                  <a:tcPr anchor="ctr"/>
                </a:tc>
                <a:tc>
                  <a:txBody>
                    <a:bodyPr/>
                    <a:lstStyle/>
                    <a:p>
                      <a:pPr algn="ctr"/>
                      <a:r>
                        <a:rPr lang="az-Latn-AZ" sz="1600" dirty="0"/>
                        <a:t>Açıqlama</a:t>
                      </a:r>
                      <a:endParaRPr lang="en-US" sz="1600" dirty="0"/>
                    </a:p>
                  </a:txBody>
                  <a:tcPr anchor="ctr"/>
                </a:tc>
                <a:extLst>
                  <a:ext uri="{0D108BD9-81ED-4DB2-BD59-A6C34878D82A}">
                    <a16:rowId xmlns:a16="http://schemas.microsoft.com/office/drawing/2014/main" val="1228995545"/>
                  </a:ext>
                </a:extLst>
              </a:tr>
              <a:tr h="388268">
                <a:tc>
                  <a:txBody>
                    <a:bodyPr/>
                    <a:lstStyle/>
                    <a:p>
                      <a:pPr algn="ctr"/>
                      <a:r>
                        <a:rPr lang="en-US" sz="1600" dirty="0"/>
                        <a:t>SC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1"/>
                        <a:t>Sabit cərəyan</a:t>
                      </a:r>
                    </a:p>
                  </a:txBody>
                  <a:tcPr anchor="ctr"/>
                </a:tc>
                <a:extLst>
                  <a:ext uri="{0D108BD9-81ED-4DB2-BD59-A6C34878D82A}">
                    <a16:rowId xmlns:a16="http://schemas.microsoft.com/office/drawing/2014/main" val="4026069008"/>
                  </a:ext>
                </a:extLst>
              </a:tr>
              <a:tr h="388268">
                <a:tc>
                  <a:txBody>
                    <a:bodyPr/>
                    <a:lstStyle/>
                    <a:p>
                      <a:pPr algn="ctr"/>
                      <a:r>
                        <a:rPr lang="en-US" sz="1600" dirty="0"/>
                        <a:t>RAM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1"/>
                        <a:t>Random Access Memory</a:t>
                      </a:r>
                    </a:p>
                  </a:txBody>
                  <a:tcPr anchor="ctr"/>
                </a:tc>
                <a:extLst>
                  <a:ext uri="{0D108BD9-81ED-4DB2-BD59-A6C34878D82A}">
                    <a16:rowId xmlns:a16="http://schemas.microsoft.com/office/drawing/2014/main" val="1232385240"/>
                  </a:ext>
                </a:extLst>
              </a:tr>
              <a:tr h="388268">
                <a:tc>
                  <a:txBody>
                    <a:bodyPr/>
                    <a:lstStyle/>
                    <a:p>
                      <a:pPr algn="ctr"/>
                      <a:r>
                        <a:rPr lang="en-US" sz="1600" dirty="0"/>
                        <a:t>SRAM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1"/>
                        <a:t>Static Random Access Memory</a:t>
                      </a:r>
                    </a:p>
                  </a:txBody>
                  <a:tcPr anchor="ctr"/>
                </a:tc>
                <a:extLst>
                  <a:ext uri="{0D108BD9-81ED-4DB2-BD59-A6C34878D82A}">
                    <a16:rowId xmlns:a16="http://schemas.microsoft.com/office/drawing/2014/main" val="782828907"/>
                  </a:ext>
                </a:extLst>
              </a:tr>
              <a:tr h="388268">
                <a:tc>
                  <a:txBody>
                    <a:bodyPr/>
                    <a:lstStyle/>
                    <a:p>
                      <a:pPr algn="ctr"/>
                      <a:r>
                        <a:rPr lang="en-US" sz="1600" dirty="0"/>
                        <a:t>IDE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Integrated Development Environment</a:t>
                      </a:r>
                      <a:endParaRPr lang="en-US" sz="1600" noProof="1"/>
                    </a:p>
                  </a:txBody>
                  <a:tcPr anchor="ctr"/>
                </a:tc>
                <a:extLst>
                  <a:ext uri="{0D108BD9-81ED-4DB2-BD59-A6C34878D82A}">
                    <a16:rowId xmlns:a16="http://schemas.microsoft.com/office/drawing/2014/main" val="556215117"/>
                  </a:ext>
                </a:extLst>
              </a:tr>
              <a:tr h="388268">
                <a:tc>
                  <a:txBody>
                    <a:bodyPr/>
                    <a:lstStyle/>
                    <a:p>
                      <a:pPr algn="ctr"/>
                      <a:r>
                        <a:rPr lang="en-US" sz="1600" noProof="1"/>
                        <a:t>dBi</a:t>
                      </a:r>
                      <a:endParaRPr 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1"/>
                        <a:t>Decibel Isotropic</a:t>
                      </a:r>
                    </a:p>
                  </a:txBody>
                  <a:tcPr anchor="ctr"/>
                </a:tc>
                <a:extLst>
                  <a:ext uri="{0D108BD9-81ED-4DB2-BD59-A6C34878D82A}">
                    <a16:rowId xmlns:a16="http://schemas.microsoft.com/office/drawing/2014/main" val="3686451018"/>
                  </a:ext>
                </a:extLst>
              </a:tr>
              <a:tr h="388268">
                <a:tc>
                  <a:txBody>
                    <a:bodyPr/>
                    <a:lstStyle/>
                    <a:p>
                      <a:pPr algn="ctr"/>
                      <a:r>
                        <a:rPr lang="az-Latn-AZ" sz="1600" dirty="0"/>
                        <a:t>CSV</a:t>
                      </a:r>
                      <a:endParaRPr 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noProof="1">
                          <a:solidFill>
                            <a:srgbClr val="000000"/>
                          </a:solidFill>
                          <a:latin typeface="+mn-lt"/>
                        </a:rPr>
                        <a:t>Concurrent System</a:t>
                      </a:r>
                      <a:r>
                        <a:rPr lang="az-Latn-AZ" sz="1600" b="0" i="0" u="none" strike="noStrike" noProof="1">
                          <a:solidFill>
                            <a:srgbClr val="000000"/>
                          </a:solidFill>
                          <a:latin typeface="+mn-lt"/>
                        </a:rPr>
                        <a:t> </a:t>
                      </a:r>
                      <a:r>
                        <a:rPr lang="en-US" sz="1600" b="0" i="0" u="none" strike="noStrike" noProof="1">
                          <a:solidFill>
                            <a:srgbClr val="000000"/>
                          </a:solidFill>
                          <a:latin typeface="+mn-lt"/>
                        </a:rPr>
                        <a:t>Versions</a:t>
                      </a:r>
                      <a:endParaRPr lang="en-US" sz="1600" i="0" noProof="1"/>
                    </a:p>
                  </a:txBody>
                  <a:tcPr anchor="ctr"/>
                </a:tc>
                <a:extLst>
                  <a:ext uri="{0D108BD9-81ED-4DB2-BD59-A6C34878D82A}">
                    <a16:rowId xmlns:a16="http://schemas.microsoft.com/office/drawing/2014/main" val="3174132429"/>
                  </a:ext>
                </a:extLst>
              </a:tr>
            </a:tbl>
          </a:graphicData>
        </a:graphic>
      </p:graphicFrame>
    </p:spTree>
    <p:extLst>
      <p:ext uri="{BB962C8B-B14F-4D97-AF65-F5344CB8AC3E}">
        <p14:creationId xmlns:p14="http://schemas.microsoft.com/office/powerpoint/2010/main" val="170667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solidFill>
                  <a:prstClr val="black"/>
                </a:solidFill>
              </a:rPr>
              <a:t>Təqdimatçı</a:t>
            </a:r>
            <a:r>
              <a:rPr lang="en-US" dirty="0">
                <a:solidFill>
                  <a:prstClr val="black"/>
                </a:solidFill>
              </a:rPr>
              <a:t>: </a:t>
            </a:r>
            <a:r>
              <a:rPr lang="az-Latn-AZ" kern="0" dirty="0">
                <a:solidFill>
                  <a:srgbClr val="000000"/>
                </a:solidFill>
              </a:rPr>
              <a:t>Əsgərov Kamran</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D4C4AC09-9D9D-494F-A4B8-C8674B1CF26B}" type="slidenum">
              <a:rPr lang="en-US" smtClean="0">
                <a:solidFill>
                  <a:prstClr val="black"/>
                </a:solidFill>
              </a:rPr>
              <a:pPr/>
              <a:t>50</a:t>
            </a:fld>
            <a:endParaRPr lang="en-US">
              <a:solidFill>
                <a:prstClr val="black"/>
              </a:solidFill>
            </a:endParaRPr>
          </a:p>
        </p:txBody>
      </p:sp>
      <p:sp>
        <p:nvSpPr>
          <p:cNvPr id="9" name="Date Placeholder 3"/>
          <p:cNvSpPr txBox="1">
            <a:spLocks/>
          </p:cNvSpPr>
          <p:nvPr/>
        </p:nvSpPr>
        <p:spPr>
          <a:xfrm>
            <a:off x="1938528" y="109728"/>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buFont typeface="Arial"/>
              <a:buNone/>
              <a:defRPr/>
            </a:pPr>
            <a:r>
              <a:rPr lang="az-Latn-AZ" sz="2400" b="1" kern="0" dirty="0">
                <a:solidFill>
                  <a:srgbClr val="333399"/>
                </a:solidFill>
              </a:rPr>
              <a:t>İHS – dən sonrakı dəyişikliklər</a:t>
            </a:r>
          </a:p>
        </p:txBody>
      </p:sp>
      <p:sp>
        <p:nvSpPr>
          <p:cNvPr id="12"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7C279EE5-1298-4C5E-8D2A-68598663CED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FA745368-DF77-427B-9752-8A3634F9BD42}"/>
              </a:ext>
            </a:extLst>
          </p:cNvPr>
          <p:cNvGrpSpPr/>
          <p:nvPr/>
        </p:nvGrpSpPr>
        <p:grpSpPr>
          <a:xfrm>
            <a:off x="219457" y="0"/>
            <a:ext cx="1771323" cy="1097280"/>
            <a:chOff x="219457" y="0"/>
            <a:chExt cx="1771323" cy="1097280"/>
          </a:xfrm>
        </p:grpSpPr>
        <p:pic>
          <p:nvPicPr>
            <p:cNvPr id="13" name="Picture 12" descr="A close up of a device&#10;&#10;Description generated with high confidence">
              <a:extLst>
                <a:ext uri="{FF2B5EF4-FFF2-40B4-BE49-F238E27FC236}">
                  <a16:creationId xmlns:a16="http://schemas.microsoft.com/office/drawing/2014/main" id="{5A71C412-7904-4062-B86D-367354790A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E2CBE4A2-BA9F-41D9-8AA7-53CBD78E7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5" name="Picture 14">
            <a:extLst>
              <a:ext uri="{FF2B5EF4-FFF2-40B4-BE49-F238E27FC236}">
                <a16:creationId xmlns:a16="http://schemas.microsoft.com/office/drawing/2014/main" id="{6C9D1E5A-B24B-42C3-9A70-1A1B9913C4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1509339"/>
            <a:ext cx="1016290" cy="1016290"/>
          </a:xfrm>
          <a:prstGeom prst="rect">
            <a:avLst/>
          </a:prstGeom>
        </p:spPr>
      </p:pic>
      <p:sp>
        <p:nvSpPr>
          <p:cNvPr id="16" name="TextBox 15">
            <a:extLst>
              <a:ext uri="{FF2B5EF4-FFF2-40B4-BE49-F238E27FC236}">
                <a16:creationId xmlns:a16="http://schemas.microsoft.com/office/drawing/2014/main" id="{CE081B39-7AA3-4A61-90B9-DF1CE990D3BD}"/>
              </a:ext>
            </a:extLst>
          </p:cNvPr>
          <p:cNvSpPr txBox="1"/>
          <p:nvPr/>
        </p:nvSpPr>
        <p:spPr>
          <a:xfrm>
            <a:off x="1640695" y="1417319"/>
            <a:ext cx="7269480" cy="1200329"/>
          </a:xfrm>
          <a:prstGeom prst="rect">
            <a:avLst/>
          </a:prstGeom>
          <a:noFill/>
        </p:spPr>
        <p:txBody>
          <a:bodyPr wrap="square" rtlCol="0">
            <a:spAutoFit/>
          </a:bodyPr>
          <a:lstStyle/>
          <a:p>
            <a:r>
              <a:rPr lang="az-Latn-AZ" dirty="0"/>
              <a:t>İHS – dən sonra KVİ – də baş verən yeganə dəyişiklik telemetriya formatı ilə ələqədarddır. Beləki, yeni əlavə tapşırığla birlikdə həmən tapşırığa əsasən telemetriya formatıda uzadılmışdır və telemetriyaya kurs (</a:t>
            </a:r>
            <a:r>
              <a:rPr lang="en-US" dirty="0"/>
              <a:t>yaw), </a:t>
            </a:r>
            <a:r>
              <a:rPr lang="en-US" dirty="0" err="1"/>
              <a:t>kren</a:t>
            </a:r>
            <a:r>
              <a:rPr lang="en-US" dirty="0"/>
              <a:t> (pitch), </a:t>
            </a:r>
            <a:r>
              <a:rPr lang="en-US" dirty="0" err="1"/>
              <a:t>tanqaj</a:t>
            </a:r>
            <a:r>
              <a:rPr lang="en-US" dirty="0"/>
              <a:t> (roll) </a:t>
            </a:r>
            <a:r>
              <a:rPr lang="az-Latn-AZ" dirty="0"/>
              <a:t>əlavə edilmişdir.</a:t>
            </a:r>
          </a:p>
        </p:txBody>
      </p:sp>
    </p:spTree>
    <p:extLst>
      <p:ext uri="{BB962C8B-B14F-4D97-AF65-F5344CB8AC3E}">
        <p14:creationId xmlns:p14="http://schemas.microsoft.com/office/powerpoint/2010/main" val="2721221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51</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2400" b="1" kern="0" dirty="0">
                <a:solidFill>
                  <a:srgbClr val="333399"/>
                </a:solidFill>
                <a:latin typeface="Arial" panose="020B0604020202020204" pitchFamily="34" charset="0"/>
                <a:cs typeface="Arial" panose="020B0604020202020204" pitchFamily="34" charset="0"/>
              </a:rPr>
              <a:t>KV</a:t>
            </a:r>
            <a:r>
              <a:rPr lang="az-Latn-AZ" sz="2400" b="1" kern="0" dirty="0">
                <a:solidFill>
                  <a:srgbClr val="333399"/>
                </a:solidFill>
                <a:latin typeface="Arial" panose="020B0604020202020204" pitchFamily="34" charset="0"/>
                <a:cs typeface="Arial" panose="020B0604020202020204" pitchFamily="34" charset="0"/>
              </a:rPr>
              <a:t>İ bölməsinə ümumi baxış </a:t>
            </a:r>
          </a:p>
        </p:txBody>
      </p:sp>
      <p:sp>
        <p:nvSpPr>
          <p:cNvPr id="7"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157F1F24-B042-4F2D-AF20-12DABFAF48D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D3E63423-B0B4-4FD6-B4CA-9065C9023484}"/>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2DB87C00-B46A-475E-B21F-251E6F2010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9B593D79-93D5-4DD6-A82E-BD5FAB246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8" name="Picture 7" descr="A circuit board&#10;&#10;Description generated with high confidence">
            <a:extLst>
              <a:ext uri="{FF2B5EF4-FFF2-40B4-BE49-F238E27FC236}">
                <a16:creationId xmlns:a16="http://schemas.microsoft.com/office/drawing/2014/main" id="{76198024-ACE7-46A9-9F4F-FFB45804D4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8028" y="2990088"/>
            <a:ext cx="1284334" cy="865632"/>
          </a:xfrm>
          <a:prstGeom prst="rect">
            <a:avLst/>
          </a:prstGeom>
        </p:spPr>
      </p:pic>
      <p:pic>
        <p:nvPicPr>
          <p:cNvPr id="14" name="Picture 13" descr="A circuit board&#10;&#10;Description generated with high confidence">
            <a:extLst>
              <a:ext uri="{FF2B5EF4-FFF2-40B4-BE49-F238E27FC236}">
                <a16:creationId xmlns:a16="http://schemas.microsoft.com/office/drawing/2014/main" id="{4E733F22-1D76-4F6E-83D2-FF8303914A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4082" y="4350438"/>
            <a:ext cx="1284334" cy="865632"/>
          </a:xfrm>
          <a:prstGeom prst="rect">
            <a:avLst/>
          </a:prstGeom>
        </p:spPr>
      </p:pic>
      <p:cxnSp>
        <p:nvCxnSpPr>
          <p:cNvPr id="28" name="Connector: Elbow 27">
            <a:extLst>
              <a:ext uri="{FF2B5EF4-FFF2-40B4-BE49-F238E27FC236}">
                <a16:creationId xmlns:a16="http://schemas.microsoft.com/office/drawing/2014/main" id="{7EE15FF2-B6EE-4936-88DA-A999E9761D7D}"/>
              </a:ext>
            </a:extLst>
          </p:cNvPr>
          <p:cNvCxnSpPr>
            <a:cxnSpLocks/>
            <a:stCxn id="18" idx="0"/>
            <a:endCxn id="14" idx="1"/>
          </p:cNvCxnSpPr>
          <p:nvPr/>
        </p:nvCxnSpPr>
        <p:spPr>
          <a:xfrm rot="5400000" flipH="1" flipV="1">
            <a:off x="1245282" y="4342025"/>
            <a:ext cx="357570" cy="1240029"/>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Connector: Elbow 30">
            <a:extLst>
              <a:ext uri="{FF2B5EF4-FFF2-40B4-BE49-F238E27FC236}">
                <a16:creationId xmlns:a16="http://schemas.microsoft.com/office/drawing/2014/main" id="{C009264E-2923-41EB-8FF4-2BEEBE4B3B4C}"/>
              </a:ext>
            </a:extLst>
          </p:cNvPr>
          <p:cNvCxnSpPr>
            <a:cxnSpLocks/>
            <a:stCxn id="20" idx="0"/>
            <a:endCxn id="14" idx="3"/>
          </p:cNvCxnSpPr>
          <p:nvPr/>
        </p:nvCxnSpPr>
        <p:spPr>
          <a:xfrm rot="16200000" flipV="1">
            <a:off x="3777149" y="4334522"/>
            <a:ext cx="296855" cy="1194320"/>
          </a:xfrm>
          <a:prstGeom prst="bentConnector2">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Connector: Elbow 35">
            <a:extLst>
              <a:ext uri="{FF2B5EF4-FFF2-40B4-BE49-F238E27FC236}">
                <a16:creationId xmlns:a16="http://schemas.microsoft.com/office/drawing/2014/main" id="{B2E5ED06-2364-4735-9F89-F8EA4762F7EA}"/>
              </a:ext>
            </a:extLst>
          </p:cNvPr>
          <p:cNvCxnSpPr>
            <a:cxnSpLocks/>
            <a:stCxn id="16" idx="2"/>
            <a:endCxn id="8" idx="3"/>
          </p:cNvCxnSpPr>
          <p:nvPr/>
        </p:nvCxnSpPr>
        <p:spPr>
          <a:xfrm rot="5400000">
            <a:off x="3290402" y="2379659"/>
            <a:ext cx="1085205" cy="1001284"/>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Connector: Elbow 38">
            <a:extLst>
              <a:ext uri="{FF2B5EF4-FFF2-40B4-BE49-F238E27FC236}">
                <a16:creationId xmlns:a16="http://schemas.microsoft.com/office/drawing/2014/main" id="{E3A8464C-4739-4771-9F68-E64FFD992088}"/>
              </a:ext>
            </a:extLst>
          </p:cNvPr>
          <p:cNvCxnSpPr>
            <a:cxnSpLocks/>
            <a:stCxn id="23" idx="2"/>
            <a:endCxn id="8" idx="0"/>
          </p:cNvCxnSpPr>
          <p:nvPr/>
        </p:nvCxnSpPr>
        <p:spPr>
          <a:xfrm rot="5400000">
            <a:off x="2648295" y="2431312"/>
            <a:ext cx="600676" cy="516876"/>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Connector: Elbow 44">
            <a:extLst>
              <a:ext uri="{FF2B5EF4-FFF2-40B4-BE49-F238E27FC236}">
                <a16:creationId xmlns:a16="http://schemas.microsoft.com/office/drawing/2014/main" id="{7235917A-498D-4E09-92BA-C9224D2122C5}"/>
              </a:ext>
            </a:extLst>
          </p:cNvPr>
          <p:cNvCxnSpPr>
            <a:cxnSpLocks/>
            <a:endCxn id="21" idx="2"/>
          </p:cNvCxnSpPr>
          <p:nvPr/>
        </p:nvCxnSpPr>
        <p:spPr>
          <a:xfrm rot="16200000" flipV="1">
            <a:off x="1962774" y="2422014"/>
            <a:ext cx="586806" cy="552522"/>
          </a:xfrm>
          <a:prstGeom prst="bentConnector3">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63" name="Straight Arrow Connector 62">
            <a:extLst>
              <a:ext uri="{FF2B5EF4-FFF2-40B4-BE49-F238E27FC236}">
                <a16:creationId xmlns:a16="http://schemas.microsoft.com/office/drawing/2014/main" id="{522292A2-855B-4CA4-ABFD-DAC369839DC9}"/>
              </a:ext>
            </a:extLst>
          </p:cNvPr>
          <p:cNvCxnSpPr>
            <a:cxnSpLocks/>
            <a:stCxn id="74" idx="2"/>
            <a:endCxn id="14" idx="0"/>
          </p:cNvCxnSpPr>
          <p:nvPr/>
        </p:nvCxnSpPr>
        <p:spPr>
          <a:xfrm>
            <a:off x="2686249" y="4077331"/>
            <a:ext cx="0" cy="273107"/>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grpSp>
        <p:nvGrpSpPr>
          <p:cNvPr id="30" name="Group 29">
            <a:extLst>
              <a:ext uri="{FF2B5EF4-FFF2-40B4-BE49-F238E27FC236}">
                <a16:creationId xmlns:a16="http://schemas.microsoft.com/office/drawing/2014/main" id="{703B2082-0605-4897-A693-DBCA37C67502}"/>
              </a:ext>
            </a:extLst>
          </p:cNvPr>
          <p:cNvGrpSpPr/>
          <p:nvPr/>
        </p:nvGrpSpPr>
        <p:grpSpPr>
          <a:xfrm>
            <a:off x="2557721" y="1228594"/>
            <a:ext cx="1100643" cy="1160818"/>
            <a:chOff x="2557721" y="1228594"/>
            <a:chExt cx="1100643" cy="1160818"/>
          </a:xfrm>
        </p:grpSpPr>
        <p:pic>
          <p:nvPicPr>
            <p:cNvPr id="23" name="Picture 22">
              <a:extLst>
                <a:ext uri="{FF2B5EF4-FFF2-40B4-BE49-F238E27FC236}">
                  <a16:creationId xmlns:a16="http://schemas.microsoft.com/office/drawing/2014/main" id="{D0F8E1CD-B73A-4828-941E-385BEE70B43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943" t="20930" r="18691" b="20937"/>
            <a:stretch/>
          </p:blipFill>
          <p:spPr>
            <a:xfrm>
              <a:off x="2780752" y="1581687"/>
              <a:ext cx="852637" cy="807725"/>
            </a:xfrm>
            <a:prstGeom prst="rect">
              <a:avLst/>
            </a:prstGeom>
          </p:spPr>
        </p:pic>
        <p:sp>
          <p:nvSpPr>
            <p:cNvPr id="70" name="TextBox 69">
              <a:extLst>
                <a:ext uri="{FF2B5EF4-FFF2-40B4-BE49-F238E27FC236}">
                  <a16:creationId xmlns:a16="http://schemas.microsoft.com/office/drawing/2014/main" id="{3685C421-6578-4E38-B02A-77BF6C569512}"/>
                </a:ext>
              </a:extLst>
            </p:cNvPr>
            <p:cNvSpPr txBox="1"/>
            <p:nvPr/>
          </p:nvSpPr>
          <p:spPr>
            <a:xfrm>
              <a:off x="2557721" y="1228594"/>
              <a:ext cx="1100643" cy="276999"/>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200" dirty="0"/>
                <a:t>BME280</a:t>
              </a:r>
            </a:p>
          </p:txBody>
        </p:sp>
      </p:grpSp>
      <p:grpSp>
        <p:nvGrpSpPr>
          <p:cNvPr id="3" name="Group 2">
            <a:extLst>
              <a:ext uri="{FF2B5EF4-FFF2-40B4-BE49-F238E27FC236}">
                <a16:creationId xmlns:a16="http://schemas.microsoft.com/office/drawing/2014/main" id="{BB4E9617-E433-4138-A8C6-8F7413C97960}"/>
              </a:ext>
            </a:extLst>
          </p:cNvPr>
          <p:cNvGrpSpPr/>
          <p:nvPr/>
        </p:nvGrpSpPr>
        <p:grpSpPr>
          <a:xfrm>
            <a:off x="253731" y="5140824"/>
            <a:ext cx="1100643" cy="1122185"/>
            <a:chOff x="654476" y="5186377"/>
            <a:chExt cx="1100643" cy="1122185"/>
          </a:xfrm>
        </p:grpSpPr>
        <p:pic>
          <p:nvPicPr>
            <p:cNvPr id="18" name="Picture 17" descr="A circuit board&#10;&#10;Description generated with very high confidence">
              <a:extLst>
                <a:ext uri="{FF2B5EF4-FFF2-40B4-BE49-F238E27FC236}">
                  <a16:creationId xmlns:a16="http://schemas.microsoft.com/office/drawing/2014/main" id="{88C87785-6573-434D-A945-5131A3AE569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755" t="10594" r="9755" b="9755"/>
            <a:stretch/>
          </p:blipFill>
          <p:spPr>
            <a:xfrm>
              <a:off x="786780" y="5186377"/>
              <a:ext cx="836036" cy="827327"/>
            </a:xfrm>
            <a:prstGeom prst="rect">
              <a:avLst/>
            </a:prstGeom>
          </p:spPr>
        </p:pic>
        <p:sp>
          <p:nvSpPr>
            <p:cNvPr id="71" name="TextBox 70">
              <a:extLst>
                <a:ext uri="{FF2B5EF4-FFF2-40B4-BE49-F238E27FC236}">
                  <a16:creationId xmlns:a16="http://schemas.microsoft.com/office/drawing/2014/main" id="{DCC81440-6A83-4B5B-91F5-B85DEEB151D0}"/>
                </a:ext>
              </a:extLst>
            </p:cNvPr>
            <p:cNvSpPr txBox="1"/>
            <p:nvPr/>
          </p:nvSpPr>
          <p:spPr>
            <a:xfrm>
              <a:off x="654476" y="6031563"/>
              <a:ext cx="1100643" cy="276999"/>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200" dirty="0"/>
                <a:t>GY - 91</a:t>
              </a:r>
            </a:p>
          </p:txBody>
        </p:sp>
      </p:grpSp>
      <p:grpSp>
        <p:nvGrpSpPr>
          <p:cNvPr id="6" name="Group 5">
            <a:extLst>
              <a:ext uri="{FF2B5EF4-FFF2-40B4-BE49-F238E27FC236}">
                <a16:creationId xmlns:a16="http://schemas.microsoft.com/office/drawing/2014/main" id="{9010B629-909C-4DC8-8333-8CC0C7802435}"/>
              </a:ext>
            </a:extLst>
          </p:cNvPr>
          <p:cNvGrpSpPr/>
          <p:nvPr/>
        </p:nvGrpSpPr>
        <p:grpSpPr>
          <a:xfrm>
            <a:off x="3936315" y="5080109"/>
            <a:ext cx="1100643" cy="1223704"/>
            <a:chOff x="3717412" y="5080109"/>
            <a:chExt cx="1100643" cy="1223704"/>
          </a:xfrm>
        </p:grpSpPr>
        <p:pic>
          <p:nvPicPr>
            <p:cNvPr id="20" name="Picture 19">
              <a:extLst>
                <a:ext uri="{FF2B5EF4-FFF2-40B4-BE49-F238E27FC236}">
                  <a16:creationId xmlns:a16="http://schemas.microsoft.com/office/drawing/2014/main" id="{1B97A2A6-C41F-4C9A-9411-80E1C2B690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12578" y="5080109"/>
              <a:ext cx="982510" cy="982510"/>
            </a:xfrm>
            <a:prstGeom prst="rect">
              <a:avLst/>
            </a:prstGeom>
          </p:spPr>
        </p:pic>
        <p:sp>
          <p:nvSpPr>
            <p:cNvPr id="72" name="TextBox 71">
              <a:extLst>
                <a:ext uri="{FF2B5EF4-FFF2-40B4-BE49-F238E27FC236}">
                  <a16:creationId xmlns:a16="http://schemas.microsoft.com/office/drawing/2014/main" id="{C32D60D5-9C1C-46B5-8C40-DBA1AC28D8C7}"/>
                </a:ext>
              </a:extLst>
            </p:cNvPr>
            <p:cNvSpPr txBox="1"/>
            <p:nvPr/>
          </p:nvSpPr>
          <p:spPr>
            <a:xfrm>
              <a:off x="3717412" y="6026814"/>
              <a:ext cx="1100643" cy="276999"/>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200" dirty="0"/>
                <a:t>Servo SG90</a:t>
              </a:r>
            </a:p>
          </p:txBody>
        </p:sp>
      </p:grpSp>
      <p:grpSp>
        <p:nvGrpSpPr>
          <p:cNvPr id="32" name="Group 31">
            <a:extLst>
              <a:ext uri="{FF2B5EF4-FFF2-40B4-BE49-F238E27FC236}">
                <a16:creationId xmlns:a16="http://schemas.microsoft.com/office/drawing/2014/main" id="{A6EDF1C6-3978-434F-A3FC-0E115FC449A8}"/>
              </a:ext>
            </a:extLst>
          </p:cNvPr>
          <p:cNvGrpSpPr/>
          <p:nvPr/>
        </p:nvGrpSpPr>
        <p:grpSpPr>
          <a:xfrm>
            <a:off x="3783324" y="1238498"/>
            <a:ext cx="1100643" cy="1099201"/>
            <a:chOff x="3783324" y="1238498"/>
            <a:chExt cx="1100643" cy="1099201"/>
          </a:xfrm>
        </p:grpSpPr>
        <p:pic>
          <p:nvPicPr>
            <p:cNvPr id="16" name="Picture 15" descr="A close up of electronics&#10;&#10;Description generated with high confidence">
              <a:extLst>
                <a:ext uri="{FF2B5EF4-FFF2-40B4-BE49-F238E27FC236}">
                  <a16:creationId xmlns:a16="http://schemas.microsoft.com/office/drawing/2014/main" id="{D8DE622A-14AB-4CA4-9C75-1DC56A6215D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 t="9066" b="7578"/>
            <a:stretch/>
          </p:blipFill>
          <p:spPr>
            <a:xfrm>
              <a:off x="3849237" y="1529974"/>
              <a:ext cx="968818" cy="807725"/>
            </a:xfrm>
            <a:prstGeom prst="rect">
              <a:avLst/>
            </a:prstGeom>
          </p:spPr>
        </p:pic>
        <p:sp>
          <p:nvSpPr>
            <p:cNvPr id="73" name="TextBox 72">
              <a:extLst>
                <a:ext uri="{FF2B5EF4-FFF2-40B4-BE49-F238E27FC236}">
                  <a16:creationId xmlns:a16="http://schemas.microsoft.com/office/drawing/2014/main" id="{5EA8E8D1-B794-4236-838F-A2BD5F24CE53}"/>
                </a:ext>
              </a:extLst>
            </p:cNvPr>
            <p:cNvSpPr txBox="1"/>
            <p:nvPr/>
          </p:nvSpPr>
          <p:spPr>
            <a:xfrm>
              <a:off x="3783324" y="1238498"/>
              <a:ext cx="1100643" cy="276999"/>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200" dirty="0"/>
                <a:t>Voltage Sensor</a:t>
              </a:r>
            </a:p>
          </p:txBody>
        </p:sp>
      </p:grpSp>
      <p:sp>
        <p:nvSpPr>
          <p:cNvPr id="74" name="TextBox 73">
            <a:extLst>
              <a:ext uri="{FF2B5EF4-FFF2-40B4-BE49-F238E27FC236}">
                <a16:creationId xmlns:a16="http://schemas.microsoft.com/office/drawing/2014/main" id="{014A47AC-5E85-4E9A-84AC-CF977A96AE8E}"/>
              </a:ext>
            </a:extLst>
          </p:cNvPr>
          <p:cNvSpPr txBox="1"/>
          <p:nvPr/>
        </p:nvSpPr>
        <p:spPr>
          <a:xfrm>
            <a:off x="2210761" y="3831110"/>
            <a:ext cx="950975" cy="246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000" dirty="0"/>
              <a:t>Arduino NANO</a:t>
            </a:r>
          </a:p>
        </p:txBody>
      </p:sp>
      <p:grpSp>
        <p:nvGrpSpPr>
          <p:cNvPr id="29" name="Group 28">
            <a:extLst>
              <a:ext uri="{FF2B5EF4-FFF2-40B4-BE49-F238E27FC236}">
                <a16:creationId xmlns:a16="http://schemas.microsoft.com/office/drawing/2014/main" id="{16BD4716-20A7-42B8-AA55-29B475663903}"/>
              </a:ext>
            </a:extLst>
          </p:cNvPr>
          <p:cNvGrpSpPr/>
          <p:nvPr/>
        </p:nvGrpSpPr>
        <p:grpSpPr>
          <a:xfrm>
            <a:off x="1364133" y="1228780"/>
            <a:ext cx="1132659" cy="1176092"/>
            <a:chOff x="1364133" y="1228780"/>
            <a:chExt cx="1132659" cy="1176092"/>
          </a:xfrm>
        </p:grpSpPr>
        <p:pic>
          <p:nvPicPr>
            <p:cNvPr id="21" name="Picture 3" descr="Изображение выглядит как электроника&#10;&#10;Описание создано с высокой степенью достоверности">
              <a:extLst>
                <a:ext uri="{FF2B5EF4-FFF2-40B4-BE49-F238E27FC236}">
                  <a16:creationId xmlns:a16="http://schemas.microsoft.com/office/drawing/2014/main" id="{FAD95002-352E-46C4-88BC-8FBA0C9980D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970" t="-769" r="11029" b="6715"/>
            <a:stretch/>
          </p:blipFill>
          <p:spPr bwMode="auto">
            <a:xfrm>
              <a:off x="1463040" y="1367094"/>
              <a:ext cx="1033752" cy="103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Box 74">
              <a:extLst>
                <a:ext uri="{FF2B5EF4-FFF2-40B4-BE49-F238E27FC236}">
                  <a16:creationId xmlns:a16="http://schemas.microsoft.com/office/drawing/2014/main" id="{AF70CC72-129E-4B6F-AB1F-868A2EBD9D7B}"/>
                </a:ext>
              </a:extLst>
            </p:cNvPr>
            <p:cNvSpPr txBox="1"/>
            <p:nvPr/>
          </p:nvSpPr>
          <p:spPr>
            <a:xfrm>
              <a:off x="1364133" y="1228780"/>
              <a:ext cx="1100643" cy="276999"/>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200" dirty="0" err="1"/>
                <a:t>Xbee</a:t>
              </a:r>
              <a:r>
                <a:rPr lang="en-US" sz="1200" dirty="0"/>
                <a:t> S2C</a:t>
              </a:r>
            </a:p>
          </p:txBody>
        </p:sp>
      </p:grpSp>
      <p:pic>
        <p:nvPicPr>
          <p:cNvPr id="15" name="Picture 14" descr="A circuit board&#10;&#10;Description generated with very high confidence">
            <a:extLst>
              <a:ext uri="{FF2B5EF4-FFF2-40B4-BE49-F238E27FC236}">
                <a16:creationId xmlns:a16="http://schemas.microsoft.com/office/drawing/2014/main" id="{925F83B5-0412-496E-BD53-294DB41F44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8774" y="5334746"/>
            <a:ext cx="733915" cy="743335"/>
          </a:xfrm>
          <a:prstGeom prst="rect">
            <a:avLst/>
          </a:prstGeom>
        </p:spPr>
      </p:pic>
      <p:graphicFrame>
        <p:nvGraphicFramePr>
          <p:cNvPr id="81" name="Table 80">
            <a:extLst>
              <a:ext uri="{FF2B5EF4-FFF2-40B4-BE49-F238E27FC236}">
                <a16:creationId xmlns:a16="http://schemas.microsoft.com/office/drawing/2014/main" id="{09A61301-67CE-4534-A154-3373C0C9D40D}"/>
              </a:ext>
            </a:extLst>
          </p:cNvPr>
          <p:cNvGraphicFramePr>
            <a:graphicFrameLocks noGrp="1"/>
          </p:cNvGraphicFramePr>
          <p:nvPr>
            <p:extLst>
              <p:ext uri="{D42A27DB-BD31-4B8C-83A1-F6EECF244321}">
                <p14:modId xmlns:p14="http://schemas.microsoft.com/office/powerpoint/2010/main" val="4026855678"/>
              </p:ext>
            </p:extLst>
          </p:nvPr>
        </p:nvGraphicFramePr>
        <p:xfrm>
          <a:off x="5133571" y="1234440"/>
          <a:ext cx="3778827" cy="5046645"/>
        </p:xfrm>
        <a:graphic>
          <a:graphicData uri="http://schemas.openxmlformats.org/drawingml/2006/table">
            <a:tbl>
              <a:tblPr firstRow="1" bandRow="1">
                <a:tableStyleId>{5C22544A-7EE6-4342-B048-85BDC9FD1C3A}</a:tableStyleId>
              </a:tblPr>
              <a:tblGrid>
                <a:gridCol w="1259609">
                  <a:extLst>
                    <a:ext uri="{9D8B030D-6E8A-4147-A177-3AD203B41FA5}">
                      <a16:colId xmlns:a16="http://schemas.microsoft.com/office/drawing/2014/main" val="1497025304"/>
                    </a:ext>
                  </a:extLst>
                </a:gridCol>
                <a:gridCol w="1031748">
                  <a:extLst>
                    <a:ext uri="{9D8B030D-6E8A-4147-A177-3AD203B41FA5}">
                      <a16:colId xmlns:a16="http://schemas.microsoft.com/office/drawing/2014/main" val="1821761973"/>
                    </a:ext>
                  </a:extLst>
                </a:gridCol>
                <a:gridCol w="1487470">
                  <a:extLst>
                    <a:ext uri="{9D8B030D-6E8A-4147-A177-3AD203B41FA5}">
                      <a16:colId xmlns:a16="http://schemas.microsoft.com/office/drawing/2014/main" val="2312774426"/>
                    </a:ext>
                  </a:extLst>
                </a:gridCol>
              </a:tblGrid>
              <a:tr h="518465">
                <a:tc>
                  <a:txBody>
                    <a:bodyPr/>
                    <a:lstStyle/>
                    <a:p>
                      <a:pPr algn="ctr"/>
                      <a:r>
                        <a:rPr lang="en-US" dirty="0"/>
                        <a:t>Modul</a:t>
                      </a:r>
                    </a:p>
                  </a:txBody>
                  <a:tcPr anchor="ctr"/>
                </a:tc>
                <a:tc>
                  <a:txBody>
                    <a:bodyPr/>
                    <a:lstStyle/>
                    <a:p>
                      <a:pPr algn="ctr"/>
                      <a:r>
                        <a:rPr lang="en-US" dirty="0" err="1"/>
                        <a:t>Interfeys</a:t>
                      </a:r>
                      <a:endParaRPr lang="en-US" dirty="0"/>
                    </a:p>
                  </a:txBody>
                  <a:tcPr anchor="ctr"/>
                </a:tc>
                <a:tc>
                  <a:txBody>
                    <a:bodyPr/>
                    <a:lstStyle/>
                    <a:p>
                      <a:pPr algn="ctr"/>
                      <a:r>
                        <a:rPr lang="en-US" dirty="0" err="1"/>
                        <a:t>Funksialar</a:t>
                      </a:r>
                      <a:endParaRPr lang="en-US" dirty="0"/>
                    </a:p>
                  </a:txBody>
                  <a:tcPr anchor="ctr"/>
                </a:tc>
                <a:extLst>
                  <a:ext uri="{0D108BD9-81ED-4DB2-BD59-A6C34878D82A}">
                    <a16:rowId xmlns:a16="http://schemas.microsoft.com/office/drawing/2014/main" val="20135567"/>
                  </a:ext>
                </a:extLst>
              </a:tr>
              <a:tr h="561530">
                <a:tc>
                  <a:txBody>
                    <a:bodyPr/>
                    <a:lstStyle/>
                    <a:p>
                      <a:pPr algn="ctr"/>
                      <a:r>
                        <a:rPr lang="en-US" sz="1200" dirty="0"/>
                        <a:t>Arduino NANO</a:t>
                      </a:r>
                    </a:p>
                  </a:txBody>
                  <a:tcPr anchor="ctr"/>
                </a:tc>
                <a:tc>
                  <a:txBody>
                    <a:bodyPr/>
                    <a:lstStyle/>
                    <a:p>
                      <a:pPr algn="ctr"/>
                      <a:r>
                        <a:rPr lang="en-US" sz="1200" i="1" dirty="0"/>
                        <a:t>UART</a:t>
                      </a:r>
                    </a:p>
                  </a:txBody>
                  <a:tcPr anchor="ctr"/>
                </a:tc>
                <a:tc>
                  <a:txBody>
                    <a:bodyPr/>
                    <a:lstStyle/>
                    <a:p>
                      <a:pPr algn="ctr"/>
                      <a:r>
                        <a:rPr lang="az-Latn-AZ" sz="950" dirty="0"/>
                        <a:t>Sensorlardan məlumatları alıb, əsas mikrokontrollerə göndərmək.</a:t>
                      </a:r>
                      <a:endParaRPr lang="en-US" sz="950" dirty="0"/>
                    </a:p>
                  </a:txBody>
                  <a:tcPr anchor="ctr"/>
                </a:tc>
                <a:extLst>
                  <a:ext uri="{0D108BD9-81ED-4DB2-BD59-A6C34878D82A}">
                    <a16:rowId xmlns:a16="http://schemas.microsoft.com/office/drawing/2014/main" val="127002411"/>
                  </a:ext>
                </a:extLst>
              </a:tr>
              <a:tr h="518465">
                <a:tc>
                  <a:txBody>
                    <a:bodyPr/>
                    <a:lstStyle/>
                    <a:p>
                      <a:pPr algn="ctr"/>
                      <a:r>
                        <a:rPr lang="en-US" sz="1200" dirty="0"/>
                        <a:t>Adafruit GPS</a:t>
                      </a:r>
                    </a:p>
                  </a:txBody>
                  <a:tcPr anchor="ctr"/>
                </a:tc>
                <a:tc>
                  <a:txBody>
                    <a:bodyPr/>
                    <a:lstStyle/>
                    <a:p>
                      <a:pPr algn="ctr"/>
                      <a:r>
                        <a:rPr lang="en-US" sz="1200" i="1" dirty="0"/>
                        <a:t>UART</a:t>
                      </a:r>
                    </a:p>
                  </a:txBody>
                  <a:tcPr anchor="ctr"/>
                </a:tc>
                <a:tc>
                  <a:txBody>
                    <a:bodyPr/>
                    <a:lstStyle/>
                    <a:p>
                      <a:pPr algn="ctr"/>
                      <a:r>
                        <a:rPr lang="az-Latn-AZ" sz="1000" dirty="0"/>
                        <a:t>GPS və vaxt məlumatlarını ölçmək.</a:t>
                      </a:r>
                      <a:endParaRPr lang="en-US" sz="1000" dirty="0"/>
                    </a:p>
                  </a:txBody>
                  <a:tcPr anchor="ctr"/>
                </a:tc>
                <a:extLst>
                  <a:ext uri="{0D108BD9-81ED-4DB2-BD59-A6C34878D82A}">
                    <a16:rowId xmlns:a16="http://schemas.microsoft.com/office/drawing/2014/main" val="732264724"/>
                  </a:ext>
                </a:extLst>
              </a:tr>
              <a:tr h="585944">
                <a:tc>
                  <a:txBody>
                    <a:bodyPr/>
                    <a:lstStyle/>
                    <a:p>
                      <a:pPr algn="ctr"/>
                      <a:r>
                        <a:rPr lang="en-US" sz="1200" dirty="0"/>
                        <a:t>BME280</a:t>
                      </a:r>
                    </a:p>
                  </a:txBody>
                  <a:tcPr anchor="ctr"/>
                </a:tc>
                <a:tc>
                  <a:txBody>
                    <a:bodyPr/>
                    <a:lstStyle/>
                    <a:p>
                      <a:pPr algn="ctr"/>
                      <a:r>
                        <a:rPr lang="en-US" sz="1200" i="1" dirty="0"/>
                        <a:t>I2C</a:t>
                      </a:r>
                    </a:p>
                  </a:txBody>
                  <a:tcPr anchor="ctr"/>
                </a:tc>
                <a:tc>
                  <a:txBody>
                    <a:bodyPr/>
                    <a:lstStyle/>
                    <a:p>
                      <a:pPr algn="ctr"/>
                      <a:r>
                        <a:rPr lang="az-Latn-AZ" sz="1000" dirty="0"/>
                        <a:t>Təzyiq, Tempratur, Hündürlük, Rütubət kimi məlumatları ölçmək.</a:t>
                      </a:r>
                      <a:endParaRPr lang="en-US" sz="1000" dirty="0"/>
                    </a:p>
                  </a:txBody>
                  <a:tcPr anchor="ctr"/>
                </a:tc>
                <a:extLst>
                  <a:ext uri="{0D108BD9-81ED-4DB2-BD59-A6C34878D82A}">
                    <a16:rowId xmlns:a16="http://schemas.microsoft.com/office/drawing/2014/main" val="4027187435"/>
                  </a:ext>
                </a:extLst>
              </a:tr>
              <a:tr h="518465">
                <a:tc>
                  <a:txBody>
                    <a:bodyPr/>
                    <a:lstStyle/>
                    <a:p>
                      <a:pPr algn="ctr"/>
                      <a:r>
                        <a:rPr lang="en-US" sz="1200" dirty="0"/>
                        <a:t>GY – 91</a:t>
                      </a:r>
                    </a:p>
                  </a:txBody>
                  <a:tcPr anchor="ctr"/>
                </a:tc>
                <a:tc>
                  <a:txBody>
                    <a:bodyPr/>
                    <a:lstStyle/>
                    <a:p>
                      <a:pPr algn="ctr"/>
                      <a:r>
                        <a:rPr lang="en-US" sz="1200" i="1" dirty="0"/>
                        <a:t>I2C</a:t>
                      </a:r>
                    </a:p>
                  </a:txBody>
                  <a:tcPr anchor="ctr"/>
                </a:tc>
                <a:tc>
                  <a:txBody>
                    <a:bodyPr/>
                    <a:lstStyle/>
                    <a:p>
                      <a:pPr algn="ctr"/>
                      <a:r>
                        <a:rPr lang="az-Latn-AZ" sz="1000" dirty="0"/>
                        <a:t>Model peykin fəzadaki vəziyyətini ölçmək.</a:t>
                      </a:r>
                      <a:endParaRPr lang="en-US" sz="1000" dirty="0"/>
                    </a:p>
                  </a:txBody>
                  <a:tcPr anchor="ctr"/>
                </a:tc>
                <a:extLst>
                  <a:ext uri="{0D108BD9-81ED-4DB2-BD59-A6C34878D82A}">
                    <a16:rowId xmlns:a16="http://schemas.microsoft.com/office/drawing/2014/main" val="967009228"/>
                  </a:ext>
                </a:extLst>
              </a:tr>
              <a:tr h="585944">
                <a:tc>
                  <a:txBody>
                    <a:bodyPr/>
                    <a:lstStyle/>
                    <a:p>
                      <a:pPr algn="ctr"/>
                      <a:r>
                        <a:rPr lang="en-US" sz="1200" dirty="0"/>
                        <a:t>Servo SG90</a:t>
                      </a:r>
                    </a:p>
                  </a:txBody>
                  <a:tcPr anchor="ctr"/>
                </a:tc>
                <a:tc>
                  <a:txBody>
                    <a:bodyPr/>
                    <a:lstStyle/>
                    <a:p>
                      <a:pPr algn="ctr"/>
                      <a:r>
                        <a:rPr lang="en-US" sz="1200" i="1" dirty="0"/>
                        <a:t>DIGITAL</a:t>
                      </a:r>
                    </a:p>
                  </a:txBody>
                  <a:tcPr anchor="ctr"/>
                </a:tc>
                <a:tc>
                  <a:txBody>
                    <a:bodyPr/>
                    <a:lstStyle/>
                    <a:p>
                      <a:pPr algn="ctr"/>
                      <a:r>
                        <a:rPr lang="az-Latn-AZ" sz="1000" dirty="0"/>
                        <a:t>Model peykin konteynerdən ayrılmasını təşkil etmək.</a:t>
                      </a:r>
                      <a:endParaRPr lang="en-US" sz="1000" dirty="0"/>
                    </a:p>
                  </a:txBody>
                  <a:tcPr anchor="ctr"/>
                </a:tc>
                <a:extLst>
                  <a:ext uri="{0D108BD9-81ED-4DB2-BD59-A6C34878D82A}">
                    <a16:rowId xmlns:a16="http://schemas.microsoft.com/office/drawing/2014/main" val="4250132392"/>
                  </a:ext>
                </a:extLst>
              </a:tr>
              <a:tr h="585944">
                <a:tc>
                  <a:txBody>
                    <a:bodyPr/>
                    <a:lstStyle/>
                    <a:p>
                      <a:pPr algn="ctr"/>
                      <a:r>
                        <a:rPr lang="en-US" sz="1200" dirty="0"/>
                        <a:t>Voltage Sensor</a:t>
                      </a:r>
                    </a:p>
                  </a:txBody>
                  <a:tcPr anchor="ctr"/>
                </a:tc>
                <a:tc>
                  <a:txBody>
                    <a:bodyPr/>
                    <a:lstStyle/>
                    <a:p>
                      <a:pPr algn="ctr"/>
                      <a:r>
                        <a:rPr lang="en-US" sz="1200" i="1" dirty="0"/>
                        <a:t>ADC</a:t>
                      </a:r>
                    </a:p>
                  </a:txBody>
                  <a:tcPr anchor="ctr"/>
                </a:tc>
                <a:tc>
                  <a:txBody>
                    <a:bodyPr/>
                    <a:lstStyle/>
                    <a:p>
                      <a:pPr algn="ctr"/>
                      <a:r>
                        <a:rPr lang="az-Latn-AZ" sz="1000" dirty="0"/>
                        <a:t>Model peykin batareyasında olan cari gərginliyi ölçmək.</a:t>
                      </a:r>
                      <a:endParaRPr lang="en-US" sz="1000" dirty="0"/>
                    </a:p>
                  </a:txBody>
                  <a:tcPr anchor="ctr"/>
                </a:tc>
                <a:extLst>
                  <a:ext uri="{0D108BD9-81ED-4DB2-BD59-A6C34878D82A}">
                    <a16:rowId xmlns:a16="http://schemas.microsoft.com/office/drawing/2014/main" val="4143532259"/>
                  </a:ext>
                </a:extLst>
              </a:tr>
              <a:tr h="585944">
                <a:tc>
                  <a:txBody>
                    <a:bodyPr/>
                    <a:lstStyle/>
                    <a:p>
                      <a:pPr algn="ctr"/>
                      <a:r>
                        <a:rPr lang="en-US" sz="1200" dirty="0" err="1"/>
                        <a:t>XBee</a:t>
                      </a:r>
                      <a:r>
                        <a:rPr lang="en-US" sz="1200" dirty="0"/>
                        <a:t> S2C</a:t>
                      </a:r>
                    </a:p>
                  </a:txBody>
                  <a:tcPr anchor="ctr"/>
                </a:tc>
                <a:tc>
                  <a:txBody>
                    <a:bodyPr/>
                    <a:lstStyle/>
                    <a:p>
                      <a:pPr algn="ctr"/>
                      <a:r>
                        <a:rPr lang="en-US" sz="1200" i="1" dirty="0"/>
                        <a:t>UART</a:t>
                      </a:r>
                    </a:p>
                  </a:txBody>
                  <a:tcPr anchor="ctr"/>
                </a:tc>
                <a:tc>
                  <a:txBody>
                    <a:bodyPr/>
                    <a:lstStyle/>
                    <a:p>
                      <a:pPr algn="ctr"/>
                      <a:r>
                        <a:rPr lang="en-US" sz="1000" dirty="0"/>
                        <a:t>M</a:t>
                      </a:r>
                      <a:r>
                        <a:rPr lang="az-Latn-AZ" sz="1000" dirty="0"/>
                        <a:t>əlumatların YİS-nə ötürülməsi və YİS-dən qəbul edilməsi.</a:t>
                      </a:r>
                      <a:endParaRPr lang="en-US" sz="1000" dirty="0"/>
                    </a:p>
                  </a:txBody>
                  <a:tcPr anchor="ctr"/>
                </a:tc>
                <a:extLst>
                  <a:ext uri="{0D108BD9-81ED-4DB2-BD59-A6C34878D82A}">
                    <a16:rowId xmlns:a16="http://schemas.microsoft.com/office/drawing/2014/main" val="1473861850"/>
                  </a:ext>
                </a:extLst>
              </a:tr>
              <a:tr h="585944">
                <a:tc>
                  <a:txBody>
                    <a:bodyPr/>
                    <a:lstStyle/>
                    <a:p>
                      <a:pPr algn="ctr"/>
                      <a:r>
                        <a:rPr lang="en-US" sz="1200" dirty="0"/>
                        <a:t>SD kart </a:t>
                      </a:r>
                      <a:r>
                        <a:rPr lang="en-US" sz="1200" dirty="0" err="1"/>
                        <a:t>modulu</a:t>
                      </a:r>
                      <a:endParaRPr lang="en-US" sz="1200" dirty="0"/>
                    </a:p>
                  </a:txBody>
                  <a:tcPr anchor="ctr"/>
                </a:tc>
                <a:tc>
                  <a:txBody>
                    <a:bodyPr/>
                    <a:lstStyle/>
                    <a:p>
                      <a:pPr algn="ctr"/>
                      <a:r>
                        <a:rPr lang="en-US" sz="1200" i="1" dirty="0"/>
                        <a:t>SPI</a:t>
                      </a:r>
                    </a:p>
                  </a:txBody>
                  <a:tcPr anchor="ctr"/>
                </a:tc>
                <a:tc>
                  <a:txBody>
                    <a:bodyPr/>
                    <a:lstStyle/>
                    <a:p>
                      <a:pPr algn="ctr"/>
                      <a:r>
                        <a:rPr lang="az-Latn-AZ" sz="1000" dirty="0"/>
                        <a:t>Əlavə tapşırıq kimi telemetrik məlumatları yaddaş kartına yazmaq</a:t>
                      </a:r>
                      <a:endParaRPr lang="en-US" sz="1000" dirty="0"/>
                    </a:p>
                  </a:txBody>
                  <a:tcPr anchor="ctr"/>
                </a:tc>
                <a:extLst>
                  <a:ext uri="{0D108BD9-81ED-4DB2-BD59-A6C34878D82A}">
                    <a16:rowId xmlns:a16="http://schemas.microsoft.com/office/drawing/2014/main" val="1124816987"/>
                  </a:ext>
                </a:extLst>
              </a:tr>
            </a:tbl>
          </a:graphicData>
        </a:graphic>
      </p:graphicFrame>
      <p:sp>
        <p:nvSpPr>
          <p:cNvPr id="83" name="TextBox 82">
            <a:extLst>
              <a:ext uri="{FF2B5EF4-FFF2-40B4-BE49-F238E27FC236}">
                <a16:creationId xmlns:a16="http://schemas.microsoft.com/office/drawing/2014/main" id="{51D66A26-FA14-4AD5-9D1D-9D657A38942E}"/>
              </a:ext>
            </a:extLst>
          </p:cNvPr>
          <p:cNvSpPr txBox="1"/>
          <p:nvPr/>
        </p:nvSpPr>
        <p:spPr>
          <a:xfrm rot="16200000">
            <a:off x="2263839" y="4172255"/>
            <a:ext cx="577354" cy="276999"/>
          </a:xfrm>
          <a:prstGeom prst="rect">
            <a:avLst/>
          </a:prstGeom>
          <a:noFill/>
        </p:spPr>
        <p:txBody>
          <a:bodyPr wrap="square" rtlCol="0">
            <a:spAutoFit/>
          </a:bodyPr>
          <a:lstStyle/>
          <a:p>
            <a:r>
              <a:rPr lang="az-Latn-AZ" sz="1200" b="1" i="1" dirty="0">
                <a:solidFill>
                  <a:srgbClr val="4472C4"/>
                </a:solidFill>
              </a:rPr>
              <a:t>UART</a:t>
            </a:r>
            <a:endParaRPr lang="en-US" sz="1200" b="1" i="1" dirty="0">
              <a:solidFill>
                <a:srgbClr val="4472C4"/>
              </a:solidFill>
            </a:endParaRPr>
          </a:p>
        </p:txBody>
      </p:sp>
      <p:sp>
        <p:nvSpPr>
          <p:cNvPr id="84" name="TextBox 83">
            <a:extLst>
              <a:ext uri="{FF2B5EF4-FFF2-40B4-BE49-F238E27FC236}">
                <a16:creationId xmlns:a16="http://schemas.microsoft.com/office/drawing/2014/main" id="{1AAEC5B2-8709-4112-8AEB-7F77622E7177}"/>
              </a:ext>
            </a:extLst>
          </p:cNvPr>
          <p:cNvSpPr txBox="1"/>
          <p:nvPr/>
        </p:nvSpPr>
        <p:spPr>
          <a:xfrm>
            <a:off x="2027635" y="2453420"/>
            <a:ext cx="577354" cy="276999"/>
          </a:xfrm>
          <a:prstGeom prst="rect">
            <a:avLst/>
          </a:prstGeom>
          <a:noFill/>
        </p:spPr>
        <p:txBody>
          <a:bodyPr wrap="square" rtlCol="0">
            <a:spAutoFit/>
          </a:bodyPr>
          <a:lstStyle/>
          <a:p>
            <a:r>
              <a:rPr lang="az-Latn-AZ" sz="1200" b="1" i="1" dirty="0">
                <a:solidFill>
                  <a:srgbClr val="4472C4"/>
                </a:solidFill>
              </a:rPr>
              <a:t>UART</a:t>
            </a:r>
            <a:endParaRPr lang="en-US" sz="1200" b="1" i="1" dirty="0">
              <a:solidFill>
                <a:srgbClr val="4472C4"/>
              </a:solidFill>
            </a:endParaRPr>
          </a:p>
        </p:txBody>
      </p:sp>
      <p:sp>
        <p:nvSpPr>
          <p:cNvPr id="85" name="TextBox 84">
            <a:extLst>
              <a:ext uri="{FF2B5EF4-FFF2-40B4-BE49-F238E27FC236}">
                <a16:creationId xmlns:a16="http://schemas.microsoft.com/office/drawing/2014/main" id="{4661EEFB-D6BC-4D0F-AEF9-B15EA8073548}"/>
              </a:ext>
            </a:extLst>
          </p:cNvPr>
          <p:cNvSpPr txBox="1"/>
          <p:nvPr/>
        </p:nvSpPr>
        <p:spPr>
          <a:xfrm>
            <a:off x="1259987" y="4529932"/>
            <a:ext cx="449306" cy="276999"/>
          </a:xfrm>
          <a:prstGeom prst="rect">
            <a:avLst/>
          </a:prstGeom>
          <a:noFill/>
        </p:spPr>
        <p:txBody>
          <a:bodyPr wrap="square" rtlCol="0">
            <a:spAutoFit/>
          </a:bodyPr>
          <a:lstStyle/>
          <a:p>
            <a:r>
              <a:rPr lang="en-US" sz="1200" b="1" i="1" dirty="0">
                <a:solidFill>
                  <a:srgbClr val="ED7D31"/>
                </a:solidFill>
              </a:rPr>
              <a:t>I2C</a:t>
            </a:r>
          </a:p>
        </p:txBody>
      </p:sp>
      <p:sp>
        <p:nvSpPr>
          <p:cNvPr id="86" name="TextBox 85">
            <a:extLst>
              <a:ext uri="{FF2B5EF4-FFF2-40B4-BE49-F238E27FC236}">
                <a16:creationId xmlns:a16="http://schemas.microsoft.com/office/drawing/2014/main" id="{D8E5A6B6-B406-4952-BB14-1D487B9AF3CA}"/>
              </a:ext>
            </a:extLst>
          </p:cNvPr>
          <p:cNvSpPr txBox="1"/>
          <p:nvPr/>
        </p:nvSpPr>
        <p:spPr>
          <a:xfrm>
            <a:off x="2761791" y="2433361"/>
            <a:ext cx="449306" cy="276999"/>
          </a:xfrm>
          <a:prstGeom prst="rect">
            <a:avLst/>
          </a:prstGeom>
          <a:noFill/>
        </p:spPr>
        <p:txBody>
          <a:bodyPr wrap="square" rtlCol="0">
            <a:spAutoFit/>
          </a:bodyPr>
          <a:lstStyle/>
          <a:p>
            <a:r>
              <a:rPr lang="en-US" sz="1200" b="1" i="1" dirty="0">
                <a:solidFill>
                  <a:srgbClr val="ED7D31"/>
                </a:solidFill>
              </a:rPr>
              <a:t>I2C</a:t>
            </a:r>
          </a:p>
        </p:txBody>
      </p:sp>
      <p:sp>
        <p:nvSpPr>
          <p:cNvPr id="87" name="TextBox 86">
            <a:extLst>
              <a:ext uri="{FF2B5EF4-FFF2-40B4-BE49-F238E27FC236}">
                <a16:creationId xmlns:a16="http://schemas.microsoft.com/office/drawing/2014/main" id="{BDFB4077-0540-4CEA-B2AD-6AF0F5B3B346}"/>
              </a:ext>
            </a:extLst>
          </p:cNvPr>
          <p:cNvSpPr txBox="1"/>
          <p:nvPr/>
        </p:nvSpPr>
        <p:spPr>
          <a:xfrm>
            <a:off x="3609345" y="3181450"/>
            <a:ext cx="485664" cy="276999"/>
          </a:xfrm>
          <a:prstGeom prst="rect">
            <a:avLst/>
          </a:prstGeom>
          <a:noFill/>
        </p:spPr>
        <p:txBody>
          <a:bodyPr wrap="square" rtlCol="0">
            <a:spAutoFit/>
          </a:bodyPr>
          <a:lstStyle/>
          <a:p>
            <a:r>
              <a:rPr lang="en-US" sz="1200" b="1" i="1" dirty="0">
                <a:solidFill>
                  <a:srgbClr val="70AD47"/>
                </a:solidFill>
              </a:rPr>
              <a:t>ADC</a:t>
            </a:r>
          </a:p>
        </p:txBody>
      </p:sp>
      <p:sp>
        <p:nvSpPr>
          <p:cNvPr id="88" name="TextBox 87">
            <a:extLst>
              <a:ext uri="{FF2B5EF4-FFF2-40B4-BE49-F238E27FC236}">
                <a16:creationId xmlns:a16="http://schemas.microsoft.com/office/drawing/2014/main" id="{A9E05737-73CD-41EF-B7BF-80BB89849B40}"/>
              </a:ext>
            </a:extLst>
          </p:cNvPr>
          <p:cNvSpPr txBox="1"/>
          <p:nvPr/>
        </p:nvSpPr>
        <p:spPr>
          <a:xfrm>
            <a:off x="3622689" y="4541889"/>
            <a:ext cx="693279" cy="276999"/>
          </a:xfrm>
          <a:prstGeom prst="rect">
            <a:avLst/>
          </a:prstGeom>
          <a:noFill/>
        </p:spPr>
        <p:txBody>
          <a:bodyPr wrap="square" rtlCol="0">
            <a:spAutoFit/>
          </a:bodyPr>
          <a:lstStyle/>
          <a:p>
            <a:r>
              <a:rPr lang="en-US" sz="1200" b="1" i="1" dirty="0">
                <a:solidFill>
                  <a:srgbClr val="FFFF00"/>
                </a:solidFill>
              </a:rPr>
              <a:t>DIGITAL</a:t>
            </a:r>
          </a:p>
        </p:txBody>
      </p:sp>
      <p:sp>
        <p:nvSpPr>
          <p:cNvPr id="53" name="TextBox 52">
            <a:extLst>
              <a:ext uri="{FF2B5EF4-FFF2-40B4-BE49-F238E27FC236}">
                <a16:creationId xmlns:a16="http://schemas.microsoft.com/office/drawing/2014/main" id="{D1611463-AD31-4BBC-AE8C-A469C4625073}"/>
              </a:ext>
            </a:extLst>
          </p:cNvPr>
          <p:cNvSpPr txBox="1"/>
          <p:nvPr/>
        </p:nvSpPr>
        <p:spPr>
          <a:xfrm>
            <a:off x="2372877" y="6078081"/>
            <a:ext cx="992115" cy="276999"/>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200" dirty="0"/>
              <a:t>Adafruit GPS</a:t>
            </a:r>
          </a:p>
        </p:txBody>
      </p:sp>
      <p:cxnSp>
        <p:nvCxnSpPr>
          <p:cNvPr id="34" name="Connector: Elbow 33">
            <a:extLst>
              <a:ext uri="{FF2B5EF4-FFF2-40B4-BE49-F238E27FC236}">
                <a16:creationId xmlns:a16="http://schemas.microsoft.com/office/drawing/2014/main" id="{933C063C-F977-4668-BEB9-2A043CC49FBA}"/>
              </a:ext>
            </a:extLst>
          </p:cNvPr>
          <p:cNvCxnSpPr>
            <a:cxnSpLocks/>
          </p:cNvCxnSpPr>
          <p:nvPr/>
        </p:nvCxnSpPr>
        <p:spPr>
          <a:xfrm rot="10800000">
            <a:off x="2044082" y="4846704"/>
            <a:ext cx="454692" cy="923160"/>
          </a:xfrm>
          <a:prstGeom prst="bentConnector3">
            <a:avLst>
              <a:gd name="adj1" fmla="val 150276"/>
            </a:avLst>
          </a:prstGeom>
          <a:ln>
            <a:tailEnd type="triangle"/>
          </a:ln>
        </p:spPr>
        <p:style>
          <a:lnRef idx="3">
            <a:schemeClr val="accent5"/>
          </a:lnRef>
          <a:fillRef idx="0">
            <a:schemeClr val="accent5"/>
          </a:fillRef>
          <a:effectRef idx="2">
            <a:schemeClr val="accent5"/>
          </a:effectRef>
          <a:fontRef idx="minor">
            <a:schemeClr val="tx1"/>
          </a:fontRef>
        </p:style>
      </p:cxnSp>
      <p:sp>
        <p:nvSpPr>
          <p:cNvPr id="57" name="TextBox 56">
            <a:extLst>
              <a:ext uri="{FF2B5EF4-FFF2-40B4-BE49-F238E27FC236}">
                <a16:creationId xmlns:a16="http://schemas.microsoft.com/office/drawing/2014/main" id="{EFC6E433-3B56-464C-A42D-566DE6DCF59B}"/>
              </a:ext>
            </a:extLst>
          </p:cNvPr>
          <p:cNvSpPr txBox="1"/>
          <p:nvPr/>
        </p:nvSpPr>
        <p:spPr>
          <a:xfrm rot="16200000">
            <a:off x="1439212" y="5170826"/>
            <a:ext cx="577354" cy="276999"/>
          </a:xfrm>
          <a:prstGeom prst="rect">
            <a:avLst/>
          </a:prstGeom>
          <a:noFill/>
        </p:spPr>
        <p:txBody>
          <a:bodyPr wrap="square" rtlCol="0">
            <a:spAutoFit/>
          </a:bodyPr>
          <a:lstStyle/>
          <a:p>
            <a:r>
              <a:rPr lang="az-Latn-AZ" sz="1200" b="1" i="1" dirty="0">
                <a:solidFill>
                  <a:srgbClr val="4472C4"/>
                </a:solidFill>
              </a:rPr>
              <a:t>UART</a:t>
            </a:r>
            <a:endParaRPr lang="en-US" sz="1200" b="1" i="1" dirty="0">
              <a:solidFill>
                <a:srgbClr val="4472C4"/>
              </a:solidFill>
            </a:endParaRPr>
          </a:p>
        </p:txBody>
      </p:sp>
      <p:pic>
        <p:nvPicPr>
          <p:cNvPr id="38" name="Picture 37">
            <a:extLst>
              <a:ext uri="{FF2B5EF4-FFF2-40B4-BE49-F238E27FC236}">
                <a16:creationId xmlns:a16="http://schemas.microsoft.com/office/drawing/2014/main" id="{43773296-D493-484A-AB5D-20CDA4E5A81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695" t="11578" r="4808" b="14324"/>
          <a:stretch/>
        </p:blipFill>
        <p:spPr>
          <a:xfrm>
            <a:off x="300560" y="1570563"/>
            <a:ext cx="875237" cy="708809"/>
          </a:xfrm>
          <a:prstGeom prst="rect">
            <a:avLst/>
          </a:prstGeom>
        </p:spPr>
      </p:pic>
      <p:sp>
        <p:nvSpPr>
          <p:cNvPr id="60" name="TextBox 59">
            <a:extLst>
              <a:ext uri="{FF2B5EF4-FFF2-40B4-BE49-F238E27FC236}">
                <a16:creationId xmlns:a16="http://schemas.microsoft.com/office/drawing/2014/main" id="{8E831CB9-00A7-431F-8397-32620537E822}"/>
              </a:ext>
            </a:extLst>
          </p:cNvPr>
          <p:cNvSpPr txBox="1"/>
          <p:nvPr/>
        </p:nvSpPr>
        <p:spPr>
          <a:xfrm>
            <a:off x="310345" y="1248149"/>
            <a:ext cx="950975" cy="2308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900" dirty="0"/>
              <a:t>SD kart </a:t>
            </a:r>
            <a:r>
              <a:rPr lang="en-US" sz="900" dirty="0" err="1"/>
              <a:t>modulu</a:t>
            </a:r>
            <a:endParaRPr lang="en-US" sz="900" dirty="0"/>
          </a:p>
        </p:txBody>
      </p:sp>
      <p:cxnSp>
        <p:nvCxnSpPr>
          <p:cNvPr id="41" name="Connector: Elbow 40">
            <a:extLst>
              <a:ext uri="{FF2B5EF4-FFF2-40B4-BE49-F238E27FC236}">
                <a16:creationId xmlns:a16="http://schemas.microsoft.com/office/drawing/2014/main" id="{136366B2-56D9-449C-8E7C-A56A45774ED5}"/>
              </a:ext>
            </a:extLst>
          </p:cNvPr>
          <p:cNvCxnSpPr>
            <a:cxnSpLocks/>
            <a:stCxn id="8" idx="1"/>
            <a:endCxn id="38" idx="2"/>
          </p:cNvCxnSpPr>
          <p:nvPr/>
        </p:nvCxnSpPr>
        <p:spPr>
          <a:xfrm rot="10800000">
            <a:off x="738180" y="2279372"/>
            <a:ext cx="1309849" cy="1143532"/>
          </a:xfrm>
          <a:prstGeom prst="bentConnector2">
            <a:avLst/>
          </a:prstGeom>
          <a:ln>
            <a:solidFill>
              <a:srgbClr val="31E6FF"/>
            </a:solidFill>
            <a:tailEnd type="triangle"/>
          </a:ln>
        </p:spPr>
        <p:style>
          <a:lnRef idx="3">
            <a:schemeClr val="accent6"/>
          </a:lnRef>
          <a:fillRef idx="0">
            <a:schemeClr val="accent6"/>
          </a:fillRef>
          <a:effectRef idx="2">
            <a:schemeClr val="accent6"/>
          </a:effectRef>
          <a:fontRef idx="minor">
            <a:schemeClr val="tx1"/>
          </a:fontRef>
        </p:style>
      </p:cxnSp>
      <p:sp>
        <p:nvSpPr>
          <p:cNvPr id="64" name="TextBox 63">
            <a:extLst>
              <a:ext uri="{FF2B5EF4-FFF2-40B4-BE49-F238E27FC236}">
                <a16:creationId xmlns:a16="http://schemas.microsoft.com/office/drawing/2014/main" id="{98483F57-CD44-4657-A1B5-C7664B253E25}"/>
              </a:ext>
            </a:extLst>
          </p:cNvPr>
          <p:cNvSpPr txBox="1"/>
          <p:nvPr/>
        </p:nvSpPr>
        <p:spPr>
          <a:xfrm>
            <a:off x="1193691" y="3145906"/>
            <a:ext cx="577354" cy="276999"/>
          </a:xfrm>
          <a:prstGeom prst="rect">
            <a:avLst/>
          </a:prstGeom>
          <a:noFill/>
        </p:spPr>
        <p:txBody>
          <a:bodyPr wrap="square" rtlCol="0">
            <a:spAutoFit/>
          </a:bodyPr>
          <a:lstStyle/>
          <a:p>
            <a:r>
              <a:rPr lang="en-US" sz="1200" b="1" i="1" dirty="0">
                <a:solidFill>
                  <a:srgbClr val="31E6FF"/>
                </a:solidFill>
              </a:rPr>
              <a:t>SPI</a:t>
            </a:r>
          </a:p>
        </p:txBody>
      </p:sp>
    </p:spTree>
    <p:extLst>
      <p:ext uri="{BB962C8B-B14F-4D97-AF65-F5344CB8AC3E}">
        <p14:creationId xmlns:p14="http://schemas.microsoft.com/office/powerpoint/2010/main" val="3342191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52</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İ</a:t>
            </a:r>
            <a:r>
              <a:rPr lang="en-US" sz="2400" b="1" kern="0" dirty="0">
                <a:solidFill>
                  <a:srgbClr val="333399"/>
                </a:solidFill>
              </a:rPr>
              <a:t>da</a:t>
            </a:r>
            <a:r>
              <a:rPr lang="az-Latn-AZ" sz="2400" b="1" kern="0" dirty="0">
                <a:solidFill>
                  <a:srgbClr val="333399"/>
                </a:solidFill>
              </a:rPr>
              <a:t>rəedici qurğu və yaddaş bölgüsü</a:t>
            </a:r>
            <a:endParaRPr lang="en-US" sz="2400" b="1" kern="0" dirty="0">
              <a:solidFill>
                <a:srgbClr val="333399"/>
              </a:solidFill>
            </a:endParaRPr>
          </a:p>
        </p:txBody>
      </p:sp>
      <p:sp>
        <p:nvSpPr>
          <p:cNvPr id="8"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593FC100-6AB9-4B41-AAA7-CCCE0DB62A60}"/>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62F04F56-3765-43EE-9B45-7EF16AEBD0FD}"/>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47B58EA1-724D-4A46-934B-5B3D214BBC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45F2FDD5-277B-4422-AD60-44FA5E54A4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3" name="Table 12">
            <a:extLst>
              <a:ext uri="{FF2B5EF4-FFF2-40B4-BE49-F238E27FC236}">
                <a16:creationId xmlns:a16="http://schemas.microsoft.com/office/drawing/2014/main" id="{BCD6D773-FE22-4862-B81E-BD6497372466}"/>
              </a:ext>
            </a:extLst>
          </p:cNvPr>
          <p:cNvGraphicFramePr>
            <a:graphicFrameLocks noGrp="1"/>
          </p:cNvGraphicFramePr>
          <p:nvPr>
            <p:extLst>
              <p:ext uri="{D42A27DB-BD31-4B8C-83A1-F6EECF244321}">
                <p14:modId xmlns:p14="http://schemas.microsoft.com/office/powerpoint/2010/main" val="2582293134"/>
              </p:ext>
            </p:extLst>
          </p:nvPr>
        </p:nvGraphicFramePr>
        <p:xfrm>
          <a:off x="239150" y="1133855"/>
          <a:ext cx="8676250" cy="1900062"/>
        </p:xfrm>
        <a:graphic>
          <a:graphicData uri="http://schemas.openxmlformats.org/drawingml/2006/table">
            <a:tbl>
              <a:tblPr firstRow="1" bandRow="1">
                <a:tableStyleId>{5C22544A-7EE6-4342-B048-85BDC9FD1C3A}</a:tableStyleId>
              </a:tblPr>
              <a:tblGrid>
                <a:gridCol w="793146">
                  <a:extLst>
                    <a:ext uri="{9D8B030D-6E8A-4147-A177-3AD203B41FA5}">
                      <a16:colId xmlns:a16="http://schemas.microsoft.com/office/drawing/2014/main" val="3849626326"/>
                    </a:ext>
                  </a:extLst>
                </a:gridCol>
                <a:gridCol w="666335">
                  <a:extLst>
                    <a:ext uri="{9D8B030D-6E8A-4147-A177-3AD203B41FA5}">
                      <a16:colId xmlns:a16="http://schemas.microsoft.com/office/drawing/2014/main" val="485387942"/>
                    </a:ext>
                  </a:extLst>
                </a:gridCol>
                <a:gridCol w="718915">
                  <a:extLst>
                    <a:ext uri="{9D8B030D-6E8A-4147-A177-3AD203B41FA5}">
                      <a16:colId xmlns:a16="http://schemas.microsoft.com/office/drawing/2014/main" val="2544925471"/>
                    </a:ext>
                  </a:extLst>
                </a:gridCol>
                <a:gridCol w="1068293">
                  <a:extLst>
                    <a:ext uri="{9D8B030D-6E8A-4147-A177-3AD203B41FA5}">
                      <a16:colId xmlns:a16="http://schemas.microsoft.com/office/drawing/2014/main" val="2866559936"/>
                    </a:ext>
                  </a:extLst>
                </a:gridCol>
                <a:gridCol w="745791">
                  <a:extLst>
                    <a:ext uri="{9D8B030D-6E8A-4147-A177-3AD203B41FA5}">
                      <a16:colId xmlns:a16="http://schemas.microsoft.com/office/drawing/2014/main" val="1567921724"/>
                    </a:ext>
                  </a:extLst>
                </a:gridCol>
                <a:gridCol w="839853">
                  <a:extLst>
                    <a:ext uri="{9D8B030D-6E8A-4147-A177-3AD203B41FA5}">
                      <a16:colId xmlns:a16="http://schemas.microsoft.com/office/drawing/2014/main" val="275552685"/>
                    </a:ext>
                  </a:extLst>
                </a:gridCol>
                <a:gridCol w="1397517">
                  <a:extLst>
                    <a:ext uri="{9D8B030D-6E8A-4147-A177-3AD203B41FA5}">
                      <a16:colId xmlns:a16="http://schemas.microsoft.com/office/drawing/2014/main" val="1047314852"/>
                    </a:ext>
                  </a:extLst>
                </a:gridCol>
                <a:gridCol w="497194">
                  <a:extLst>
                    <a:ext uri="{9D8B030D-6E8A-4147-A177-3AD203B41FA5}">
                      <a16:colId xmlns:a16="http://schemas.microsoft.com/office/drawing/2014/main" val="581576075"/>
                    </a:ext>
                  </a:extLst>
                </a:gridCol>
                <a:gridCol w="490474">
                  <a:extLst>
                    <a:ext uri="{9D8B030D-6E8A-4147-A177-3AD203B41FA5}">
                      <a16:colId xmlns:a16="http://schemas.microsoft.com/office/drawing/2014/main" val="2209056022"/>
                    </a:ext>
                  </a:extLst>
                </a:gridCol>
                <a:gridCol w="725634">
                  <a:extLst>
                    <a:ext uri="{9D8B030D-6E8A-4147-A177-3AD203B41FA5}">
                      <a16:colId xmlns:a16="http://schemas.microsoft.com/office/drawing/2014/main" val="4042969954"/>
                    </a:ext>
                  </a:extLst>
                </a:gridCol>
                <a:gridCol w="733098">
                  <a:extLst>
                    <a:ext uri="{9D8B030D-6E8A-4147-A177-3AD203B41FA5}">
                      <a16:colId xmlns:a16="http://schemas.microsoft.com/office/drawing/2014/main" val="1206868115"/>
                    </a:ext>
                  </a:extLst>
                </a:gridCol>
              </a:tblGrid>
              <a:tr h="356684">
                <a:tc rowSpan="2">
                  <a:txBody>
                    <a:bodyPr/>
                    <a:lstStyle/>
                    <a:p>
                      <a:pPr algn="ctr"/>
                      <a:r>
                        <a:rPr lang="az-Latn-AZ" sz="1200" dirty="0"/>
                        <a:t>Prosessor</a:t>
                      </a:r>
                      <a:endParaRPr lang="en-US" sz="1100" dirty="0"/>
                    </a:p>
                  </a:txBody>
                  <a:tcPr anchor="ctr"/>
                </a:tc>
                <a:tc rowSpan="2">
                  <a:txBody>
                    <a:bodyPr/>
                    <a:lstStyle/>
                    <a:p>
                      <a:pPr algn="ctr"/>
                      <a:r>
                        <a:rPr lang="az-Latn-AZ" sz="1000" dirty="0"/>
                        <a:t>Operativ</a:t>
                      </a:r>
                      <a:r>
                        <a:rPr lang="az-Latn-AZ" sz="1050" dirty="0"/>
                        <a:t> </a:t>
                      </a:r>
                      <a:r>
                        <a:rPr lang="az-Latn-AZ" sz="1000" dirty="0"/>
                        <a:t>Gərginlik</a:t>
                      </a:r>
                      <a:r>
                        <a:rPr lang="az-Latn-AZ" sz="1050" dirty="0"/>
                        <a:t> </a:t>
                      </a:r>
                    </a:p>
                    <a:p>
                      <a:pPr algn="ctr"/>
                      <a:r>
                        <a:rPr lang="az-Latn-AZ" sz="1100" i="1" dirty="0"/>
                        <a:t>(V)</a:t>
                      </a:r>
                      <a:endParaRPr lang="en-US" sz="1100" i="1" dirty="0"/>
                    </a:p>
                  </a:txBody>
                  <a:tcPr anchor="ctr"/>
                </a:tc>
                <a:tc rowSpan="2">
                  <a:txBody>
                    <a:bodyPr/>
                    <a:lstStyle/>
                    <a:p>
                      <a:pPr algn="ctr"/>
                      <a:r>
                        <a:rPr lang="en-US" sz="1100" dirty="0" err="1"/>
                        <a:t>Giriş</a:t>
                      </a:r>
                      <a:endParaRPr lang="az-Latn-AZ" sz="1100" dirty="0"/>
                    </a:p>
                    <a:p>
                      <a:pPr algn="ctr"/>
                      <a:r>
                        <a:rPr lang="en-US" sz="1050" dirty="0" err="1"/>
                        <a:t>Gərginliyi</a:t>
                      </a:r>
                      <a:endParaRPr lang="az-Latn-AZ" sz="1050" dirty="0"/>
                    </a:p>
                    <a:p>
                      <a:pPr algn="ctr"/>
                      <a:r>
                        <a:rPr lang="az-Latn-AZ" sz="1100" i="1" dirty="0"/>
                        <a:t>(V)</a:t>
                      </a:r>
                      <a:endParaRPr lang="en-US" sz="1100" i="1" dirty="0"/>
                    </a:p>
                  </a:txBody>
                  <a:tcPr anchor="ctr"/>
                </a:tc>
                <a:tc rowSpan="2">
                  <a:txBody>
                    <a:bodyPr/>
                    <a:lstStyle/>
                    <a:p>
                      <a:pPr algn="ctr"/>
                      <a:r>
                        <a:rPr lang="az-Latn-AZ" sz="1100" dirty="0"/>
                        <a:t>Hər bir G</a:t>
                      </a:r>
                      <a:r>
                        <a:rPr lang="en-US" sz="1100" dirty="0"/>
                        <a:t>/</a:t>
                      </a:r>
                      <a:r>
                        <a:rPr lang="az-Latn-AZ" sz="1100" dirty="0"/>
                        <a:t>Ç pini üçün SC cərəyan </a:t>
                      </a:r>
                    </a:p>
                    <a:p>
                      <a:pPr algn="ctr"/>
                      <a:r>
                        <a:rPr lang="az-Latn-AZ" sz="1100" i="1" dirty="0"/>
                        <a:t>(mA)</a:t>
                      </a:r>
                    </a:p>
                  </a:txBody>
                  <a:tcPr anchor="ctr"/>
                </a:tc>
                <a:tc rowSpan="2">
                  <a:txBody>
                    <a:bodyPr/>
                    <a:lstStyle/>
                    <a:p>
                      <a:pPr algn="ctr"/>
                      <a:r>
                        <a:rPr lang="az-Latn-AZ" sz="1050" dirty="0"/>
                        <a:t>Rəqəmsal </a:t>
                      </a:r>
                    </a:p>
                    <a:p>
                      <a:pPr algn="ctr"/>
                      <a:r>
                        <a:rPr lang="az-Latn-AZ" sz="1100" dirty="0"/>
                        <a:t>G</a:t>
                      </a:r>
                      <a:r>
                        <a:rPr lang="en-US" sz="1100" dirty="0"/>
                        <a:t>/</a:t>
                      </a:r>
                      <a:r>
                        <a:rPr lang="az-Latn-AZ" sz="1100" dirty="0"/>
                        <a:t>Ç pini</a:t>
                      </a:r>
                    </a:p>
                    <a:p>
                      <a:pPr algn="ctr"/>
                      <a:r>
                        <a:rPr lang="az-Latn-AZ" sz="1100" i="1" dirty="0"/>
                        <a:t>(mA)</a:t>
                      </a:r>
                      <a:endParaRPr lang="en-US" sz="1100" i="1" dirty="0"/>
                    </a:p>
                  </a:txBody>
                  <a:tcPr anchor="ctr"/>
                </a:tc>
                <a:tc rowSpan="2">
                  <a:txBody>
                    <a:bodyPr/>
                    <a:lstStyle/>
                    <a:p>
                      <a:pPr algn="ctr"/>
                      <a:r>
                        <a:rPr lang="az-Latn-AZ" sz="1100" dirty="0"/>
                        <a:t>Analog giriş pinləri</a:t>
                      </a:r>
                    </a:p>
                    <a:p>
                      <a:pPr algn="ctr"/>
                      <a:r>
                        <a:rPr lang="az-Latn-AZ" sz="1100" i="1" dirty="0"/>
                        <a:t>(mA)</a:t>
                      </a:r>
                      <a:endParaRPr lang="en-US" sz="1100" i="1" dirty="0"/>
                    </a:p>
                  </a:txBody>
                  <a:tcPr anchor="ctr"/>
                </a:tc>
                <a:tc rowSpan="2">
                  <a:txBody>
                    <a:bodyPr/>
                    <a:lstStyle/>
                    <a:p>
                      <a:pPr algn="ctr"/>
                      <a:r>
                        <a:rPr lang="az-Latn-AZ" sz="1100" dirty="0"/>
                        <a:t>Hər bir pin üçün operativ güc mənbəyi</a:t>
                      </a:r>
                    </a:p>
                    <a:p>
                      <a:pPr algn="ctr"/>
                      <a:r>
                        <a:rPr lang="az-Latn-AZ" sz="1100" i="1" dirty="0"/>
                        <a:t>(</a:t>
                      </a:r>
                      <a:r>
                        <a:rPr lang="en-US" sz="1100" i="1" dirty="0"/>
                        <a:t>W)</a:t>
                      </a:r>
                    </a:p>
                  </a:txBody>
                  <a:tcPr anchor="ctr">
                    <a:lnR w="12700" cap="flat" cmpd="sng" algn="ctr">
                      <a:solidFill>
                        <a:schemeClr val="bg1"/>
                      </a:solidFill>
                      <a:prstDash val="solid"/>
                      <a:round/>
                      <a:headEnd type="none" w="med" len="med"/>
                      <a:tailEnd type="none" w="med" len="med"/>
                    </a:lnR>
                  </a:tcPr>
                </a:tc>
                <a:tc gridSpan="3">
                  <a:txBody>
                    <a:bodyPr/>
                    <a:lstStyle/>
                    <a:p>
                      <a:pPr algn="ctr"/>
                      <a:r>
                        <a:rPr lang="az-Latn-AZ" sz="1100" dirty="0"/>
                        <a:t>Yaddaş</a:t>
                      </a:r>
                      <a:endParaRPr lang="en-US" sz="11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tc>
                <a:tc hMerge="1">
                  <a:txBody>
                    <a:bodyPr/>
                    <a:lstStyle/>
                    <a:p>
                      <a:pPr algn="ctr"/>
                      <a:endParaRPr lang="en-US" sz="1400" dirty="0"/>
                    </a:p>
                  </a:txBody>
                  <a:tcPr anchor="ctr"/>
                </a:tc>
                <a:tc rowSpan="2">
                  <a:txBody>
                    <a:bodyPr/>
                    <a:lstStyle/>
                    <a:p>
                      <a:pPr algn="ctr"/>
                      <a:r>
                        <a:rPr lang="az-Latn-AZ" sz="1100" dirty="0"/>
                        <a:t>GÇİO</a:t>
                      </a:r>
                      <a:endParaRPr lang="en-US" sz="11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2577246"/>
                  </a:ext>
                </a:extLst>
              </a:tr>
              <a:tr h="72510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az-Latn-AZ" sz="1100" b="1" dirty="0">
                          <a:solidFill>
                            <a:schemeClr val="bg1"/>
                          </a:solidFill>
                        </a:rPr>
                        <a:t>Flash</a:t>
                      </a:r>
                    </a:p>
                    <a:p>
                      <a:pPr algn="ctr"/>
                      <a:r>
                        <a:rPr lang="az-Latn-AZ" sz="1100" b="1" i="1" dirty="0">
                          <a:solidFill>
                            <a:schemeClr val="bg1"/>
                          </a:solidFill>
                        </a:rPr>
                        <a:t>(kB)</a:t>
                      </a:r>
                      <a:endParaRPr lang="en-US" sz="1100" b="1" i="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az-Latn-AZ" sz="900" b="1" dirty="0">
                          <a:solidFill>
                            <a:schemeClr val="bg1"/>
                          </a:solidFill>
                        </a:rPr>
                        <a:t>SRAM</a:t>
                      </a:r>
                    </a:p>
                    <a:p>
                      <a:pPr algn="ctr"/>
                      <a:r>
                        <a:rPr lang="az-Latn-AZ" sz="1100" b="1" i="1" dirty="0">
                          <a:solidFill>
                            <a:schemeClr val="bg1"/>
                          </a:solidFill>
                        </a:rPr>
                        <a:t>(kB)</a:t>
                      </a:r>
                      <a:endParaRPr lang="en-US" sz="1100" b="1" i="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az-Latn-AZ" sz="1100" b="1" dirty="0">
                          <a:solidFill>
                            <a:schemeClr val="bg1"/>
                          </a:solidFill>
                        </a:rPr>
                        <a:t>EEPROM</a:t>
                      </a:r>
                    </a:p>
                    <a:p>
                      <a:pPr algn="ctr"/>
                      <a:r>
                        <a:rPr lang="az-Latn-AZ" sz="1100" b="1" i="1" dirty="0">
                          <a:solidFill>
                            <a:schemeClr val="bg1"/>
                          </a:solidFill>
                        </a:rPr>
                        <a:t>(kB)</a:t>
                      </a:r>
                      <a:endParaRPr lang="en-US" sz="1100" b="1" i="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algn="ctr"/>
                      <a:endParaRPr lang="en-US" sz="1400" b="1" i="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137641177"/>
                  </a:ext>
                </a:extLst>
              </a:tr>
              <a:tr h="818275">
                <a:tc>
                  <a:txBody>
                    <a:bodyPr/>
                    <a:lstStyle/>
                    <a:p>
                      <a:pPr algn="ctr"/>
                      <a:r>
                        <a:rPr lang="en-US" sz="900" dirty="0"/>
                        <a:t>ATmega328 </a:t>
                      </a:r>
                      <a:r>
                        <a:rPr lang="en-US" sz="1100" dirty="0"/>
                        <a:t>(Arduino Nano)</a:t>
                      </a:r>
                    </a:p>
                  </a:txBody>
                  <a:tcPr anchor="ctr">
                    <a:solidFill>
                      <a:srgbClr val="FFFF00"/>
                    </a:solidFill>
                  </a:tcPr>
                </a:tc>
                <a:tc>
                  <a:txBody>
                    <a:bodyPr/>
                    <a:lstStyle/>
                    <a:p>
                      <a:pPr algn="ctr"/>
                      <a:r>
                        <a:rPr lang="az-Latn-AZ" sz="1100" dirty="0"/>
                        <a:t>5</a:t>
                      </a:r>
                      <a:endParaRPr lang="en-US" sz="1100" dirty="0"/>
                    </a:p>
                  </a:txBody>
                  <a:tcPr anchor="ctr">
                    <a:solidFill>
                      <a:srgbClr val="FFFF00"/>
                    </a:solidFill>
                  </a:tcPr>
                </a:tc>
                <a:tc>
                  <a:txBody>
                    <a:bodyPr/>
                    <a:lstStyle/>
                    <a:p>
                      <a:pPr algn="ctr"/>
                      <a:r>
                        <a:rPr lang="az-Latn-AZ" sz="1100" dirty="0"/>
                        <a:t>5 ~ 12</a:t>
                      </a:r>
                      <a:endParaRPr lang="en-US" sz="1100" dirty="0"/>
                    </a:p>
                  </a:txBody>
                  <a:tcPr anchor="ctr">
                    <a:solidFill>
                      <a:srgbClr val="FFFF00"/>
                    </a:solidFill>
                  </a:tcPr>
                </a:tc>
                <a:tc>
                  <a:txBody>
                    <a:bodyPr/>
                    <a:lstStyle/>
                    <a:p>
                      <a:pPr algn="ctr"/>
                      <a:r>
                        <a:rPr lang="az-Latn-AZ" sz="1100" dirty="0"/>
                        <a:t>40</a:t>
                      </a:r>
                      <a:endParaRPr lang="en-US" sz="1100" dirty="0"/>
                    </a:p>
                  </a:txBody>
                  <a:tcPr anchor="ctr">
                    <a:solidFill>
                      <a:srgbClr val="FFFF00"/>
                    </a:solidFill>
                  </a:tcPr>
                </a:tc>
                <a:tc>
                  <a:txBody>
                    <a:bodyPr/>
                    <a:lstStyle/>
                    <a:p>
                      <a:pPr algn="ctr"/>
                      <a:r>
                        <a:rPr lang="az-Latn-AZ" sz="1100" dirty="0"/>
                        <a:t>14</a:t>
                      </a:r>
                      <a:endParaRPr lang="en-US" sz="1100" dirty="0"/>
                    </a:p>
                  </a:txBody>
                  <a:tcPr anchor="ctr">
                    <a:solidFill>
                      <a:srgbClr val="FFFF00"/>
                    </a:solidFill>
                  </a:tcPr>
                </a:tc>
                <a:tc>
                  <a:txBody>
                    <a:bodyPr/>
                    <a:lstStyle/>
                    <a:p>
                      <a:pPr algn="ctr"/>
                      <a:r>
                        <a:rPr lang="az-Latn-AZ" sz="1100" dirty="0"/>
                        <a:t>8</a:t>
                      </a:r>
                      <a:endParaRPr lang="en-US" sz="1100" dirty="0"/>
                    </a:p>
                  </a:txBody>
                  <a:tcPr anchor="ctr">
                    <a:solidFill>
                      <a:srgbClr val="FFFF00"/>
                    </a:solidFill>
                  </a:tcPr>
                </a:tc>
                <a:tc>
                  <a:txBody>
                    <a:bodyPr/>
                    <a:lstStyle/>
                    <a:p>
                      <a:pPr algn="ctr"/>
                      <a:r>
                        <a:rPr lang="az-Latn-AZ" sz="1100" dirty="0"/>
                        <a:t>0.2</a:t>
                      </a:r>
                      <a:endParaRPr lang="en-US" sz="1100" dirty="0"/>
                    </a:p>
                  </a:txBody>
                  <a:tcPr anchor="ctr">
                    <a:solidFill>
                      <a:srgbClr val="FFFF00"/>
                    </a:solidFill>
                  </a:tcPr>
                </a:tc>
                <a:tc>
                  <a:txBody>
                    <a:bodyPr/>
                    <a:lstStyle/>
                    <a:p>
                      <a:pPr algn="ctr"/>
                      <a:r>
                        <a:rPr lang="az-Latn-AZ" sz="1100" dirty="0"/>
                        <a:t>32</a:t>
                      </a:r>
                      <a:endParaRPr lang="en-US" sz="1100" dirty="0"/>
                    </a:p>
                  </a:txBody>
                  <a:tcPr anchor="ctr">
                    <a:lnT w="12700" cap="flat" cmpd="sng" algn="ctr">
                      <a:solidFill>
                        <a:schemeClr val="bg1"/>
                      </a:solidFill>
                      <a:prstDash val="solid"/>
                      <a:round/>
                      <a:headEnd type="none" w="med" len="med"/>
                      <a:tailEnd type="none" w="med" len="med"/>
                    </a:lnT>
                    <a:solidFill>
                      <a:srgbClr val="FFFF00"/>
                    </a:solidFill>
                  </a:tcPr>
                </a:tc>
                <a:tc>
                  <a:txBody>
                    <a:bodyPr/>
                    <a:lstStyle/>
                    <a:p>
                      <a:pPr algn="ctr"/>
                      <a:r>
                        <a:rPr lang="az-Latn-AZ" sz="1100" dirty="0"/>
                        <a:t>2</a:t>
                      </a:r>
                      <a:endParaRPr lang="en-US" sz="1100" dirty="0"/>
                    </a:p>
                  </a:txBody>
                  <a:tcPr anchor="ctr">
                    <a:lnT w="12700" cap="flat" cmpd="sng" algn="ctr">
                      <a:solidFill>
                        <a:schemeClr val="bg1"/>
                      </a:solidFill>
                      <a:prstDash val="solid"/>
                      <a:round/>
                      <a:headEnd type="none" w="med" len="med"/>
                      <a:tailEnd type="none" w="med" len="med"/>
                    </a:lnT>
                    <a:solidFill>
                      <a:srgbClr val="FFFF00"/>
                    </a:solidFill>
                  </a:tcPr>
                </a:tc>
                <a:tc>
                  <a:txBody>
                    <a:bodyPr/>
                    <a:lstStyle/>
                    <a:p>
                      <a:pPr algn="ctr"/>
                      <a:r>
                        <a:rPr lang="az-Latn-AZ" sz="1100" dirty="0"/>
                        <a:t>1</a:t>
                      </a:r>
                      <a:endParaRPr lang="en-US" sz="1100" dirty="0"/>
                    </a:p>
                  </a:txBody>
                  <a:tcPr anchor="ctr">
                    <a:lnT w="12700" cap="flat" cmpd="sng" algn="ctr">
                      <a:solidFill>
                        <a:schemeClr val="bg1"/>
                      </a:solidFill>
                      <a:prstDash val="solid"/>
                      <a:round/>
                      <a:headEnd type="none" w="med" len="med"/>
                      <a:tailEnd type="none" w="med" len="med"/>
                    </a:lnT>
                    <a:solidFill>
                      <a:srgbClr val="FFFF00"/>
                    </a:solidFill>
                  </a:tcPr>
                </a:tc>
                <a:tc>
                  <a:txBody>
                    <a:bodyPr/>
                    <a:lstStyle/>
                    <a:p>
                      <a:pPr algn="ctr"/>
                      <a:r>
                        <a:rPr lang="en-US" sz="1100" dirty="0"/>
                        <a:t>UART</a:t>
                      </a:r>
                      <a:endParaRPr lang="az-Latn-AZ" sz="1100" dirty="0"/>
                    </a:p>
                    <a:p>
                      <a:pPr algn="ctr"/>
                      <a:r>
                        <a:rPr lang="en-US" sz="1100" dirty="0"/>
                        <a:t>SPI</a:t>
                      </a:r>
                      <a:endParaRPr lang="az-Latn-AZ" sz="1100" dirty="0"/>
                    </a:p>
                    <a:p>
                      <a:pPr algn="ctr"/>
                      <a:r>
                        <a:rPr lang="en-US" sz="1100" dirty="0"/>
                        <a:t>I2C</a:t>
                      </a:r>
                    </a:p>
                  </a:txBody>
                  <a:tcPr anchor="ctr">
                    <a:lnT w="12700" cap="flat" cmpd="sng" algn="ctr">
                      <a:solidFill>
                        <a:schemeClr val="bg1"/>
                      </a:solidFill>
                      <a:prstDash val="solid"/>
                      <a:round/>
                      <a:headEnd type="none" w="med" len="med"/>
                      <a:tailEnd type="none" w="med" len="med"/>
                    </a:lnT>
                    <a:solidFill>
                      <a:srgbClr val="FFFF00"/>
                    </a:solidFill>
                  </a:tcPr>
                </a:tc>
                <a:extLst>
                  <a:ext uri="{0D108BD9-81ED-4DB2-BD59-A6C34878D82A}">
                    <a16:rowId xmlns:a16="http://schemas.microsoft.com/office/drawing/2014/main" val="1562698200"/>
                  </a:ext>
                </a:extLst>
              </a:tr>
            </a:tbl>
          </a:graphicData>
        </a:graphic>
      </p:graphicFrame>
      <p:pic>
        <p:nvPicPr>
          <p:cNvPr id="14" name="Picture 13">
            <a:extLst>
              <a:ext uri="{FF2B5EF4-FFF2-40B4-BE49-F238E27FC236}">
                <a16:creationId xmlns:a16="http://schemas.microsoft.com/office/drawing/2014/main" id="{44FD3139-44A9-4538-AC7B-BF34A0741E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86750">
            <a:off x="1304678" y="3534367"/>
            <a:ext cx="1259260" cy="1001759"/>
          </a:xfrm>
          <a:prstGeom prst="rect">
            <a:avLst/>
          </a:prstGeom>
        </p:spPr>
      </p:pic>
      <p:grpSp>
        <p:nvGrpSpPr>
          <p:cNvPr id="15" name="Group 14">
            <a:extLst>
              <a:ext uri="{FF2B5EF4-FFF2-40B4-BE49-F238E27FC236}">
                <a16:creationId xmlns:a16="http://schemas.microsoft.com/office/drawing/2014/main" id="{E1A7D8CF-DED4-4F1C-AB72-F10F4EDD4A06}"/>
              </a:ext>
            </a:extLst>
          </p:cNvPr>
          <p:cNvGrpSpPr/>
          <p:nvPr/>
        </p:nvGrpSpPr>
        <p:grpSpPr>
          <a:xfrm>
            <a:off x="212366" y="4785256"/>
            <a:ext cx="3730751" cy="1141441"/>
            <a:chOff x="3202721" y="4128276"/>
            <a:chExt cx="4146150" cy="1141441"/>
          </a:xfrm>
        </p:grpSpPr>
        <p:sp>
          <p:nvSpPr>
            <p:cNvPr id="16" name="TextBox 15">
              <a:extLst>
                <a:ext uri="{FF2B5EF4-FFF2-40B4-BE49-F238E27FC236}">
                  <a16:creationId xmlns:a16="http://schemas.microsoft.com/office/drawing/2014/main" id="{C251FD05-5C5B-44E0-A5CE-49749AD03AB6}"/>
                </a:ext>
              </a:extLst>
            </p:cNvPr>
            <p:cNvSpPr txBox="1"/>
            <p:nvPr/>
          </p:nvSpPr>
          <p:spPr>
            <a:xfrm>
              <a:off x="3234545" y="4128276"/>
              <a:ext cx="4114326" cy="369332"/>
            </a:xfrm>
            <a:prstGeom prst="rect">
              <a:avLst/>
            </a:prstGeom>
            <a:noFill/>
          </p:spPr>
          <p:txBody>
            <a:bodyPr wrap="square" rtlCol="0">
              <a:spAutoFit/>
            </a:bodyPr>
            <a:lstStyle/>
            <a:p>
              <a:pPr algn="ctr"/>
              <a:r>
                <a:rPr lang="en-US" dirty="0">
                  <a:solidFill>
                    <a:srgbClr val="00B050"/>
                  </a:solidFill>
                </a:rPr>
                <a:t>ATmega328</a:t>
              </a:r>
              <a:r>
                <a:rPr lang="az-Latn-AZ" dirty="0">
                  <a:solidFill>
                    <a:srgbClr val="00B050"/>
                  </a:solidFill>
                </a:rPr>
                <a:t> </a:t>
              </a:r>
              <a:r>
                <a:rPr lang="en-US" dirty="0">
                  <a:solidFill>
                    <a:srgbClr val="00B050"/>
                  </a:solidFill>
                </a:rPr>
                <a:t>(Arduino Nano)</a:t>
              </a:r>
            </a:p>
          </p:txBody>
        </p:sp>
        <p:sp>
          <p:nvSpPr>
            <p:cNvPr id="17" name="TextBox 16">
              <a:extLst>
                <a:ext uri="{FF2B5EF4-FFF2-40B4-BE49-F238E27FC236}">
                  <a16:creationId xmlns:a16="http://schemas.microsoft.com/office/drawing/2014/main" id="{F3710C00-BDB5-4393-8868-88C17708A798}"/>
                </a:ext>
              </a:extLst>
            </p:cNvPr>
            <p:cNvSpPr txBox="1"/>
            <p:nvPr/>
          </p:nvSpPr>
          <p:spPr>
            <a:xfrm>
              <a:off x="3202721" y="4561831"/>
              <a:ext cx="4146150" cy="707886"/>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200" dirty="0"/>
                <a:t>Arduino bir çox kitabxanaya malikdir və bu onun proqramlaşdırılmasını asanlaşdırır.</a:t>
              </a:r>
              <a:r>
                <a:rPr lang="az-Latn-AZ" sz="1400" dirty="0"/>
                <a:t> </a:t>
              </a:r>
              <a:endParaRPr lang="en-US" sz="1400" dirty="0"/>
            </a:p>
            <a:p>
              <a:pPr marL="285750" indent="-285750">
                <a:buFont typeface="Wingdings" panose="05000000000000000000" pitchFamily="2" charset="2"/>
                <a:buChar char="ü"/>
              </a:pPr>
              <a:r>
                <a:rPr lang="az-Latn-AZ" sz="1400" dirty="0"/>
                <a:t>Kiçik ölçü və yüngül çəkiyə sahibdir</a:t>
              </a:r>
              <a:endParaRPr lang="en-US" sz="1400" dirty="0"/>
            </a:p>
          </p:txBody>
        </p:sp>
      </p:grpSp>
      <p:sp>
        <p:nvSpPr>
          <p:cNvPr id="3" name="TextBox 2">
            <a:extLst>
              <a:ext uri="{FF2B5EF4-FFF2-40B4-BE49-F238E27FC236}">
                <a16:creationId xmlns:a16="http://schemas.microsoft.com/office/drawing/2014/main" id="{5506527C-623C-4C4A-ADE0-1577DD6EB644}"/>
              </a:ext>
            </a:extLst>
          </p:cNvPr>
          <p:cNvSpPr txBox="1"/>
          <p:nvPr/>
        </p:nvSpPr>
        <p:spPr>
          <a:xfrm>
            <a:off x="4052531" y="3578550"/>
            <a:ext cx="4857332" cy="230832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az-Latn-AZ" b="1" dirty="0"/>
              <a:t>Qeyd</a:t>
            </a:r>
            <a:r>
              <a:rPr lang="en-US" b="1" dirty="0"/>
              <a:t>:</a:t>
            </a:r>
            <a:r>
              <a:rPr lang="az-Latn-AZ" b="1" dirty="0"/>
              <a:t>	</a:t>
            </a:r>
            <a:r>
              <a:rPr lang="en-US" dirty="0"/>
              <a:t> </a:t>
            </a:r>
            <a:r>
              <a:rPr lang="az-Latn-AZ" dirty="0"/>
              <a:t> </a:t>
            </a:r>
            <a:r>
              <a:rPr lang="az-Latn-AZ" sz="1400" dirty="0"/>
              <a:t>Bizim model peykdə iki ədəd Arduino NANO olacaqdır. Bunun səbəbi Arduino NANO-nun yaddaşının 32 kB olmasıdır. İki Arduino da isə bu ədəd 64 kB-a yüksəlir. </a:t>
            </a:r>
          </a:p>
          <a:p>
            <a:r>
              <a:rPr lang="az-Latn-AZ" sz="1400" dirty="0"/>
              <a:t>	Model peyki hazırlayan zaman 32 kB yaddaşın kifayətli olmadığı nəticəsinə gəldik. </a:t>
            </a:r>
          </a:p>
          <a:p>
            <a:r>
              <a:rPr lang="az-Latn-AZ" sz="1400" dirty="0"/>
              <a:t>	İki Arduino NANO işlətməyimizin digər səbəbi isə, əlavə tapşırığın  (</a:t>
            </a:r>
            <a:r>
              <a:rPr lang="az-Latn-AZ" sz="1400" i="1" dirty="0"/>
              <a:t>Model peykin fəzadakı vəziyyətini öyrənib YİS-də real zamanlı olaraq əks etdirmək</a:t>
            </a:r>
            <a:r>
              <a:rPr lang="az-Latn-AZ" sz="1400" dirty="0"/>
              <a:t>)  tələb etdiyi modul olan </a:t>
            </a:r>
            <a:r>
              <a:rPr lang="az-Latn-AZ" sz="1400" i="1" dirty="0"/>
              <a:t>GY-91</a:t>
            </a:r>
            <a:r>
              <a:rPr lang="az-Latn-AZ" sz="1400" dirty="0"/>
              <a:t> üçün əsas arduinoda giriş pini (</a:t>
            </a:r>
            <a:r>
              <a:rPr lang="en-US" sz="1400" dirty="0"/>
              <a:t>I2C)</a:t>
            </a:r>
            <a:r>
              <a:rPr lang="az-Latn-AZ" sz="1400" dirty="0"/>
              <a:t> yeri qalmamasıdır.</a:t>
            </a:r>
            <a:r>
              <a:rPr lang="en-US" sz="1400" dirty="0"/>
              <a:t> </a:t>
            </a:r>
            <a:r>
              <a:rPr lang="az-Latn-AZ" sz="1400" dirty="0"/>
              <a:t>İ</a:t>
            </a:r>
            <a:r>
              <a:rPr lang="en-US" sz="1400" dirty="0" err="1"/>
              <a:t>kinci</a:t>
            </a:r>
            <a:r>
              <a:rPr lang="en-US" sz="1400" dirty="0"/>
              <a:t> Arduino </a:t>
            </a:r>
            <a:r>
              <a:rPr lang="az-Latn-AZ" sz="1400" dirty="0"/>
              <a:t>NANO ilə</a:t>
            </a:r>
            <a:r>
              <a:rPr lang="en-US" sz="1400" dirty="0"/>
              <a:t> is</a:t>
            </a:r>
            <a:r>
              <a:rPr lang="az-Latn-AZ" sz="1400" dirty="0"/>
              <a:t>ə, bu problem aradan qaldırılmış olur. </a:t>
            </a:r>
            <a:endParaRPr lang="en-US" dirty="0"/>
          </a:p>
        </p:txBody>
      </p:sp>
    </p:spTree>
    <p:extLst>
      <p:ext uri="{BB962C8B-B14F-4D97-AF65-F5344CB8AC3E}">
        <p14:creationId xmlns:p14="http://schemas.microsoft.com/office/powerpoint/2010/main" val="157139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53</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İ</a:t>
            </a:r>
            <a:r>
              <a:rPr lang="en-US" sz="2400" b="1" kern="0" dirty="0">
                <a:solidFill>
                  <a:srgbClr val="333399"/>
                </a:solidFill>
              </a:rPr>
              <a:t>da</a:t>
            </a:r>
            <a:r>
              <a:rPr lang="az-Latn-AZ" sz="2400" b="1" kern="0" dirty="0">
                <a:solidFill>
                  <a:srgbClr val="333399"/>
                </a:solidFill>
              </a:rPr>
              <a:t>rəedici qurğu və yaddaş bölgüsü (davamı)</a:t>
            </a:r>
            <a:endParaRPr lang="en-US" sz="2400" b="1" kern="0" dirty="0">
              <a:solidFill>
                <a:srgbClr val="333399"/>
              </a:solidFill>
            </a:endParaRPr>
          </a:p>
        </p:txBody>
      </p:sp>
      <p:sp>
        <p:nvSpPr>
          <p:cNvPr id="8"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593FC100-6AB9-4B41-AAA7-CCCE0DB62A60}"/>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62F04F56-3765-43EE-9B45-7EF16AEBD0FD}"/>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47B58EA1-724D-4A46-934B-5B3D214BBC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45F2FDD5-277B-4422-AD60-44FA5E54A4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pSp>
        <p:nvGrpSpPr>
          <p:cNvPr id="3" name="Group 2">
            <a:extLst>
              <a:ext uri="{FF2B5EF4-FFF2-40B4-BE49-F238E27FC236}">
                <a16:creationId xmlns:a16="http://schemas.microsoft.com/office/drawing/2014/main" id="{AD60CC93-A968-410A-AD35-F8E2605E042C}"/>
              </a:ext>
            </a:extLst>
          </p:cNvPr>
          <p:cNvGrpSpPr/>
          <p:nvPr/>
        </p:nvGrpSpPr>
        <p:grpSpPr>
          <a:xfrm>
            <a:off x="239150" y="4021722"/>
            <a:ext cx="8712824" cy="1857870"/>
            <a:chOff x="219457" y="1197864"/>
            <a:chExt cx="8712824" cy="1857870"/>
          </a:xfrm>
        </p:grpSpPr>
        <p:pic>
          <p:nvPicPr>
            <p:cNvPr id="6" name="Picture 5" descr="A close up of a screen&#10;&#10;Description generated with high confidence">
              <a:extLst>
                <a:ext uri="{FF2B5EF4-FFF2-40B4-BE49-F238E27FC236}">
                  <a16:creationId xmlns:a16="http://schemas.microsoft.com/office/drawing/2014/main" id="{314BF275-A2F7-4554-9FE7-ABEEB3B5B1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51" y="1602265"/>
              <a:ext cx="8676249" cy="504558"/>
            </a:xfrm>
            <a:prstGeom prst="rect">
              <a:avLst/>
            </a:prstGeom>
          </p:spPr>
        </p:pic>
        <p:pic>
          <p:nvPicPr>
            <p:cNvPr id="14" name="Picture 13" descr="A close up of a screen&#10;&#10;Description generated with high confidence">
              <a:extLst>
                <a:ext uri="{FF2B5EF4-FFF2-40B4-BE49-F238E27FC236}">
                  <a16:creationId xmlns:a16="http://schemas.microsoft.com/office/drawing/2014/main" id="{F2772061-BC84-4A2B-9AA6-930320BE2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031" y="2551176"/>
              <a:ext cx="8676249" cy="504558"/>
            </a:xfrm>
            <a:prstGeom prst="rect">
              <a:avLst/>
            </a:prstGeom>
          </p:spPr>
        </p:pic>
        <p:sp>
          <p:nvSpPr>
            <p:cNvPr id="15" name="Shape 173">
              <a:extLst>
                <a:ext uri="{FF2B5EF4-FFF2-40B4-BE49-F238E27FC236}">
                  <a16:creationId xmlns:a16="http://schemas.microsoft.com/office/drawing/2014/main" id="{C6E5C67C-F3CA-4A23-9154-85C711AC8474}"/>
                </a:ext>
              </a:extLst>
            </p:cNvPr>
            <p:cNvSpPr txBox="1">
              <a:spLocks/>
            </p:cNvSpPr>
            <p:nvPr/>
          </p:nvSpPr>
          <p:spPr>
            <a:xfrm>
              <a:off x="219457" y="1197864"/>
              <a:ext cx="8676249" cy="36512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400" b="0" u="sng" kern="0" dirty="0">
                  <a:solidFill>
                    <a:srgbClr val="333399"/>
                  </a:solidFill>
                </a:rPr>
                <a:t>Əsas</a:t>
              </a:r>
              <a:r>
                <a:rPr lang="az-Latn-AZ" sz="1400" b="0" kern="0" dirty="0">
                  <a:solidFill>
                    <a:srgbClr val="333399"/>
                  </a:solidFill>
                </a:rPr>
                <a:t> Arduino NANO-nun istifadə etdiyi yaddaş</a:t>
              </a:r>
              <a:r>
                <a:rPr lang="en-US" sz="1400" b="0" kern="0" dirty="0">
                  <a:solidFill>
                    <a:srgbClr val="333399"/>
                  </a:solidFill>
                </a:rPr>
                <a:t>:</a:t>
              </a:r>
              <a:endParaRPr lang="az-Latn-AZ" sz="1400" b="0" kern="0" dirty="0">
                <a:solidFill>
                  <a:srgbClr val="333399"/>
                </a:solidFill>
              </a:endParaRPr>
            </a:p>
          </p:txBody>
        </p:sp>
        <p:sp>
          <p:nvSpPr>
            <p:cNvPr id="16" name="Shape 173">
              <a:extLst>
                <a:ext uri="{FF2B5EF4-FFF2-40B4-BE49-F238E27FC236}">
                  <a16:creationId xmlns:a16="http://schemas.microsoft.com/office/drawing/2014/main" id="{362A5B25-BBBC-4A9B-B119-162A98D73C7C}"/>
                </a:ext>
              </a:extLst>
            </p:cNvPr>
            <p:cNvSpPr txBox="1">
              <a:spLocks/>
            </p:cNvSpPr>
            <p:nvPr/>
          </p:nvSpPr>
          <p:spPr>
            <a:xfrm>
              <a:off x="256032" y="2149475"/>
              <a:ext cx="8676249" cy="36512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1400" b="0" u="sng" kern="0" dirty="0" err="1">
                  <a:solidFill>
                    <a:srgbClr val="333399"/>
                  </a:solidFill>
                </a:rPr>
                <a:t>Ikinci</a:t>
              </a:r>
              <a:r>
                <a:rPr lang="az-Latn-AZ" sz="1400" b="0" kern="0" dirty="0">
                  <a:solidFill>
                    <a:srgbClr val="333399"/>
                  </a:solidFill>
                </a:rPr>
                <a:t> Arduino NANO-nun istifadə etdiyi yaddaş</a:t>
              </a:r>
              <a:r>
                <a:rPr lang="en-US" sz="1400" b="0" kern="0" dirty="0">
                  <a:solidFill>
                    <a:srgbClr val="333399"/>
                  </a:solidFill>
                </a:rPr>
                <a:t>:</a:t>
              </a:r>
              <a:endParaRPr lang="az-Latn-AZ" sz="1400" b="0" kern="0" dirty="0">
                <a:solidFill>
                  <a:srgbClr val="333399"/>
                </a:solidFill>
              </a:endParaRPr>
            </a:p>
          </p:txBody>
        </p:sp>
      </p:grpSp>
      <p:sp>
        <p:nvSpPr>
          <p:cNvPr id="17" name="Shape 173">
            <a:extLst>
              <a:ext uri="{FF2B5EF4-FFF2-40B4-BE49-F238E27FC236}">
                <a16:creationId xmlns:a16="http://schemas.microsoft.com/office/drawing/2014/main" id="{FD469009-A946-4E97-89F2-639F47E470E0}"/>
              </a:ext>
            </a:extLst>
          </p:cNvPr>
          <p:cNvSpPr txBox="1">
            <a:spLocks/>
          </p:cNvSpPr>
          <p:nvPr/>
        </p:nvSpPr>
        <p:spPr>
          <a:xfrm>
            <a:off x="5428938" y="1547314"/>
            <a:ext cx="3486462" cy="49934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400" b="0" kern="0" dirty="0">
                <a:solidFill>
                  <a:srgbClr val="333399"/>
                </a:solidFill>
              </a:rPr>
              <a:t>Adruinoda ümumilikdə bizim istifadə etdiyimiz kitabxanaların siyahısı</a:t>
            </a:r>
            <a:r>
              <a:rPr lang="en-US" sz="1400" b="0" kern="0" dirty="0">
                <a:solidFill>
                  <a:srgbClr val="333399"/>
                </a:solidFill>
              </a:rPr>
              <a:t>:</a:t>
            </a:r>
            <a:endParaRPr lang="az-Latn-AZ" sz="1400" b="0" kern="0" dirty="0">
              <a:solidFill>
                <a:srgbClr val="333399"/>
              </a:solidFill>
            </a:endParaRPr>
          </a:p>
        </p:txBody>
      </p:sp>
      <p:pic>
        <p:nvPicPr>
          <p:cNvPr id="19" name="Picture 18" descr="A screenshot of a cell phone&#10;&#10;Description generated with very high confidence">
            <a:extLst>
              <a:ext uri="{FF2B5EF4-FFF2-40B4-BE49-F238E27FC236}">
                <a16:creationId xmlns:a16="http://schemas.microsoft.com/office/drawing/2014/main" id="{0CBA9E41-32B1-44E8-87F5-BDB5C547E1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893" y="2184820"/>
            <a:ext cx="3691506" cy="1767322"/>
          </a:xfrm>
          <a:prstGeom prst="rect">
            <a:avLst/>
          </a:prstGeom>
        </p:spPr>
      </p:pic>
      <p:sp>
        <p:nvSpPr>
          <p:cNvPr id="20" name="TextBox 19">
            <a:extLst>
              <a:ext uri="{FF2B5EF4-FFF2-40B4-BE49-F238E27FC236}">
                <a16:creationId xmlns:a16="http://schemas.microsoft.com/office/drawing/2014/main" id="{48619FF6-0202-48F3-8474-BA5ED97C1546}"/>
              </a:ext>
            </a:extLst>
          </p:cNvPr>
          <p:cNvSpPr txBox="1"/>
          <p:nvPr/>
        </p:nvSpPr>
        <p:spPr>
          <a:xfrm>
            <a:off x="239150" y="5949172"/>
            <a:ext cx="7166899" cy="369332"/>
          </a:xfrm>
          <a:prstGeom prst="rect">
            <a:avLst/>
          </a:prstGeom>
          <a:noFill/>
        </p:spPr>
        <p:txBody>
          <a:bodyPr wrap="square" rtlCol="0">
            <a:spAutoFit/>
          </a:bodyPr>
          <a:lstStyle/>
          <a:p>
            <a:r>
              <a:rPr lang="az-Latn-AZ" b="1" dirty="0"/>
              <a:t>Qeyd</a:t>
            </a:r>
            <a:r>
              <a:rPr lang="en-US" b="1" dirty="0"/>
              <a:t>:</a:t>
            </a:r>
            <a:r>
              <a:rPr lang="en-US" dirty="0"/>
              <a:t> </a:t>
            </a:r>
            <a:r>
              <a:rPr lang="az-Latn-AZ" dirty="0"/>
              <a:t>Uçuş proqramı üçün ümumilikdə 600 sətrdən çox kod yazılmışdır.</a:t>
            </a:r>
            <a:endParaRPr lang="en-US" dirty="0"/>
          </a:p>
        </p:txBody>
      </p:sp>
      <p:pic>
        <p:nvPicPr>
          <p:cNvPr id="13" name="Picture 12" descr="A screen shot of a computer&#10;&#10;Description generated with very high confidence">
            <a:extLst>
              <a:ext uri="{FF2B5EF4-FFF2-40B4-BE49-F238E27FC236}">
                <a16:creationId xmlns:a16="http://schemas.microsoft.com/office/drawing/2014/main" id="{AA64E49A-20A8-4292-ACE7-C1082E9269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388" y="1623379"/>
            <a:ext cx="4296276" cy="2375284"/>
          </a:xfrm>
          <a:prstGeom prst="rect">
            <a:avLst/>
          </a:prstGeom>
        </p:spPr>
      </p:pic>
      <p:sp>
        <p:nvSpPr>
          <p:cNvPr id="21" name="Shape 173">
            <a:extLst>
              <a:ext uri="{FF2B5EF4-FFF2-40B4-BE49-F238E27FC236}">
                <a16:creationId xmlns:a16="http://schemas.microsoft.com/office/drawing/2014/main" id="{B3024EAF-65DE-4A9D-B311-DEEA38E5F02C}"/>
              </a:ext>
            </a:extLst>
          </p:cNvPr>
          <p:cNvSpPr txBox="1">
            <a:spLocks/>
          </p:cNvSpPr>
          <p:nvPr/>
        </p:nvSpPr>
        <p:spPr>
          <a:xfrm>
            <a:off x="239151" y="1196684"/>
            <a:ext cx="4332850" cy="36512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400" b="0" u="sng" kern="0" dirty="0">
                <a:solidFill>
                  <a:srgbClr val="333399"/>
                </a:solidFill>
              </a:rPr>
              <a:t>Arduino NANO-nun pin çıxışları</a:t>
            </a:r>
            <a:r>
              <a:rPr lang="en-US" sz="1400" b="0" u="sng" kern="0" dirty="0">
                <a:solidFill>
                  <a:srgbClr val="333399"/>
                </a:solidFill>
              </a:rPr>
              <a:t>:</a:t>
            </a:r>
            <a:endParaRPr lang="az-Latn-AZ" sz="1400" b="0" kern="0" dirty="0">
              <a:solidFill>
                <a:srgbClr val="333399"/>
              </a:solidFill>
            </a:endParaRPr>
          </a:p>
        </p:txBody>
      </p:sp>
    </p:spTree>
    <p:extLst>
      <p:ext uri="{BB962C8B-B14F-4D97-AF65-F5344CB8AC3E}">
        <p14:creationId xmlns:p14="http://schemas.microsoft.com/office/powerpoint/2010/main" val="972985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54</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Modelin antenası</a:t>
            </a:r>
            <a:endParaRPr lang="en-US" sz="2400" b="1" kern="0" dirty="0">
              <a:solidFill>
                <a:srgbClr val="333399"/>
              </a:solidFill>
            </a:endParaRPr>
          </a:p>
        </p:txBody>
      </p:sp>
      <p:sp>
        <p:nvSpPr>
          <p:cNvPr id="7"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61AF8446-9460-48A4-B180-EFC60234AB1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9CC9175D-B961-4335-9B6D-9CCB902535FA}"/>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989BED4B-1B4C-4B2D-A6C5-FB0BE4CFB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04628088-D5F5-4DE6-B02E-DF6F9C2FDD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3" name="TextBox 2">
            <a:extLst>
              <a:ext uri="{FF2B5EF4-FFF2-40B4-BE49-F238E27FC236}">
                <a16:creationId xmlns:a16="http://schemas.microsoft.com/office/drawing/2014/main" id="{6DB09FFA-71F6-48D5-9BDB-622B52565FB7}"/>
              </a:ext>
            </a:extLst>
          </p:cNvPr>
          <p:cNvSpPr txBox="1"/>
          <p:nvPr/>
        </p:nvSpPr>
        <p:spPr>
          <a:xfrm>
            <a:off x="219458" y="1344168"/>
            <a:ext cx="6671276"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Model </a:t>
            </a:r>
            <a:r>
              <a:rPr lang="en-US" sz="1600" dirty="0" err="1"/>
              <a:t>peyk</a:t>
            </a:r>
            <a:r>
              <a:rPr lang="az-Latn-AZ" sz="1600" dirty="0"/>
              <a:t>in antennası kimi Xbee radio modullarının üstündə gələn </a:t>
            </a:r>
            <a:r>
              <a:rPr lang="en-US" sz="1600" i="1" dirty="0"/>
              <a:t>Whip</a:t>
            </a:r>
            <a:r>
              <a:rPr lang="en-US" sz="1600" dirty="0"/>
              <a:t> </a:t>
            </a:r>
            <a:r>
              <a:rPr lang="en-US" sz="1600" i="1" dirty="0"/>
              <a:t>antenna</a:t>
            </a:r>
            <a:r>
              <a:rPr lang="en-US" sz="1600" dirty="0"/>
              <a:t> se</a:t>
            </a:r>
            <a:r>
              <a:rPr lang="az-Latn-AZ" sz="1600" dirty="0"/>
              <a:t>çilib.</a:t>
            </a:r>
          </a:p>
          <a:p>
            <a:pPr marL="285750" indent="-285750">
              <a:buFont typeface="Arial" panose="020B0604020202020204" pitchFamily="34" charset="0"/>
              <a:buChar char="•"/>
            </a:pPr>
            <a:r>
              <a:rPr lang="az-Latn-AZ" sz="1600" dirty="0"/>
              <a:t>Antennə ölçü və çəki baxımından çox əlverilşidir, beləki </a:t>
            </a:r>
            <a:r>
              <a:rPr lang="az-Latn-AZ" sz="1600" b="1" dirty="0"/>
              <a:t>2.5 sm </a:t>
            </a:r>
            <a:r>
              <a:rPr lang="az-Latn-AZ" sz="1600" dirty="0"/>
              <a:t>uzunluğunda və </a:t>
            </a:r>
            <a:r>
              <a:rPr lang="az-Latn-AZ" sz="1600" b="1" dirty="0"/>
              <a:t>1 qramm</a:t>
            </a:r>
            <a:r>
              <a:rPr lang="az-Latn-AZ" sz="1600" dirty="0"/>
              <a:t>dan az çəkiyə sahibdir.</a:t>
            </a:r>
            <a:endParaRPr lang="en-US" sz="1600" dirty="0"/>
          </a:p>
        </p:txBody>
      </p:sp>
      <p:pic>
        <p:nvPicPr>
          <p:cNvPr id="13" name="Picture 3">
            <a:extLst>
              <a:ext uri="{FF2B5EF4-FFF2-40B4-BE49-F238E27FC236}">
                <a16:creationId xmlns:a16="http://schemas.microsoft.com/office/drawing/2014/main" id="{91172DC3-3B9F-4B94-AE81-20273D21F1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61" t="2338" r="12631" b="7621"/>
          <a:stretch/>
        </p:blipFill>
        <p:spPr bwMode="auto">
          <a:xfrm>
            <a:off x="6935047" y="1344168"/>
            <a:ext cx="1829609" cy="231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68C343DD-A01D-4523-898A-0E5317F3A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150" y="3282696"/>
            <a:ext cx="2858455" cy="293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hape 173">
            <a:extLst>
              <a:ext uri="{FF2B5EF4-FFF2-40B4-BE49-F238E27FC236}">
                <a16:creationId xmlns:a16="http://schemas.microsoft.com/office/drawing/2014/main" id="{487FA95E-B0FB-43D3-B511-544853B69990}"/>
              </a:ext>
            </a:extLst>
          </p:cNvPr>
          <p:cNvSpPr txBox="1">
            <a:spLocks/>
          </p:cNvSpPr>
          <p:nvPr/>
        </p:nvSpPr>
        <p:spPr>
          <a:xfrm>
            <a:off x="239150" y="2793087"/>
            <a:ext cx="2858455"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Üfüqi istiqamətdə şüalanma diaqramı</a:t>
            </a:r>
            <a:r>
              <a:rPr lang="en-US" sz="1200" b="0" kern="0" dirty="0">
                <a:solidFill>
                  <a:srgbClr val="333399"/>
                </a:solidFill>
              </a:rPr>
              <a:t>:</a:t>
            </a:r>
            <a:endParaRPr lang="az-Latn-AZ" sz="1200" b="0" kern="0" dirty="0">
              <a:solidFill>
                <a:srgbClr val="333399"/>
              </a:solidFill>
            </a:endParaRPr>
          </a:p>
        </p:txBody>
      </p:sp>
      <p:graphicFrame>
        <p:nvGraphicFramePr>
          <p:cNvPr id="6" name="Table 5">
            <a:extLst>
              <a:ext uri="{FF2B5EF4-FFF2-40B4-BE49-F238E27FC236}">
                <a16:creationId xmlns:a16="http://schemas.microsoft.com/office/drawing/2014/main" id="{AED783BA-C3E8-4110-8791-A0D6539E7160}"/>
              </a:ext>
            </a:extLst>
          </p:cNvPr>
          <p:cNvGraphicFramePr>
            <a:graphicFrameLocks noGrp="1"/>
          </p:cNvGraphicFramePr>
          <p:nvPr>
            <p:extLst>
              <p:ext uri="{D42A27DB-BD31-4B8C-83A1-F6EECF244321}">
                <p14:modId xmlns:p14="http://schemas.microsoft.com/office/powerpoint/2010/main" val="3271645595"/>
              </p:ext>
            </p:extLst>
          </p:nvPr>
        </p:nvGraphicFramePr>
        <p:xfrm>
          <a:off x="3218687" y="3853155"/>
          <a:ext cx="5708654" cy="1483360"/>
        </p:xfrm>
        <a:graphic>
          <a:graphicData uri="http://schemas.openxmlformats.org/drawingml/2006/table">
            <a:tbl>
              <a:tblPr firstRow="1" bandRow="1">
                <a:tableStyleId>{5C22544A-7EE6-4342-B048-85BDC9FD1C3A}</a:tableStyleId>
              </a:tblPr>
              <a:tblGrid>
                <a:gridCol w="2854327">
                  <a:extLst>
                    <a:ext uri="{9D8B030D-6E8A-4147-A177-3AD203B41FA5}">
                      <a16:colId xmlns:a16="http://schemas.microsoft.com/office/drawing/2014/main" val="1184893396"/>
                    </a:ext>
                  </a:extLst>
                </a:gridCol>
                <a:gridCol w="2854327">
                  <a:extLst>
                    <a:ext uri="{9D8B030D-6E8A-4147-A177-3AD203B41FA5}">
                      <a16:colId xmlns:a16="http://schemas.microsoft.com/office/drawing/2014/main" val="3802880176"/>
                    </a:ext>
                  </a:extLst>
                </a:gridCol>
              </a:tblGrid>
              <a:tr h="370840">
                <a:tc gridSpan="2">
                  <a:txBody>
                    <a:bodyPr/>
                    <a:lstStyle/>
                    <a:p>
                      <a:pPr algn="ctr"/>
                      <a:r>
                        <a:rPr lang="az-Latn-AZ" sz="1600" dirty="0"/>
                        <a:t>Antennanın xarakteristikaları</a:t>
                      </a:r>
                      <a:endParaRPr lang="en-US" sz="1600" dirty="0"/>
                    </a:p>
                  </a:txBody>
                  <a:tcPr anchor="ctr"/>
                </a:tc>
                <a:tc hMerge="1">
                  <a:txBody>
                    <a:bodyPr/>
                    <a:lstStyle/>
                    <a:p>
                      <a:pPr algn="ctr"/>
                      <a:endParaRPr lang="en-US" sz="1600" dirty="0"/>
                    </a:p>
                  </a:txBody>
                  <a:tcPr anchor="ctr"/>
                </a:tc>
                <a:extLst>
                  <a:ext uri="{0D108BD9-81ED-4DB2-BD59-A6C34878D82A}">
                    <a16:rowId xmlns:a16="http://schemas.microsoft.com/office/drawing/2014/main" val="3595266037"/>
                  </a:ext>
                </a:extLst>
              </a:tr>
              <a:tr h="370840">
                <a:tc>
                  <a:txBody>
                    <a:bodyPr/>
                    <a:lstStyle/>
                    <a:p>
                      <a:pPr algn="l"/>
                      <a:r>
                        <a:rPr lang="az-Latn-AZ" sz="1600" dirty="0"/>
                        <a:t>Ötürmə gücü</a:t>
                      </a:r>
                      <a:endParaRPr lang="en-US" sz="1600" dirty="0"/>
                    </a:p>
                  </a:txBody>
                  <a:tcPr anchor="ctr"/>
                </a:tc>
                <a:tc>
                  <a:txBody>
                    <a:bodyPr/>
                    <a:lstStyle/>
                    <a:p>
                      <a:pPr algn="l"/>
                      <a:r>
                        <a:rPr lang="en-US" sz="1600" dirty="0"/>
                        <a:t>3.1 mV (+5 dBm)</a:t>
                      </a:r>
                    </a:p>
                  </a:txBody>
                  <a:tcPr anchor="ctr"/>
                </a:tc>
                <a:extLst>
                  <a:ext uri="{0D108BD9-81ED-4DB2-BD59-A6C34878D82A}">
                    <a16:rowId xmlns:a16="http://schemas.microsoft.com/office/drawing/2014/main" val="3377635937"/>
                  </a:ext>
                </a:extLst>
              </a:tr>
              <a:tr h="370840">
                <a:tc>
                  <a:txBody>
                    <a:bodyPr/>
                    <a:lstStyle/>
                    <a:p>
                      <a:pPr algn="l"/>
                      <a:r>
                        <a:rPr lang="az-Latn-AZ" sz="1600" dirty="0"/>
                        <a:t>Tezlik</a:t>
                      </a:r>
                      <a:endParaRPr lang="en-US" sz="1600" dirty="0"/>
                    </a:p>
                  </a:txBody>
                  <a:tcPr anchor="ctr"/>
                </a:tc>
                <a:tc>
                  <a:txBody>
                    <a:bodyPr/>
                    <a:lstStyle/>
                    <a:p>
                      <a:pPr algn="l"/>
                      <a:r>
                        <a:rPr lang="az-Latn-AZ" sz="1600" dirty="0"/>
                        <a:t>2400 ~ 2500 MHz</a:t>
                      </a:r>
                      <a:endParaRPr lang="en-US" sz="1600" dirty="0"/>
                    </a:p>
                  </a:txBody>
                  <a:tcPr anchor="ctr"/>
                </a:tc>
                <a:extLst>
                  <a:ext uri="{0D108BD9-81ED-4DB2-BD59-A6C34878D82A}">
                    <a16:rowId xmlns:a16="http://schemas.microsoft.com/office/drawing/2014/main" val="1046722989"/>
                  </a:ext>
                </a:extLst>
              </a:tr>
              <a:tr h="370840">
                <a:tc>
                  <a:txBody>
                    <a:bodyPr/>
                    <a:lstStyle/>
                    <a:p>
                      <a:pPr algn="l"/>
                      <a:r>
                        <a:rPr lang="az-Latn-AZ" sz="1600" dirty="0"/>
                        <a:t>Kommunikasiya məsafəsi</a:t>
                      </a:r>
                      <a:endParaRPr lang="en-US" sz="1600" dirty="0"/>
                    </a:p>
                  </a:txBody>
                  <a:tcPr anchor="ctr"/>
                </a:tc>
                <a:tc>
                  <a:txBody>
                    <a:bodyPr/>
                    <a:lstStyle/>
                    <a:p>
                      <a:pPr algn="l"/>
                      <a:r>
                        <a:rPr lang="az-Latn-AZ" sz="1600" dirty="0"/>
                        <a:t>515 m</a:t>
                      </a:r>
                      <a:endParaRPr lang="en-US" sz="1600" dirty="0"/>
                    </a:p>
                  </a:txBody>
                  <a:tcPr anchor="ctr"/>
                </a:tc>
                <a:extLst>
                  <a:ext uri="{0D108BD9-81ED-4DB2-BD59-A6C34878D82A}">
                    <a16:rowId xmlns:a16="http://schemas.microsoft.com/office/drawing/2014/main" val="422291271"/>
                  </a:ext>
                </a:extLst>
              </a:tr>
            </a:tbl>
          </a:graphicData>
        </a:graphic>
      </p:graphicFrame>
      <p:sp>
        <p:nvSpPr>
          <p:cNvPr id="16" name="TextBox 15">
            <a:extLst>
              <a:ext uri="{FF2B5EF4-FFF2-40B4-BE49-F238E27FC236}">
                <a16:creationId xmlns:a16="http://schemas.microsoft.com/office/drawing/2014/main" id="{72567083-BC41-4D49-B383-917497AD64C0}"/>
              </a:ext>
            </a:extLst>
          </p:cNvPr>
          <p:cNvSpPr txBox="1"/>
          <p:nvPr/>
        </p:nvSpPr>
        <p:spPr>
          <a:xfrm>
            <a:off x="3218687" y="5456967"/>
            <a:ext cx="5696714" cy="738664"/>
          </a:xfrm>
          <a:prstGeom prst="rect">
            <a:avLst/>
          </a:prstGeom>
          <a:noFill/>
        </p:spPr>
        <p:txBody>
          <a:bodyPr wrap="square" rtlCol="0">
            <a:spAutoFit/>
          </a:bodyPr>
          <a:lstStyle/>
          <a:p>
            <a:pPr marL="285750" indent="-285750">
              <a:buFont typeface="Wingdings" panose="05000000000000000000" pitchFamily="2" charset="2"/>
              <a:buChar char="ü"/>
            </a:pPr>
            <a:r>
              <a:rPr lang="az-Latn-AZ" sz="1400" dirty="0"/>
              <a:t>Antennanın kütləsi çox azdır. Bu onu seçməyimizin əsas səbəblərindən biridir.</a:t>
            </a:r>
          </a:p>
          <a:p>
            <a:pPr marL="285750" indent="-285750">
              <a:buFont typeface="Wingdings" panose="05000000000000000000" pitchFamily="2" charset="2"/>
              <a:buChar char="ü"/>
            </a:pPr>
            <a:r>
              <a:rPr lang="az-Latn-AZ" sz="1400" dirty="0"/>
              <a:t>Antennanın performansı bizə lazım olan şərtlərə görə qənaətbəxşdir.</a:t>
            </a:r>
            <a:endParaRPr lang="en-US" sz="1400" dirty="0"/>
          </a:p>
        </p:txBody>
      </p:sp>
    </p:spTree>
    <p:extLst>
      <p:ext uri="{BB962C8B-B14F-4D97-AF65-F5344CB8AC3E}">
        <p14:creationId xmlns:p14="http://schemas.microsoft.com/office/powerpoint/2010/main" val="4167226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a:t>
            </a:r>
            <a:r>
              <a:rPr lang="az-Latn-AZ"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55</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Radiomodulun seçimi və ilkin konfiqurasiyası</a:t>
            </a:r>
            <a:endParaRPr lang="en-US" sz="2400" b="1" kern="0" dirty="0">
              <a:solidFill>
                <a:srgbClr val="333399"/>
              </a:solidFill>
            </a:endParaRPr>
          </a:p>
        </p:txBody>
      </p:sp>
      <p:sp>
        <p:nvSpPr>
          <p:cNvPr id="8"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18843E43-6412-4FC8-8C85-127CA9C620E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7A711864-97FE-4217-B72E-C21AE014B4CB}"/>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75F42A80-142C-4AAE-B278-46A319F5A1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97753509-D69C-4237-8DDE-8B5B3BACA5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3" name="Table 12">
            <a:extLst>
              <a:ext uri="{FF2B5EF4-FFF2-40B4-BE49-F238E27FC236}">
                <a16:creationId xmlns:a16="http://schemas.microsoft.com/office/drawing/2014/main" id="{F9FAC34B-11C3-4648-9216-C500AB908220}"/>
              </a:ext>
            </a:extLst>
          </p:cNvPr>
          <p:cNvGraphicFramePr>
            <a:graphicFrameLocks noGrp="1"/>
          </p:cNvGraphicFramePr>
          <p:nvPr>
            <p:extLst>
              <p:ext uri="{D42A27DB-BD31-4B8C-83A1-F6EECF244321}">
                <p14:modId xmlns:p14="http://schemas.microsoft.com/office/powerpoint/2010/main" val="393269208"/>
              </p:ext>
            </p:extLst>
          </p:nvPr>
        </p:nvGraphicFramePr>
        <p:xfrm>
          <a:off x="239150" y="1178690"/>
          <a:ext cx="8676256" cy="1509762"/>
        </p:xfrm>
        <a:graphic>
          <a:graphicData uri="http://schemas.openxmlformats.org/drawingml/2006/table">
            <a:tbl>
              <a:tblPr firstRow="1" bandRow="1">
                <a:tableStyleId>{5C22544A-7EE6-4342-B048-85BDC9FD1C3A}</a:tableStyleId>
              </a:tblPr>
              <a:tblGrid>
                <a:gridCol w="1084532">
                  <a:extLst>
                    <a:ext uri="{9D8B030D-6E8A-4147-A177-3AD203B41FA5}">
                      <a16:colId xmlns:a16="http://schemas.microsoft.com/office/drawing/2014/main" val="2746949616"/>
                    </a:ext>
                  </a:extLst>
                </a:gridCol>
                <a:gridCol w="1084532">
                  <a:extLst>
                    <a:ext uri="{9D8B030D-6E8A-4147-A177-3AD203B41FA5}">
                      <a16:colId xmlns:a16="http://schemas.microsoft.com/office/drawing/2014/main" val="3625389922"/>
                    </a:ext>
                  </a:extLst>
                </a:gridCol>
                <a:gridCol w="1084532">
                  <a:extLst>
                    <a:ext uri="{9D8B030D-6E8A-4147-A177-3AD203B41FA5}">
                      <a16:colId xmlns:a16="http://schemas.microsoft.com/office/drawing/2014/main" val="2775251369"/>
                    </a:ext>
                  </a:extLst>
                </a:gridCol>
                <a:gridCol w="1084532">
                  <a:extLst>
                    <a:ext uri="{9D8B030D-6E8A-4147-A177-3AD203B41FA5}">
                      <a16:colId xmlns:a16="http://schemas.microsoft.com/office/drawing/2014/main" val="110456074"/>
                    </a:ext>
                  </a:extLst>
                </a:gridCol>
                <a:gridCol w="1084532">
                  <a:extLst>
                    <a:ext uri="{9D8B030D-6E8A-4147-A177-3AD203B41FA5}">
                      <a16:colId xmlns:a16="http://schemas.microsoft.com/office/drawing/2014/main" val="3290175590"/>
                    </a:ext>
                  </a:extLst>
                </a:gridCol>
                <a:gridCol w="1084532">
                  <a:extLst>
                    <a:ext uri="{9D8B030D-6E8A-4147-A177-3AD203B41FA5}">
                      <a16:colId xmlns:a16="http://schemas.microsoft.com/office/drawing/2014/main" val="3227073764"/>
                    </a:ext>
                  </a:extLst>
                </a:gridCol>
                <a:gridCol w="1084532">
                  <a:extLst>
                    <a:ext uri="{9D8B030D-6E8A-4147-A177-3AD203B41FA5}">
                      <a16:colId xmlns:a16="http://schemas.microsoft.com/office/drawing/2014/main" val="3240777515"/>
                    </a:ext>
                  </a:extLst>
                </a:gridCol>
                <a:gridCol w="1084532">
                  <a:extLst>
                    <a:ext uri="{9D8B030D-6E8A-4147-A177-3AD203B41FA5}">
                      <a16:colId xmlns:a16="http://schemas.microsoft.com/office/drawing/2014/main" val="2160331785"/>
                    </a:ext>
                  </a:extLst>
                </a:gridCol>
              </a:tblGrid>
              <a:tr h="814734">
                <a:tc>
                  <a:txBody>
                    <a:bodyPr/>
                    <a:lstStyle/>
                    <a:p>
                      <a:pPr algn="ctr"/>
                      <a:r>
                        <a:rPr lang="az-Latn-AZ" sz="1200" dirty="0"/>
                        <a:t>XBee modeli</a:t>
                      </a:r>
                      <a:endParaRPr lang="en-US" sz="1200" dirty="0"/>
                    </a:p>
                  </a:txBody>
                  <a:tcPr anchor="ctr"/>
                </a:tc>
                <a:tc>
                  <a:txBody>
                    <a:bodyPr/>
                    <a:lstStyle/>
                    <a:p>
                      <a:pPr algn="ctr"/>
                      <a:r>
                        <a:rPr lang="az-Latn-AZ" sz="1200" dirty="0"/>
                        <a:t>Xarici diapazon</a:t>
                      </a:r>
                      <a:endParaRPr lang="en-US" sz="1200" dirty="0"/>
                    </a:p>
                  </a:txBody>
                  <a:tcPr anchor="ctr"/>
                </a:tc>
                <a:tc>
                  <a:txBody>
                    <a:bodyPr/>
                    <a:lstStyle/>
                    <a:p>
                      <a:pPr algn="ctr"/>
                      <a:r>
                        <a:rPr lang="az-Latn-AZ" sz="1200" dirty="0"/>
                        <a:t>Cərəyan qiyməti</a:t>
                      </a:r>
                      <a:endParaRPr lang="en-US" sz="1200" dirty="0"/>
                    </a:p>
                  </a:txBody>
                  <a:tcPr anchor="ctr"/>
                </a:tc>
                <a:tc>
                  <a:txBody>
                    <a:bodyPr/>
                    <a:lstStyle/>
                    <a:p>
                      <a:pPr algn="ctr"/>
                      <a:r>
                        <a:rPr lang="az-Latn-AZ" sz="1200" dirty="0"/>
                        <a:t>GÇİO</a:t>
                      </a:r>
                      <a:endParaRPr lang="en-US" sz="1200" dirty="0"/>
                    </a:p>
                  </a:txBody>
                  <a:tcPr anchor="ctr"/>
                </a:tc>
                <a:tc>
                  <a:txBody>
                    <a:bodyPr/>
                    <a:lstStyle/>
                    <a:p>
                      <a:pPr algn="ctr"/>
                      <a:r>
                        <a:rPr lang="az-Latn-AZ" sz="1200" dirty="0"/>
                        <a:t>Tezlik</a:t>
                      </a:r>
                      <a:endParaRPr lang="en-US" sz="1200" dirty="0"/>
                    </a:p>
                  </a:txBody>
                  <a:tcPr anchor="ctr"/>
                </a:tc>
                <a:tc>
                  <a:txBody>
                    <a:bodyPr/>
                    <a:lstStyle/>
                    <a:p>
                      <a:pPr algn="ctr"/>
                      <a:r>
                        <a:rPr lang="az-Latn-AZ" sz="1200" dirty="0"/>
                        <a:t>İşçi gərginliyi</a:t>
                      </a:r>
                      <a:endParaRPr lang="en-US" sz="1200" dirty="0"/>
                    </a:p>
                  </a:txBody>
                  <a:tcPr anchor="ctr"/>
                </a:tc>
                <a:tc>
                  <a:txBody>
                    <a:bodyPr/>
                    <a:lstStyle/>
                    <a:p>
                      <a:pPr algn="ctr"/>
                      <a:r>
                        <a:rPr lang="az-Latn-AZ" sz="1200" dirty="0"/>
                        <a:t>Məlumatların ötürülmə sürəti</a:t>
                      </a:r>
                      <a:endParaRPr lang="en-US" sz="1200" dirty="0"/>
                    </a:p>
                  </a:txBody>
                  <a:tcPr anchor="ctr"/>
                </a:tc>
                <a:tc>
                  <a:txBody>
                    <a:bodyPr/>
                    <a:lstStyle/>
                    <a:p>
                      <a:pPr algn="ctr"/>
                      <a:r>
                        <a:rPr lang="en-US" sz="1200" dirty="0" err="1"/>
                        <a:t>Qiym</a:t>
                      </a:r>
                      <a:r>
                        <a:rPr lang="az-Latn-AZ" sz="1200" dirty="0"/>
                        <a:t>ət</a:t>
                      </a:r>
                      <a:endParaRPr lang="en-US" sz="1200" dirty="0"/>
                    </a:p>
                  </a:txBody>
                  <a:tcPr anchor="ctr"/>
                </a:tc>
                <a:extLst>
                  <a:ext uri="{0D108BD9-81ED-4DB2-BD59-A6C34878D82A}">
                    <a16:rowId xmlns:a16="http://schemas.microsoft.com/office/drawing/2014/main" val="3091059624"/>
                  </a:ext>
                </a:extLst>
              </a:tr>
              <a:tr h="695028">
                <a:tc>
                  <a:txBody>
                    <a:bodyPr/>
                    <a:lstStyle/>
                    <a:p>
                      <a:pPr algn="ctr"/>
                      <a:r>
                        <a:rPr lang="en-US" sz="1200" noProof="1"/>
                        <a:t>X</a:t>
                      </a:r>
                      <a:r>
                        <a:rPr lang="az-Latn-AZ" sz="1200" noProof="1"/>
                        <a:t>B</a:t>
                      </a:r>
                      <a:r>
                        <a:rPr lang="en-US" sz="1200" noProof="1"/>
                        <a:t>ee S2C Zegbee</a:t>
                      </a:r>
                    </a:p>
                  </a:txBody>
                  <a:tcPr anchor="ctr">
                    <a:solidFill>
                      <a:srgbClr val="FFFF00"/>
                    </a:solidFill>
                  </a:tcPr>
                </a:tc>
                <a:tc>
                  <a:txBody>
                    <a:bodyPr/>
                    <a:lstStyle/>
                    <a:p>
                      <a:pPr algn="ctr"/>
                      <a:r>
                        <a:rPr lang="en-US" sz="1200" dirty="0"/>
                        <a:t>1200 m</a:t>
                      </a:r>
                    </a:p>
                  </a:txBody>
                  <a:tcPr anchor="ctr">
                    <a:solidFill>
                      <a:srgbClr val="FFFF00"/>
                    </a:solidFill>
                  </a:tcPr>
                </a:tc>
                <a:tc>
                  <a:txBody>
                    <a:bodyPr/>
                    <a:lstStyle/>
                    <a:p>
                      <a:pPr algn="ctr"/>
                      <a:r>
                        <a:rPr lang="en-US" sz="1200" dirty="0"/>
                        <a:t>33 mA</a:t>
                      </a:r>
                    </a:p>
                  </a:txBody>
                  <a:tcPr anchor="ctr">
                    <a:solidFill>
                      <a:srgbClr val="FFFF00"/>
                    </a:solidFill>
                  </a:tcPr>
                </a:tc>
                <a:tc>
                  <a:txBody>
                    <a:bodyPr/>
                    <a:lstStyle/>
                    <a:p>
                      <a:pPr algn="ctr"/>
                      <a:r>
                        <a:rPr lang="en-US" sz="1200" dirty="0"/>
                        <a:t>SPI, UART</a:t>
                      </a:r>
                    </a:p>
                  </a:txBody>
                  <a:tcPr anchor="ctr">
                    <a:solidFill>
                      <a:srgbClr val="FFFF00"/>
                    </a:solidFill>
                  </a:tcPr>
                </a:tc>
                <a:tc>
                  <a:txBody>
                    <a:bodyPr/>
                    <a:lstStyle/>
                    <a:p>
                      <a:pPr algn="ctr"/>
                      <a:r>
                        <a:rPr lang="en-US" sz="1200" dirty="0"/>
                        <a:t>2.4 GHz</a:t>
                      </a:r>
                    </a:p>
                  </a:txBody>
                  <a:tcPr anchor="ctr">
                    <a:solidFill>
                      <a:srgbClr val="FFFF00"/>
                    </a:solidFill>
                  </a:tcPr>
                </a:tc>
                <a:tc>
                  <a:txBody>
                    <a:bodyPr/>
                    <a:lstStyle/>
                    <a:p>
                      <a:pPr algn="ctr"/>
                      <a:r>
                        <a:rPr lang="en-US" sz="1200" dirty="0"/>
                        <a:t>3.3 V</a:t>
                      </a:r>
                    </a:p>
                  </a:txBody>
                  <a:tcPr anchor="ctr">
                    <a:solidFill>
                      <a:srgbClr val="FFFF00"/>
                    </a:solidFill>
                  </a:tcPr>
                </a:tc>
                <a:tc>
                  <a:txBody>
                    <a:bodyPr/>
                    <a:lstStyle/>
                    <a:p>
                      <a:pPr algn="ctr"/>
                      <a:r>
                        <a:rPr lang="en-US" sz="1200" dirty="0"/>
                        <a:t>250 kbps</a:t>
                      </a:r>
                    </a:p>
                  </a:txBody>
                  <a:tcPr anchor="ctr">
                    <a:solidFill>
                      <a:srgbClr val="FFFF00"/>
                    </a:solidFill>
                  </a:tcPr>
                </a:tc>
                <a:tc>
                  <a:txBody>
                    <a:bodyPr/>
                    <a:lstStyle/>
                    <a:p>
                      <a:pPr algn="ctr"/>
                      <a:r>
                        <a:rPr lang="en-US" sz="1200" dirty="0"/>
                        <a:t>52.68</a:t>
                      </a:r>
                      <a:r>
                        <a:rPr lang="ru-RU" sz="1200" dirty="0"/>
                        <a:t> </a:t>
                      </a:r>
                      <a:r>
                        <a:rPr lang="az-Latn-AZ" sz="1200" dirty="0"/>
                        <a:t>AZN</a:t>
                      </a:r>
                      <a:endParaRPr lang="en-US" sz="1200" dirty="0"/>
                    </a:p>
                  </a:txBody>
                  <a:tcPr anchor="ctr">
                    <a:solidFill>
                      <a:srgbClr val="FFFF00"/>
                    </a:solidFill>
                  </a:tcPr>
                </a:tc>
                <a:extLst>
                  <a:ext uri="{0D108BD9-81ED-4DB2-BD59-A6C34878D82A}">
                    <a16:rowId xmlns:a16="http://schemas.microsoft.com/office/drawing/2014/main" val="1721527248"/>
                  </a:ext>
                </a:extLst>
              </a:tr>
            </a:tbl>
          </a:graphicData>
        </a:graphic>
      </p:graphicFrame>
      <p:pic>
        <p:nvPicPr>
          <p:cNvPr id="14" name="Picture 3" descr="Изображение выглядит как электроника&#10;&#10;Описание создано с высокой степенью достоверности">
            <a:extLst>
              <a:ext uri="{FF2B5EF4-FFF2-40B4-BE49-F238E27FC236}">
                <a16:creationId xmlns:a16="http://schemas.microsoft.com/office/drawing/2014/main" id="{778B8432-0015-4C88-82C8-A62E41BFFD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31" r="11196" b="7465"/>
          <a:stretch/>
        </p:blipFill>
        <p:spPr bwMode="auto">
          <a:xfrm>
            <a:off x="1835892" y="3001302"/>
            <a:ext cx="1242458" cy="151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 14">
            <a:extLst>
              <a:ext uri="{FF2B5EF4-FFF2-40B4-BE49-F238E27FC236}">
                <a16:creationId xmlns:a16="http://schemas.microsoft.com/office/drawing/2014/main" id="{72EF3F3E-CBDB-4502-9FE6-CCA11AE9786F}"/>
              </a:ext>
            </a:extLst>
          </p:cNvPr>
          <p:cNvGrpSpPr/>
          <p:nvPr/>
        </p:nvGrpSpPr>
        <p:grpSpPr>
          <a:xfrm>
            <a:off x="350084" y="4946065"/>
            <a:ext cx="4146150" cy="1172219"/>
            <a:chOff x="3202721" y="4128276"/>
            <a:chExt cx="4146150" cy="1172219"/>
          </a:xfrm>
        </p:grpSpPr>
        <p:sp>
          <p:nvSpPr>
            <p:cNvPr id="16" name="TextBox 15">
              <a:extLst>
                <a:ext uri="{FF2B5EF4-FFF2-40B4-BE49-F238E27FC236}">
                  <a16:creationId xmlns:a16="http://schemas.microsoft.com/office/drawing/2014/main" id="{2C98A977-A8E9-4028-93FC-4129C211C1F7}"/>
                </a:ext>
              </a:extLst>
            </p:cNvPr>
            <p:cNvSpPr txBox="1"/>
            <p:nvPr/>
          </p:nvSpPr>
          <p:spPr>
            <a:xfrm>
              <a:off x="3234545" y="4128276"/>
              <a:ext cx="3779226" cy="369332"/>
            </a:xfrm>
            <a:prstGeom prst="rect">
              <a:avLst/>
            </a:prstGeom>
            <a:noFill/>
          </p:spPr>
          <p:txBody>
            <a:bodyPr wrap="square" rtlCol="0">
              <a:spAutoFit/>
            </a:bodyPr>
            <a:lstStyle/>
            <a:p>
              <a:pPr algn="ctr"/>
              <a:r>
                <a:rPr lang="en-US" noProof="1">
                  <a:solidFill>
                    <a:srgbClr val="00B050"/>
                  </a:solidFill>
                </a:rPr>
                <a:t>X</a:t>
              </a:r>
              <a:r>
                <a:rPr lang="az-Latn-AZ" noProof="1">
                  <a:solidFill>
                    <a:srgbClr val="00B050"/>
                  </a:solidFill>
                </a:rPr>
                <a:t>B</a:t>
              </a:r>
              <a:r>
                <a:rPr lang="en-US" noProof="1">
                  <a:solidFill>
                    <a:srgbClr val="00B050"/>
                  </a:solidFill>
                </a:rPr>
                <a:t>ee S2C Zegbee</a:t>
              </a:r>
            </a:p>
          </p:txBody>
        </p:sp>
        <p:sp>
          <p:nvSpPr>
            <p:cNvPr id="17" name="TextBox 16">
              <a:extLst>
                <a:ext uri="{FF2B5EF4-FFF2-40B4-BE49-F238E27FC236}">
                  <a16:creationId xmlns:a16="http://schemas.microsoft.com/office/drawing/2014/main" id="{02D93713-7D7B-45EB-82E3-C77985788C79}"/>
                </a:ext>
              </a:extLst>
            </p:cNvPr>
            <p:cNvSpPr txBox="1"/>
            <p:nvPr/>
          </p:nvSpPr>
          <p:spPr>
            <a:xfrm>
              <a:off x="3202721" y="4561831"/>
              <a:ext cx="4146150" cy="738664"/>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400" dirty="0"/>
                <a:t>Tezliyi yarışmanın şərtlərinə uyğundur</a:t>
              </a:r>
            </a:p>
            <a:p>
              <a:pPr marL="285750" indent="-285750">
                <a:buFont typeface="Wingdings" panose="05000000000000000000" pitchFamily="2" charset="2"/>
                <a:buChar char="ü"/>
              </a:pPr>
              <a:r>
                <a:rPr lang="az-Latn-AZ" sz="1400" dirty="0"/>
                <a:t>Xarici diapazonu gözləntilərimizi qarşılayır</a:t>
              </a:r>
            </a:p>
            <a:p>
              <a:pPr marL="285750" indent="-285750">
                <a:buFont typeface="Wingdings" panose="05000000000000000000" pitchFamily="2" charset="2"/>
                <a:buChar char="ü"/>
              </a:pPr>
              <a:r>
                <a:rPr lang="az-Latn-AZ" sz="1400" dirty="0"/>
                <a:t>Kiçik cərəyan qiyməti</a:t>
              </a:r>
            </a:p>
          </p:txBody>
        </p:sp>
      </p:grpSp>
      <p:grpSp>
        <p:nvGrpSpPr>
          <p:cNvPr id="3" name="Group 2">
            <a:extLst>
              <a:ext uri="{FF2B5EF4-FFF2-40B4-BE49-F238E27FC236}">
                <a16:creationId xmlns:a16="http://schemas.microsoft.com/office/drawing/2014/main" id="{FA0DB784-9FB9-4EB1-B9B6-5B0182A400BB}"/>
              </a:ext>
            </a:extLst>
          </p:cNvPr>
          <p:cNvGrpSpPr/>
          <p:nvPr/>
        </p:nvGrpSpPr>
        <p:grpSpPr>
          <a:xfrm>
            <a:off x="5276672" y="3282696"/>
            <a:ext cx="3383853" cy="2595288"/>
            <a:chOff x="5276672" y="3686640"/>
            <a:chExt cx="3383853" cy="2595288"/>
          </a:xfrm>
        </p:grpSpPr>
        <p:pic>
          <p:nvPicPr>
            <p:cNvPr id="6" name="Picture 5" descr="A screenshot of a cell phone&#10;&#10;Description generated with very high confidence">
              <a:extLst>
                <a:ext uri="{FF2B5EF4-FFF2-40B4-BE49-F238E27FC236}">
                  <a16:creationId xmlns:a16="http://schemas.microsoft.com/office/drawing/2014/main" id="{A6DA5839-330D-4251-84CD-F0C93673F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3991" y="4262770"/>
              <a:ext cx="3085065" cy="2019158"/>
            </a:xfrm>
            <a:prstGeom prst="rect">
              <a:avLst/>
            </a:prstGeom>
          </p:spPr>
        </p:pic>
        <p:sp>
          <p:nvSpPr>
            <p:cNvPr id="18" name="Shape 173">
              <a:extLst>
                <a:ext uri="{FF2B5EF4-FFF2-40B4-BE49-F238E27FC236}">
                  <a16:creationId xmlns:a16="http://schemas.microsoft.com/office/drawing/2014/main" id="{95186EE6-6916-40B2-97B1-84F432DFD271}"/>
                </a:ext>
              </a:extLst>
            </p:cNvPr>
            <p:cNvSpPr txBox="1">
              <a:spLocks/>
            </p:cNvSpPr>
            <p:nvPr/>
          </p:nvSpPr>
          <p:spPr>
            <a:xfrm>
              <a:off x="5276672" y="3686640"/>
              <a:ext cx="3383853"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kern="0" dirty="0">
                  <a:solidFill>
                    <a:srgbClr val="333399"/>
                  </a:solidFill>
                </a:rPr>
                <a:t>Prinsipial sxemdə Xbee S2C radiomodulunun mikrokontrollerə qoşulma qaydası</a:t>
              </a:r>
              <a:r>
                <a:rPr lang="en-US" sz="1200" b="0" kern="0" dirty="0">
                  <a:solidFill>
                    <a:srgbClr val="333399"/>
                  </a:solidFill>
                </a:rPr>
                <a:t>:</a:t>
              </a:r>
              <a:endParaRPr lang="az-Latn-AZ" sz="1200" b="0" kern="0" dirty="0">
                <a:solidFill>
                  <a:srgbClr val="333399"/>
                </a:solidFill>
              </a:endParaRPr>
            </a:p>
          </p:txBody>
        </p:sp>
      </p:grpSp>
    </p:spTree>
    <p:extLst>
      <p:ext uri="{BB962C8B-B14F-4D97-AF65-F5344CB8AC3E}">
        <p14:creationId xmlns:p14="http://schemas.microsoft.com/office/powerpoint/2010/main" val="568910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56</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Radiomodulun seçimi və ilkin konfiqurasiyası (davamı)</a:t>
            </a:r>
            <a:endParaRPr lang="en-US" sz="2400" b="1" kern="0" dirty="0">
              <a:solidFill>
                <a:srgbClr val="333399"/>
              </a:solidFill>
            </a:endParaRPr>
          </a:p>
        </p:txBody>
      </p:sp>
      <p:sp>
        <p:nvSpPr>
          <p:cNvPr id="8"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18843E43-6412-4FC8-8C85-127CA9C620EC}"/>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7A711864-97FE-4217-B72E-C21AE014B4CB}"/>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75F42A80-142C-4AAE-B278-46A319F5A1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97753509-D69C-4237-8DDE-8B5B3BACA5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3" name="Table 2">
            <a:extLst>
              <a:ext uri="{FF2B5EF4-FFF2-40B4-BE49-F238E27FC236}">
                <a16:creationId xmlns:a16="http://schemas.microsoft.com/office/drawing/2014/main" id="{EC83C191-67D5-42ED-B814-F2F23DC5192E}"/>
              </a:ext>
            </a:extLst>
          </p:cNvPr>
          <p:cNvGraphicFramePr>
            <a:graphicFrameLocks noGrp="1"/>
          </p:cNvGraphicFramePr>
          <p:nvPr>
            <p:extLst>
              <p:ext uri="{D42A27DB-BD31-4B8C-83A1-F6EECF244321}">
                <p14:modId xmlns:p14="http://schemas.microsoft.com/office/powerpoint/2010/main" val="2561733025"/>
              </p:ext>
            </p:extLst>
          </p:nvPr>
        </p:nvGraphicFramePr>
        <p:xfrm>
          <a:off x="233875" y="3041145"/>
          <a:ext cx="8676250" cy="3291840"/>
        </p:xfrm>
        <a:graphic>
          <a:graphicData uri="http://schemas.openxmlformats.org/drawingml/2006/table">
            <a:tbl>
              <a:tblPr firstRow="1" bandRow="1">
                <a:tableStyleId>{5C22544A-7EE6-4342-B048-85BDC9FD1C3A}</a:tableStyleId>
              </a:tblPr>
              <a:tblGrid>
                <a:gridCol w="4338125">
                  <a:extLst>
                    <a:ext uri="{9D8B030D-6E8A-4147-A177-3AD203B41FA5}">
                      <a16:colId xmlns:a16="http://schemas.microsoft.com/office/drawing/2014/main" val="2049571058"/>
                    </a:ext>
                  </a:extLst>
                </a:gridCol>
                <a:gridCol w="4338125">
                  <a:extLst>
                    <a:ext uri="{9D8B030D-6E8A-4147-A177-3AD203B41FA5}">
                      <a16:colId xmlns:a16="http://schemas.microsoft.com/office/drawing/2014/main" val="2020126961"/>
                    </a:ext>
                  </a:extLst>
                </a:gridCol>
              </a:tblGrid>
              <a:tr h="0">
                <a:tc>
                  <a:txBody>
                    <a:bodyPr/>
                    <a:lstStyle/>
                    <a:p>
                      <a:pPr algn="ctr"/>
                      <a:r>
                        <a:rPr lang="en-US" sz="1200" dirty="0" err="1"/>
                        <a:t>Konfiqurasiya</a:t>
                      </a:r>
                      <a:r>
                        <a:rPr lang="en-US" sz="1200" dirty="0"/>
                        <a:t> </a:t>
                      </a:r>
                      <a:r>
                        <a:rPr lang="az-Latn-AZ" sz="1200" dirty="0"/>
                        <a:t>parametrləri</a:t>
                      </a:r>
                      <a:endParaRPr lang="en-US" sz="1200" dirty="0"/>
                    </a:p>
                  </a:txBody>
                  <a:tcPr anchor="ctr"/>
                </a:tc>
                <a:tc>
                  <a:txBody>
                    <a:bodyPr/>
                    <a:lstStyle/>
                    <a:p>
                      <a:pPr algn="ctr"/>
                      <a:r>
                        <a:rPr lang="az-Latn-AZ" sz="1200" dirty="0"/>
                        <a:t>Dəyər</a:t>
                      </a:r>
                      <a:endParaRPr lang="en-US" sz="1200" dirty="0"/>
                    </a:p>
                  </a:txBody>
                  <a:tcPr anchor="ctr"/>
                </a:tc>
                <a:extLst>
                  <a:ext uri="{0D108BD9-81ED-4DB2-BD59-A6C34878D82A}">
                    <a16:rowId xmlns:a16="http://schemas.microsoft.com/office/drawing/2014/main" val="1161957959"/>
                  </a:ext>
                </a:extLst>
              </a:tr>
              <a:tr h="0">
                <a:tc>
                  <a:txBody>
                    <a:bodyPr/>
                    <a:lstStyle/>
                    <a:p>
                      <a:pPr algn="l"/>
                      <a:r>
                        <a:rPr lang="az-Latn-AZ" sz="1200" dirty="0"/>
                        <a:t>Xbee modeli</a:t>
                      </a:r>
                      <a:endParaRPr lang="en-US" sz="1200" dirty="0"/>
                    </a:p>
                  </a:txBody>
                  <a:tcPr anchor="ctr"/>
                </a:tc>
                <a:tc>
                  <a:txBody>
                    <a:bodyPr/>
                    <a:lstStyle/>
                    <a:p>
                      <a:pPr algn="l"/>
                      <a:r>
                        <a:rPr lang="az-Latn-AZ" sz="1200" dirty="0"/>
                        <a:t>Xbee S2C</a:t>
                      </a:r>
                      <a:endParaRPr lang="en-US" sz="1200" dirty="0"/>
                    </a:p>
                  </a:txBody>
                  <a:tcPr anchor="ctr"/>
                </a:tc>
                <a:extLst>
                  <a:ext uri="{0D108BD9-81ED-4DB2-BD59-A6C34878D82A}">
                    <a16:rowId xmlns:a16="http://schemas.microsoft.com/office/drawing/2014/main" val="3380868023"/>
                  </a:ext>
                </a:extLst>
              </a:tr>
              <a:tr h="0">
                <a:tc>
                  <a:txBody>
                    <a:bodyPr/>
                    <a:lstStyle/>
                    <a:p>
                      <a:pPr algn="l"/>
                      <a:r>
                        <a:rPr lang="en-US" sz="1200" dirty="0" err="1"/>
                        <a:t>Rabitə</a:t>
                      </a:r>
                      <a:r>
                        <a:rPr lang="en-US" sz="1200" dirty="0"/>
                        <a:t> </a:t>
                      </a:r>
                      <a:r>
                        <a:rPr lang="en-US" sz="1200" dirty="0" err="1"/>
                        <a:t>Rejimi</a:t>
                      </a:r>
                      <a:endParaRPr lang="en-US" sz="1200" dirty="0"/>
                    </a:p>
                  </a:txBody>
                  <a:tcPr anchor="ctr"/>
                </a:tc>
                <a:tc>
                  <a:txBody>
                    <a:bodyPr/>
                    <a:lstStyle/>
                    <a:p>
                      <a:pPr algn="l"/>
                      <a:r>
                        <a:rPr lang="en-US" sz="1200" dirty="0"/>
                        <a:t>API</a:t>
                      </a:r>
                    </a:p>
                  </a:txBody>
                  <a:tcPr anchor="ctr"/>
                </a:tc>
                <a:extLst>
                  <a:ext uri="{0D108BD9-81ED-4DB2-BD59-A6C34878D82A}">
                    <a16:rowId xmlns:a16="http://schemas.microsoft.com/office/drawing/2014/main" val="2279132108"/>
                  </a:ext>
                </a:extLst>
              </a:tr>
              <a:tr h="0">
                <a:tc>
                  <a:txBody>
                    <a:bodyPr/>
                    <a:lstStyle/>
                    <a:p>
                      <a:pPr algn="l"/>
                      <a:r>
                        <a:rPr lang="az-Latn-AZ" sz="1200" dirty="0"/>
                        <a:t>Rabitə protokolu</a:t>
                      </a:r>
                      <a:endParaRPr lang="en-US" sz="1200" dirty="0"/>
                    </a:p>
                  </a:txBody>
                  <a:tcPr anchor="ctr"/>
                </a:tc>
                <a:tc>
                  <a:txBody>
                    <a:bodyPr/>
                    <a:lstStyle/>
                    <a:p>
                      <a:pPr algn="l"/>
                      <a:r>
                        <a:rPr lang="en-US" sz="1200" dirty="0" err="1"/>
                        <a:t>ZegBee</a:t>
                      </a:r>
                      <a:endParaRPr lang="en-US" sz="1200" dirty="0"/>
                    </a:p>
                  </a:txBody>
                  <a:tcPr anchor="ctr"/>
                </a:tc>
                <a:extLst>
                  <a:ext uri="{0D108BD9-81ED-4DB2-BD59-A6C34878D82A}">
                    <a16:rowId xmlns:a16="http://schemas.microsoft.com/office/drawing/2014/main" val="891508308"/>
                  </a:ext>
                </a:extLst>
              </a:tr>
              <a:tr h="0">
                <a:tc>
                  <a:txBody>
                    <a:bodyPr/>
                    <a:lstStyle/>
                    <a:p>
                      <a:pPr algn="l"/>
                      <a:r>
                        <a:rPr lang="en-US" sz="1200" dirty="0"/>
                        <a:t>NETID/PANID</a:t>
                      </a:r>
                    </a:p>
                  </a:txBody>
                  <a:tcPr anchor="ctr"/>
                </a:tc>
                <a:tc>
                  <a:txBody>
                    <a:bodyPr/>
                    <a:lstStyle/>
                    <a:p>
                      <a:pPr algn="l"/>
                      <a:r>
                        <a:rPr lang="en-US" sz="1200" dirty="0"/>
                        <a:t>2253</a:t>
                      </a:r>
                    </a:p>
                  </a:txBody>
                  <a:tcPr anchor="ctr"/>
                </a:tc>
                <a:extLst>
                  <a:ext uri="{0D108BD9-81ED-4DB2-BD59-A6C34878D82A}">
                    <a16:rowId xmlns:a16="http://schemas.microsoft.com/office/drawing/2014/main" val="794552480"/>
                  </a:ext>
                </a:extLst>
              </a:tr>
              <a:tr h="0">
                <a:tc>
                  <a:txBody>
                    <a:bodyPr/>
                    <a:lstStyle/>
                    <a:p>
                      <a:pPr algn="l"/>
                      <a:r>
                        <a:rPr lang="az-Latn-AZ" sz="1200" dirty="0"/>
                        <a:t>Cihazın Rejimi</a:t>
                      </a:r>
                      <a:endParaRPr lang="en-US" sz="1200" dirty="0"/>
                    </a:p>
                  </a:txBody>
                  <a:tcPr anchor="ctr"/>
                </a:tc>
                <a:tc>
                  <a:txBody>
                    <a:bodyPr/>
                    <a:lstStyle/>
                    <a:p>
                      <a:pPr algn="l"/>
                      <a:r>
                        <a:rPr lang="en-US" sz="1200" dirty="0"/>
                        <a:t>Router</a:t>
                      </a:r>
                    </a:p>
                  </a:txBody>
                  <a:tcPr anchor="ctr"/>
                </a:tc>
                <a:extLst>
                  <a:ext uri="{0D108BD9-81ED-4DB2-BD59-A6C34878D82A}">
                    <a16:rowId xmlns:a16="http://schemas.microsoft.com/office/drawing/2014/main" val="2522045427"/>
                  </a:ext>
                </a:extLst>
              </a:tr>
              <a:tr h="0">
                <a:tc>
                  <a:txBody>
                    <a:bodyPr/>
                    <a:lstStyle/>
                    <a:p>
                      <a:pPr algn="l"/>
                      <a:r>
                        <a:rPr lang="en-US" sz="1200" dirty="0" err="1"/>
                        <a:t>Ötürmə</a:t>
                      </a:r>
                      <a:r>
                        <a:rPr lang="en-US" sz="1200" dirty="0"/>
                        <a:t> </a:t>
                      </a:r>
                      <a:r>
                        <a:rPr lang="en-US" sz="1200" dirty="0" err="1"/>
                        <a:t>Sürəti</a:t>
                      </a:r>
                      <a:endParaRPr lang="en-US" sz="1200" dirty="0"/>
                    </a:p>
                  </a:txBody>
                  <a:tcPr anchor="ctr"/>
                </a:tc>
                <a:tc>
                  <a:txBody>
                    <a:bodyPr/>
                    <a:lstStyle/>
                    <a:p>
                      <a:pPr algn="l"/>
                      <a:r>
                        <a:rPr lang="en-US" sz="1200" dirty="0"/>
                        <a:t>4800 Baud</a:t>
                      </a:r>
                    </a:p>
                  </a:txBody>
                  <a:tcPr anchor="ctr"/>
                </a:tc>
                <a:extLst>
                  <a:ext uri="{0D108BD9-81ED-4DB2-BD59-A6C34878D82A}">
                    <a16:rowId xmlns:a16="http://schemas.microsoft.com/office/drawing/2014/main" val="262189662"/>
                  </a:ext>
                </a:extLst>
              </a:tr>
              <a:tr h="0">
                <a:tc>
                  <a:txBody>
                    <a:bodyPr/>
                    <a:lstStyle/>
                    <a:p>
                      <a:pPr algn="l"/>
                      <a:r>
                        <a:rPr lang="az-Latn-AZ" sz="1200" dirty="0"/>
                        <a:t>Məlumat bitləri</a:t>
                      </a:r>
                      <a:endParaRPr lang="en-US" sz="1200" dirty="0"/>
                    </a:p>
                  </a:txBody>
                  <a:tcPr anchor="ctr"/>
                </a:tc>
                <a:tc>
                  <a:txBody>
                    <a:bodyPr/>
                    <a:lstStyle/>
                    <a:p>
                      <a:pPr algn="l"/>
                      <a:r>
                        <a:rPr lang="en-US" sz="1200" dirty="0"/>
                        <a:t>8</a:t>
                      </a:r>
                    </a:p>
                  </a:txBody>
                  <a:tcPr anchor="ctr"/>
                </a:tc>
                <a:extLst>
                  <a:ext uri="{0D108BD9-81ED-4DB2-BD59-A6C34878D82A}">
                    <a16:rowId xmlns:a16="http://schemas.microsoft.com/office/drawing/2014/main" val="2911803034"/>
                  </a:ext>
                </a:extLst>
              </a:tr>
              <a:tr h="0">
                <a:tc>
                  <a:txBody>
                    <a:bodyPr/>
                    <a:lstStyle/>
                    <a:p>
                      <a:pPr algn="l"/>
                      <a:r>
                        <a:rPr lang="az-Latn-AZ" sz="1200" dirty="0"/>
                        <a:t>Ötürmə tezliyi</a:t>
                      </a:r>
                      <a:endParaRPr lang="en-US" sz="1200" dirty="0"/>
                    </a:p>
                  </a:txBody>
                  <a:tcPr anchor="ctr"/>
                </a:tc>
                <a:tc>
                  <a:txBody>
                    <a:bodyPr/>
                    <a:lstStyle/>
                    <a:p>
                      <a:pPr algn="l"/>
                      <a:r>
                        <a:rPr lang="en-US" sz="1200" dirty="0"/>
                        <a:t>1 Hz</a:t>
                      </a:r>
                    </a:p>
                  </a:txBody>
                  <a:tcPr anchor="ctr"/>
                </a:tc>
                <a:extLst>
                  <a:ext uri="{0D108BD9-81ED-4DB2-BD59-A6C34878D82A}">
                    <a16:rowId xmlns:a16="http://schemas.microsoft.com/office/drawing/2014/main" val="454586780"/>
                  </a:ext>
                </a:extLst>
              </a:tr>
              <a:tr h="0">
                <a:tc>
                  <a:txBody>
                    <a:bodyPr/>
                    <a:lstStyle/>
                    <a:p>
                      <a:pPr algn="l"/>
                      <a:r>
                        <a:rPr lang="en-US" sz="1200" dirty="0" err="1"/>
                        <a:t>Sərfi</a:t>
                      </a:r>
                      <a:r>
                        <a:rPr lang="en-US" sz="1200" dirty="0"/>
                        <a:t> </a:t>
                      </a:r>
                      <a:r>
                        <a:rPr lang="en-US" sz="1200" dirty="0" err="1"/>
                        <a:t>Nəzarət</a:t>
                      </a:r>
                      <a:endParaRPr lang="en-US" sz="1200" dirty="0"/>
                    </a:p>
                  </a:txBody>
                  <a:tcPr anchor="ctr"/>
                </a:tc>
                <a:tc>
                  <a:txBody>
                    <a:bodyPr/>
                    <a:lstStyle/>
                    <a:p>
                      <a:pPr algn="l"/>
                      <a:r>
                        <a:rPr lang="en-US" sz="1200" dirty="0" err="1"/>
                        <a:t>Yoxdur</a:t>
                      </a:r>
                      <a:endParaRPr lang="en-US" sz="1200" dirty="0"/>
                    </a:p>
                  </a:txBody>
                  <a:tcPr anchor="ctr"/>
                </a:tc>
                <a:extLst>
                  <a:ext uri="{0D108BD9-81ED-4DB2-BD59-A6C34878D82A}">
                    <a16:rowId xmlns:a16="http://schemas.microsoft.com/office/drawing/2014/main" val="872932094"/>
                  </a:ext>
                </a:extLst>
              </a:tr>
              <a:tr h="0">
                <a:tc>
                  <a:txBody>
                    <a:bodyPr/>
                    <a:lstStyle/>
                    <a:p>
                      <a:pPr algn="l"/>
                      <a:r>
                        <a:rPr lang="en-US" sz="1200" b="0" dirty="0">
                          <a:solidFill>
                            <a:schemeClr val="tx1"/>
                          </a:solidFill>
                          <a:effectLst/>
                        </a:rPr>
                        <a:t>Stop Bits</a:t>
                      </a:r>
                    </a:p>
                  </a:txBody>
                  <a:tcPr anchor="ctr"/>
                </a:tc>
                <a:tc>
                  <a:txBody>
                    <a:bodyPr/>
                    <a:lstStyle/>
                    <a:p>
                      <a:pPr algn="l"/>
                      <a:r>
                        <a:rPr lang="en-US" sz="1200" dirty="0"/>
                        <a:t>1</a:t>
                      </a:r>
                    </a:p>
                  </a:txBody>
                  <a:tcPr anchor="ctr"/>
                </a:tc>
                <a:extLst>
                  <a:ext uri="{0D108BD9-81ED-4DB2-BD59-A6C34878D82A}">
                    <a16:rowId xmlns:a16="http://schemas.microsoft.com/office/drawing/2014/main" val="1856114589"/>
                  </a:ext>
                </a:extLst>
              </a:tr>
              <a:tr h="0">
                <a:tc>
                  <a:txBody>
                    <a:bodyPr/>
                    <a:lstStyle/>
                    <a:p>
                      <a:pPr algn="l"/>
                      <a:r>
                        <a:rPr lang="en-US" sz="1200" b="0" dirty="0">
                          <a:solidFill>
                            <a:schemeClr val="tx1"/>
                          </a:solidFill>
                          <a:effectLst/>
                        </a:rPr>
                        <a:t>Parity</a:t>
                      </a:r>
                    </a:p>
                  </a:txBody>
                  <a:tcPr anchor="ctr"/>
                </a:tc>
                <a:tc>
                  <a:txBody>
                    <a:bodyPr/>
                    <a:lstStyle/>
                    <a:p>
                      <a:pPr algn="l"/>
                      <a:r>
                        <a:rPr lang="en-US" sz="1200" dirty="0" err="1"/>
                        <a:t>Yoxdur</a:t>
                      </a:r>
                      <a:endParaRPr lang="en-US" sz="1200" dirty="0"/>
                    </a:p>
                  </a:txBody>
                  <a:tcPr anchor="ctr"/>
                </a:tc>
                <a:extLst>
                  <a:ext uri="{0D108BD9-81ED-4DB2-BD59-A6C34878D82A}">
                    <a16:rowId xmlns:a16="http://schemas.microsoft.com/office/drawing/2014/main" val="2414097257"/>
                  </a:ext>
                </a:extLst>
              </a:tr>
            </a:tbl>
          </a:graphicData>
        </a:graphic>
      </p:graphicFrame>
      <p:sp>
        <p:nvSpPr>
          <p:cNvPr id="6" name="TextBox 5">
            <a:extLst>
              <a:ext uri="{FF2B5EF4-FFF2-40B4-BE49-F238E27FC236}">
                <a16:creationId xmlns:a16="http://schemas.microsoft.com/office/drawing/2014/main" id="{D9099C67-F8C9-4677-8E92-48F6BB4CFE4F}"/>
              </a:ext>
            </a:extLst>
          </p:cNvPr>
          <p:cNvSpPr txBox="1"/>
          <p:nvPr/>
        </p:nvSpPr>
        <p:spPr>
          <a:xfrm>
            <a:off x="233875" y="1271457"/>
            <a:ext cx="8676250" cy="584775"/>
          </a:xfrm>
          <a:prstGeom prst="rect">
            <a:avLst/>
          </a:prstGeom>
          <a:noFill/>
        </p:spPr>
        <p:txBody>
          <a:bodyPr wrap="square" rtlCol="0">
            <a:spAutoFit/>
          </a:bodyPr>
          <a:lstStyle/>
          <a:p>
            <a:r>
              <a:rPr lang="en-US" b="1" dirty="0" err="1"/>
              <a:t>Qeyd</a:t>
            </a:r>
            <a:r>
              <a:rPr lang="en-US" sz="1400" b="1" dirty="0"/>
              <a:t>: </a:t>
            </a:r>
            <a:r>
              <a:rPr lang="az-Latn-AZ" sz="1400" b="1" dirty="0"/>
              <a:t> </a:t>
            </a:r>
            <a:r>
              <a:rPr lang="az-Latn-AZ" sz="1400" dirty="0"/>
              <a:t>XBee modulu əvvəlcə xüsusi adepterə qoşulacaq, sonra isə həmin adapter vasitəsi ilə mikrokontrollerə qoşulacaq.</a:t>
            </a:r>
            <a:endParaRPr lang="en-US" dirty="0"/>
          </a:p>
        </p:txBody>
      </p:sp>
      <p:pic>
        <p:nvPicPr>
          <p:cNvPr id="14" name="Picture 13" descr="A circuit board&#10;&#10;Description generated with very high confidence">
            <a:extLst>
              <a:ext uri="{FF2B5EF4-FFF2-40B4-BE49-F238E27FC236}">
                <a16:creationId xmlns:a16="http://schemas.microsoft.com/office/drawing/2014/main" id="{8CAF6385-79EB-48E3-8386-E09D2B9278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771" t="25467" r="22800" b="24933"/>
          <a:stretch/>
        </p:blipFill>
        <p:spPr>
          <a:xfrm>
            <a:off x="233266" y="1877546"/>
            <a:ext cx="1628013" cy="1092615"/>
          </a:xfrm>
          <a:prstGeom prst="rect">
            <a:avLst/>
          </a:prstGeom>
        </p:spPr>
      </p:pic>
      <p:sp>
        <p:nvSpPr>
          <p:cNvPr id="15" name="TextBox 14">
            <a:extLst>
              <a:ext uri="{FF2B5EF4-FFF2-40B4-BE49-F238E27FC236}">
                <a16:creationId xmlns:a16="http://schemas.microsoft.com/office/drawing/2014/main" id="{5CE11EB0-78BE-46E6-A862-85DEB6094728}"/>
              </a:ext>
            </a:extLst>
          </p:cNvPr>
          <p:cNvSpPr txBox="1"/>
          <p:nvPr/>
        </p:nvSpPr>
        <p:spPr>
          <a:xfrm>
            <a:off x="1861279" y="2113278"/>
            <a:ext cx="2125505" cy="523220"/>
          </a:xfrm>
          <a:prstGeom prst="rect">
            <a:avLst/>
          </a:prstGeom>
          <a:noFill/>
        </p:spPr>
        <p:txBody>
          <a:bodyPr wrap="square" rtlCol="0">
            <a:spAutoFit/>
          </a:bodyPr>
          <a:lstStyle/>
          <a:p>
            <a:r>
              <a:rPr lang="az-Latn-AZ" sz="1400" dirty="0"/>
              <a:t>- XBee-ni mikrokontrollerə qoşmaq üçün adapter.</a:t>
            </a:r>
            <a:endParaRPr lang="en-US" sz="1400" dirty="0"/>
          </a:p>
        </p:txBody>
      </p:sp>
      <p:sp>
        <p:nvSpPr>
          <p:cNvPr id="16" name="TextBox 15">
            <a:extLst>
              <a:ext uri="{FF2B5EF4-FFF2-40B4-BE49-F238E27FC236}">
                <a16:creationId xmlns:a16="http://schemas.microsoft.com/office/drawing/2014/main" id="{BDEC7BE4-0F6E-437B-BE68-A279993A6BFE}"/>
              </a:ext>
            </a:extLst>
          </p:cNvPr>
          <p:cNvSpPr txBox="1"/>
          <p:nvPr/>
        </p:nvSpPr>
        <p:spPr>
          <a:xfrm>
            <a:off x="4572000" y="2501179"/>
            <a:ext cx="2084832"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az-Latn-AZ" dirty="0"/>
              <a:t>Qiyməti</a:t>
            </a:r>
            <a:r>
              <a:rPr lang="en-US" dirty="0"/>
              <a:t>: 23.78 AZN</a:t>
            </a:r>
          </a:p>
        </p:txBody>
      </p:sp>
    </p:spTree>
    <p:extLst>
      <p:ext uri="{BB962C8B-B14F-4D97-AF65-F5344CB8AC3E}">
        <p14:creationId xmlns:p14="http://schemas.microsoft.com/office/powerpoint/2010/main" val="1538621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57</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Telemetriya </a:t>
            </a:r>
            <a:r>
              <a:rPr lang="en-US" sz="2400" b="1" kern="0" dirty="0">
                <a:solidFill>
                  <a:srgbClr val="333399"/>
                </a:solidFill>
              </a:rPr>
              <a:t>f</a:t>
            </a:r>
            <a:r>
              <a:rPr lang="az-Latn-AZ" sz="2400" b="1" kern="0" dirty="0">
                <a:solidFill>
                  <a:srgbClr val="333399"/>
                </a:solidFill>
              </a:rPr>
              <a:t>ormatı</a:t>
            </a:r>
            <a:endParaRPr lang="en-US" sz="2400" b="1" kern="0" dirty="0">
              <a:solidFill>
                <a:srgbClr val="333399"/>
              </a:solidFill>
            </a:endParaRPr>
          </a:p>
        </p:txBody>
      </p:sp>
      <p:sp>
        <p:nvSpPr>
          <p:cNvPr id="8"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2200D84F-A88C-474E-BCE7-8CB8A039E4CF}"/>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BB116708-58C2-443B-9735-B55B2B419A85}"/>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E226E5A0-1828-448B-9C14-D4901C91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EC90A214-1D40-4C86-BF33-4AAAE48FDA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3" name="Table 12">
            <a:extLst>
              <a:ext uri="{FF2B5EF4-FFF2-40B4-BE49-F238E27FC236}">
                <a16:creationId xmlns:a16="http://schemas.microsoft.com/office/drawing/2014/main" id="{EA0916CB-3D7E-4628-957B-058F5AA7BD0D}"/>
              </a:ext>
            </a:extLst>
          </p:cNvPr>
          <p:cNvGraphicFramePr>
            <a:graphicFrameLocks noGrp="1"/>
          </p:cNvGraphicFramePr>
          <p:nvPr>
            <p:extLst>
              <p:ext uri="{D42A27DB-BD31-4B8C-83A1-F6EECF244321}">
                <p14:modId xmlns:p14="http://schemas.microsoft.com/office/powerpoint/2010/main" val="4177699432"/>
              </p:ext>
            </p:extLst>
          </p:nvPr>
        </p:nvGraphicFramePr>
        <p:xfrm>
          <a:off x="219457" y="1203960"/>
          <a:ext cx="8695944" cy="5114544"/>
        </p:xfrm>
        <a:graphic>
          <a:graphicData uri="http://schemas.openxmlformats.org/drawingml/2006/table">
            <a:tbl>
              <a:tblPr firstRow="1" bandRow="1">
                <a:tableStyleId>{69CF1AB2-1976-4502-BF36-3FF5EA218861}</a:tableStyleId>
              </a:tblPr>
              <a:tblGrid>
                <a:gridCol w="4347972">
                  <a:extLst>
                    <a:ext uri="{9D8B030D-6E8A-4147-A177-3AD203B41FA5}">
                      <a16:colId xmlns:a16="http://schemas.microsoft.com/office/drawing/2014/main" val="910468364"/>
                    </a:ext>
                  </a:extLst>
                </a:gridCol>
                <a:gridCol w="4347972">
                  <a:extLst>
                    <a:ext uri="{9D8B030D-6E8A-4147-A177-3AD203B41FA5}">
                      <a16:colId xmlns:a16="http://schemas.microsoft.com/office/drawing/2014/main" val="2571297117"/>
                    </a:ext>
                  </a:extLst>
                </a:gridCol>
              </a:tblGrid>
              <a:tr h="382721">
                <a:tc>
                  <a:txBody>
                    <a:bodyPr/>
                    <a:lstStyle/>
                    <a:p>
                      <a:pPr algn="ctr"/>
                      <a:r>
                        <a:rPr lang="en-GB" sz="1600" b="1" dirty="0">
                          <a:effectLst>
                            <a:outerShdw blurRad="38100" dist="38100" dir="2700000" algn="tl">
                              <a:srgbClr val="000000">
                                <a:alpha val="43137"/>
                              </a:srgbClr>
                            </a:outerShdw>
                          </a:effectLst>
                        </a:rPr>
                        <a:t>&lt;</a:t>
                      </a:r>
                      <a:r>
                        <a:rPr lang="az-Latn-AZ" sz="1600" b="0" dirty="0"/>
                        <a:t>Komanda</a:t>
                      </a:r>
                      <a:r>
                        <a:rPr lang="az-Latn-AZ" sz="1600" b="0" baseline="0" dirty="0"/>
                        <a:t> </a:t>
                      </a:r>
                      <a:r>
                        <a:rPr lang="en-US" sz="1600" b="0" baseline="0" dirty="0"/>
                        <a:t>I</a:t>
                      </a:r>
                      <a:r>
                        <a:rPr lang="az-Latn-AZ" sz="1600" b="0" baseline="0" dirty="0"/>
                        <a:t>D-si</a:t>
                      </a:r>
                      <a:r>
                        <a:rPr lang="en-GB" sz="1600" b="1" baseline="0" dirty="0">
                          <a:effectLst>
                            <a:outerShdw blurRad="38100" dist="38100" dir="2700000" algn="tl">
                              <a:srgbClr val="000000">
                                <a:alpha val="43137"/>
                              </a:srgbClr>
                            </a:outerShdw>
                          </a:effectLst>
                        </a:rPr>
                        <a:t>&gt;</a:t>
                      </a:r>
                      <a:endParaRPr lang="ru-RU" sz="1600" b="1" dirty="0">
                        <a:effectLst>
                          <a:outerShdw blurRad="38100" dist="38100" dir="2700000" algn="tl">
                            <a:srgbClr val="000000">
                              <a:alpha val="43137"/>
                            </a:srgbClr>
                          </a:outerShdw>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0" dirty="0"/>
                        <a:t>Təşkilat komitəsindən hər komanda üçün ayrılmış </a:t>
                      </a:r>
                      <a:r>
                        <a:rPr lang="en-US" sz="1200" b="0" dirty="0"/>
                        <a:t>ID</a:t>
                      </a:r>
                      <a:r>
                        <a:rPr lang="az-Latn-AZ" sz="1200" b="0" dirty="0"/>
                        <a:t> nömrəsi</a:t>
                      </a:r>
                      <a:endParaRPr lang="ru-RU" sz="1200" b="0" dirty="0"/>
                    </a:p>
                  </a:txBody>
                  <a:tcPr anchor="ctr"/>
                </a:tc>
                <a:extLst>
                  <a:ext uri="{0D108BD9-81ED-4DB2-BD59-A6C34878D82A}">
                    <a16:rowId xmlns:a16="http://schemas.microsoft.com/office/drawing/2014/main" val="3287909070"/>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Peykin çalışma vaxtı</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az-Latn-AZ" sz="1200" dirty="0"/>
                        <a:t>Model peykin işləmə müddətinin göstərilməsi (saniyə ilə)</a:t>
                      </a:r>
                      <a:endParaRPr lang="ru-RU" sz="1200" b="0" dirty="0"/>
                    </a:p>
                  </a:txBody>
                  <a:tcPr anchor="ctr"/>
                </a:tc>
                <a:extLst>
                  <a:ext uri="{0D108BD9-81ED-4DB2-BD59-A6C34878D82A}">
                    <a16:rowId xmlns:a16="http://schemas.microsoft.com/office/drawing/2014/main" val="46896589"/>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Paketlərin sayı</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az-Latn-AZ" sz="1200" dirty="0"/>
                        <a:t>Yerüstü stansiyaya göndərilən cari telemetriya paketlərinin sayı</a:t>
                      </a:r>
                      <a:endParaRPr lang="ru-RU" sz="1200" b="0" dirty="0"/>
                    </a:p>
                  </a:txBody>
                  <a:tcPr anchor="ctr"/>
                </a:tc>
                <a:extLst>
                  <a:ext uri="{0D108BD9-81ED-4DB2-BD59-A6C34878D82A}">
                    <a16:rowId xmlns:a16="http://schemas.microsoft.com/office/drawing/2014/main" val="2515002879"/>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Hündürlük</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az-Latn-AZ" sz="1200" dirty="0"/>
                        <a:t>Model peykin olduğu cari hündürlük (metrlə)</a:t>
                      </a:r>
                      <a:endParaRPr lang="ru-RU" sz="1200" b="0" dirty="0"/>
                    </a:p>
                  </a:txBody>
                  <a:tcPr anchor="ctr"/>
                </a:tc>
                <a:extLst>
                  <a:ext uri="{0D108BD9-81ED-4DB2-BD59-A6C34878D82A}">
                    <a16:rowId xmlns:a16="http://schemas.microsoft.com/office/drawing/2014/main" val="578350734"/>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Təzyiq</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az-Latn-AZ" sz="1200" b="0" dirty="0"/>
                        <a:t>Model peykin ətrafındaki mühitin cari təzyiqi (pascal ilə)</a:t>
                      </a:r>
                      <a:endParaRPr lang="ru-RU" sz="1200" b="0" dirty="0"/>
                    </a:p>
                  </a:txBody>
                  <a:tcPr anchor="ctr"/>
                </a:tc>
                <a:extLst>
                  <a:ext uri="{0D108BD9-81ED-4DB2-BD59-A6C34878D82A}">
                    <a16:rowId xmlns:a16="http://schemas.microsoft.com/office/drawing/2014/main" val="2347727291"/>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Temperatur</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t> </a:t>
                      </a:r>
                      <a:r>
                        <a:rPr lang="en-US" sz="1200" b="0" dirty="0" err="1"/>
                        <a:t>Modelin</a:t>
                      </a:r>
                      <a:r>
                        <a:rPr lang="en-US" sz="1200" b="0" dirty="0"/>
                        <a:t> </a:t>
                      </a:r>
                      <a:r>
                        <a:rPr lang="en-US" sz="1200" b="0" dirty="0" err="1"/>
                        <a:t>ətrafındakı</a:t>
                      </a:r>
                      <a:r>
                        <a:rPr lang="en-US" sz="1200" b="0" dirty="0"/>
                        <a:t> </a:t>
                      </a:r>
                      <a:r>
                        <a:rPr lang="en-US" sz="1200" b="0" dirty="0" err="1"/>
                        <a:t>mühitin</a:t>
                      </a:r>
                      <a:r>
                        <a:rPr lang="en-US" sz="1200" b="0" dirty="0"/>
                        <a:t> </a:t>
                      </a:r>
                      <a:r>
                        <a:rPr lang="en-US" sz="1200" b="0" dirty="0" err="1"/>
                        <a:t>cari</a:t>
                      </a:r>
                      <a:r>
                        <a:rPr lang="en-US" sz="1200" b="0" dirty="0"/>
                        <a:t> </a:t>
                      </a:r>
                      <a:r>
                        <a:rPr lang="en-US" sz="1200" b="0" dirty="0" err="1"/>
                        <a:t>temperaturu</a:t>
                      </a:r>
                      <a:r>
                        <a:rPr lang="en-US" sz="1200" b="0" dirty="0"/>
                        <a:t> (</a:t>
                      </a:r>
                      <a:r>
                        <a:rPr lang="en-US" sz="1200" b="0" dirty="0" err="1"/>
                        <a:t>Selsi</a:t>
                      </a:r>
                      <a:r>
                        <a:rPr lang="en-US" sz="1200" b="0" dirty="0"/>
                        <a:t> </a:t>
                      </a:r>
                      <a:r>
                        <a:rPr lang="en-US" sz="1200" b="0" dirty="0" err="1"/>
                        <a:t>şkalası</a:t>
                      </a:r>
                      <a:r>
                        <a:rPr lang="en-US" sz="1200" b="0" dirty="0"/>
                        <a:t> </a:t>
                      </a:r>
                      <a:r>
                        <a:rPr lang="en-US" sz="1200" b="0" dirty="0" err="1"/>
                        <a:t>üzrə</a:t>
                      </a:r>
                      <a:r>
                        <a:rPr lang="en-US" sz="1200" b="0" dirty="0"/>
                        <a:t>)</a:t>
                      </a:r>
                      <a:endParaRPr lang="ru-RU" sz="1200" b="0" dirty="0"/>
                    </a:p>
                  </a:txBody>
                  <a:tcPr anchor="ctr"/>
                </a:tc>
                <a:extLst>
                  <a:ext uri="{0D108BD9-81ED-4DB2-BD59-A6C34878D82A}">
                    <a16:rowId xmlns:a16="http://schemas.microsoft.com/office/drawing/2014/main" val="4027527444"/>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Gərginlik</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az-Latn-AZ" sz="1200" dirty="0"/>
                        <a:t>Model peykin batareyasında olan cari gərginliyi (volt ilə)</a:t>
                      </a:r>
                      <a:endParaRPr lang="ru-RU" sz="1200" b="0" dirty="0"/>
                    </a:p>
                  </a:txBody>
                  <a:tcPr anchor="ctr"/>
                </a:tc>
                <a:extLst>
                  <a:ext uri="{0D108BD9-81ED-4DB2-BD59-A6C34878D82A}">
                    <a16:rowId xmlns:a16="http://schemas.microsoft.com/office/drawing/2014/main" val="3846263847"/>
                  </a:ext>
                </a:extLst>
              </a:tr>
              <a:tr h="5218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GPS vaxt</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az-Latn-AZ" sz="1200" dirty="0"/>
                        <a:t>UTC (Coordinated Universal Time) vaxt standartına görə zaman (gün.ay.il.saat:dəqiqə:saniyə)</a:t>
                      </a:r>
                      <a:endParaRPr lang="ru-RU" sz="1200" b="0" dirty="0"/>
                    </a:p>
                  </a:txBody>
                  <a:tcPr anchor="ctr"/>
                </a:tc>
                <a:extLst>
                  <a:ext uri="{0D108BD9-81ED-4DB2-BD59-A6C34878D82A}">
                    <a16:rowId xmlns:a16="http://schemas.microsoft.com/office/drawing/2014/main" val="3939032032"/>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GPS-dən gələn coğrafi en</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az-Latn-AZ" sz="1200" dirty="0"/>
                        <a:t> Qlobal peyk naviqasiya qəbuledicisindən alınan coğrafi en (dərəcə)</a:t>
                      </a:r>
                      <a:endParaRPr lang="ru-RU" sz="1200" b="0" dirty="0"/>
                    </a:p>
                  </a:txBody>
                  <a:tcPr anchor="ctr"/>
                </a:tc>
                <a:extLst>
                  <a:ext uri="{0D108BD9-81ED-4DB2-BD59-A6C34878D82A}">
                    <a16:rowId xmlns:a16="http://schemas.microsoft.com/office/drawing/2014/main" val="4229149858"/>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&lt;</a:t>
                      </a:r>
                      <a:r>
                        <a:rPr kumimoji="0" lang="en-US" sz="1600" b="0" i="0" u="none" strike="noStrike" kern="1200" cap="none" spc="0" normalizeH="0" baseline="0" noProof="0" dirty="0">
                          <a:ln>
                            <a:noFill/>
                          </a:ln>
                          <a:solidFill>
                            <a:schemeClr val="tx1"/>
                          </a:solidFill>
                          <a:effectLst/>
                          <a:uLnTx/>
                          <a:uFillTx/>
                          <a:latin typeface="+mn-lt"/>
                          <a:ea typeface="+mn-ea"/>
                          <a:cs typeface="+mn-cs"/>
                        </a:rPr>
                        <a:t>GPS-</a:t>
                      </a:r>
                      <a:r>
                        <a:rPr kumimoji="0" lang="en-US" sz="1600" b="0" i="0" u="none" strike="noStrike" kern="1200" cap="none" spc="0" normalizeH="0" baseline="0" noProof="0" dirty="0" err="1">
                          <a:ln>
                            <a:noFill/>
                          </a:ln>
                          <a:solidFill>
                            <a:schemeClr val="tx1"/>
                          </a:solidFill>
                          <a:effectLst/>
                          <a:uLnTx/>
                          <a:uFillTx/>
                          <a:latin typeface="+mn-lt"/>
                          <a:ea typeface="+mn-ea"/>
                          <a:cs typeface="+mn-cs"/>
                        </a:rPr>
                        <a:t>dən</a:t>
                      </a:r>
                      <a:r>
                        <a:rPr kumimoji="0" lang="en-US" sz="1600" b="0" i="0" u="none" strike="noStrike" kern="1200" cap="none" spc="0" normalizeH="0" baseline="0" noProof="0" dirty="0">
                          <a:ln>
                            <a:noFill/>
                          </a:ln>
                          <a:solidFill>
                            <a:schemeClr val="tx1"/>
                          </a:solidFill>
                          <a:effectLst/>
                          <a:uLnTx/>
                          <a:uFillTx/>
                          <a:latin typeface="+mn-lt"/>
                          <a:ea typeface="+mn-ea"/>
                          <a:cs typeface="+mn-cs"/>
                        </a:rPr>
                        <a:t> </a:t>
                      </a:r>
                      <a:r>
                        <a:rPr kumimoji="0" lang="en-US" sz="1600" b="0" i="0" u="none" strike="noStrike" kern="1200" cap="none" spc="0" normalizeH="0" baseline="0" noProof="0" dirty="0" err="1">
                          <a:ln>
                            <a:noFill/>
                          </a:ln>
                          <a:solidFill>
                            <a:schemeClr val="tx1"/>
                          </a:solidFill>
                          <a:effectLst/>
                          <a:uLnTx/>
                          <a:uFillTx/>
                          <a:latin typeface="+mn-lt"/>
                          <a:ea typeface="+mn-ea"/>
                          <a:cs typeface="+mn-cs"/>
                        </a:rPr>
                        <a:t>gələn</a:t>
                      </a:r>
                      <a:r>
                        <a:rPr kumimoji="0" lang="en-US" sz="1600" b="0" i="0" u="none" strike="noStrike" kern="1200" cap="none" spc="0" normalizeH="0" baseline="0" noProof="0" dirty="0">
                          <a:ln>
                            <a:noFill/>
                          </a:ln>
                          <a:solidFill>
                            <a:schemeClr val="tx1"/>
                          </a:solidFill>
                          <a:effectLst/>
                          <a:uLnTx/>
                          <a:uFillTx/>
                          <a:latin typeface="+mn-lt"/>
                          <a:ea typeface="+mn-ea"/>
                          <a:cs typeface="+mn-cs"/>
                        </a:rPr>
                        <a:t> </a:t>
                      </a:r>
                      <a:r>
                        <a:rPr kumimoji="0" lang="en-US" sz="1600" b="0" i="0" u="none" strike="noStrike" kern="1200" cap="none" spc="0" normalizeH="0" baseline="0" noProof="0" dirty="0" err="1">
                          <a:ln>
                            <a:noFill/>
                          </a:ln>
                          <a:solidFill>
                            <a:schemeClr val="tx1"/>
                          </a:solidFill>
                          <a:effectLst/>
                          <a:uLnTx/>
                          <a:uFillTx/>
                          <a:latin typeface="+mn-lt"/>
                          <a:ea typeface="+mn-ea"/>
                          <a:cs typeface="+mn-cs"/>
                        </a:rPr>
                        <a:t>coğrafi</a:t>
                      </a:r>
                      <a:r>
                        <a:rPr kumimoji="0" lang="en-US" sz="1600" b="0" i="0" u="none" strike="noStrike" kern="1200" cap="none" spc="0" normalizeH="0" baseline="0" noProof="0" dirty="0">
                          <a:ln>
                            <a:noFill/>
                          </a:ln>
                          <a:solidFill>
                            <a:schemeClr val="tx1"/>
                          </a:solidFill>
                          <a:effectLst/>
                          <a:uLnTx/>
                          <a:uFillTx/>
                          <a:latin typeface="+mn-lt"/>
                          <a:ea typeface="+mn-ea"/>
                          <a:cs typeface="+mn-cs"/>
                        </a:rPr>
                        <a:t> </a:t>
                      </a:r>
                      <a:r>
                        <a:rPr kumimoji="0" lang="en-US" sz="1600" b="0" i="0" u="none" strike="noStrike" kern="1200" cap="none" spc="0" normalizeH="0" baseline="0" noProof="0" dirty="0" err="1">
                          <a:ln>
                            <a:noFill/>
                          </a:ln>
                          <a:solidFill>
                            <a:schemeClr val="tx1"/>
                          </a:solidFill>
                          <a:effectLst/>
                          <a:uLnTx/>
                          <a:uFillTx/>
                          <a:latin typeface="+mn-lt"/>
                          <a:ea typeface="+mn-ea"/>
                          <a:cs typeface="+mn-cs"/>
                        </a:rPr>
                        <a:t>uzunluq</a:t>
                      </a:r>
                      <a:r>
                        <a:rPr kumimoji="0" 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en-US" sz="1100" b="0" dirty="0" err="1"/>
                        <a:t>Qlobal</a:t>
                      </a:r>
                      <a:r>
                        <a:rPr lang="en-US" sz="1100" b="0" dirty="0"/>
                        <a:t> </a:t>
                      </a:r>
                      <a:r>
                        <a:rPr lang="en-US" sz="1100" b="0" dirty="0" err="1"/>
                        <a:t>peyk</a:t>
                      </a:r>
                      <a:r>
                        <a:rPr lang="en-US" sz="1100" b="0" dirty="0"/>
                        <a:t> </a:t>
                      </a:r>
                      <a:r>
                        <a:rPr lang="en-US" sz="1100" b="0" dirty="0" err="1"/>
                        <a:t>naviqasiya</a:t>
                      </a:r>
                      <a:r>
                        <a:rPr lang="en-US" sz="1100" b="0" dirty="0"/>
                        <a:t> </a:t>
                      </a:r>
                      <a:r>
                        <a:rPr lang="en-US" sz="1100" b="0" dirty="0" err="1"/>
                        <a:t>qəbuledicisindən</a:t>
                      </a:r>
                      <a:r>
                        <a:rPr lang="en-US" sz="1100" b="0" dirty="0"/>
                        <a:t> </a:t>
                      </a:r>
                      <a:r>
                        <a:rPr lang="en-US" sz="1100" b="0" dirty="0" err="1"/>
                        <a:t>alınan</a:t>
                      </a:r>
                      <a:r>
                        <a:rPr lang="en-US" sz="1100" b="0" dirty="0"/>
                        <a:t> </a:t>
                      </a:r>
                      <a:r>
                        <a:rPr lang="en-US" sz="1100" b="0" dirty="0" err="1"/>
                        <a:t>coğrafi</a:t>
                      </a:r>
                      <a:r>
                        <a:rPr lang="en-US" sz="1100" b="0" dirty="0"/>
                        <a:t> </a:t>
                      </a:r>
                      <a:r>
                        <a:rPr lang="en-US" sz="1100" b="0" dirty="0" err="1"/>
                        <a:t>uzunluq</a:t>
                      </a:r>
                      <a:r>
                        <a:rPr lang="en-US" sz="1100" b="0" dirty="0"/>
                        <a:t> (</a:t>
                      </a:r>
                      <a:r>
                        <a:rPr lang="en-US" sz="1100" b="0" dirty="0" err="1"/>
                        <a:t>dərəcə</a:t>
                      </a:r>
                      <a:r>
                        <a:rPr lang="en-US" sz="1100" b="0" dirty="0"/>
                        <a:t>)</a:t>
                      </a:r>
                      <a:endParaRPr lang="ru-RU" sz="1100" b="0" dirty="0"/>
                    </a:p>
                  </a:txBody>
                  <a:tcPr anchor="ctr"/>
                </a:tc>
                <a:extLst>
                  <a:ext uri="{0D108BD9-81ED-4DB2-BD59-A6C34878D82A}">
                    <a16:rowId xmlns:a16="http://schemas.microsoft.com/office/drawing/2014/main" val="1274182386"/>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&lt;</a:t>
                      </a:r>
                      <a:r>
                        <a:rPr kumimoji="0" lang="en-US" sz="1600" b="0" i="0" u="none" strike="noStrike" kern="1200" cap="none" spc="0" normalizeH="0" baseline="0" noProof="0" dirty="0" err="1">
                          <a:ln>
                            <a:noFill/>
                          </a:ln>
                          <a:solidFill>
                            <a:schemeClr val="tx1"/>
                          </a:solidFill>
                          <a:effectLst/>
                          <a:uLnTx/>
                          <a:uFillTx/>
                          <a:latin typeface="+mn-lt"/>
                          <a:ea typeface="+mn-ea"/>
                          <a:cs typeface="+mn-cs"/>
                        </a:rPr>
                        <a:t>Modelin</a:t>
                      </a:r>
                      <a:r>
                        <a:rPr kumimoji="0" lang="en-US" sz="1600" b="0" i="0" u="none" strike="noStrike" kern="1200" cap="none" spc="0" normalizeH="0" baseline="0" noProof="0" dirty="0">
                          <a:ln>
                            <a:noFill/>
                          </a:ln>
                          <a:solidFill>
                            <a:schemeClr val="tx1"/>
                          </a:solidFill>
                          <a:effectLst/>
                          <a:uLnTx/>
                          <a:uFillTx/>
                          <a:latin typeface="+mn-lt"/>
                          <a:ea typeface="+mn-ea"/>
                          <a:cs typeface="+mn-cs"/>
                        </a:rPr>
                        <a:t> </a:t>
                      </a:r>
                      <a:r>
                        <a:rPr kumimoji="0" lang="en-US" sz="1600" b="0" i="0" u="none" strike="noStrike" kern="1200" cap="none" spc="0" normalizeH="0" baseline="0" noProof="0" dirty="0" err="1">
                          <a:ln>
                            <a:noFill/>
                          </a:ln>
                          <a:solidFill>
                            <a:schemeClr val="tx1"/>
                          </a:solidFill>
                          <a:effectLst/>
                          <a:uLnTx/>
                          <a:uFillTx/>
                          <a:latin typeface="+mn-lt"/>
                          <a:ea typeface="+mn-ea"/>
                          <a:cs typeface="+mn-cs"/>
                        </a:rPr>
                        <a:t>sürəti</a:t>
                      </a:r>
                      <a:r>
                        <a:rPr kumimoji="0" 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en-US" sz="1200" b="0" dirty="0" err="1"/>
                        <a:t>Modelin</a:t>
                      </a:r>
                      <a:r>
                        <a:rPr lang="en-US" sz="1200" b="0" dirty="0"/>
                        <a:t> </a:t>
                      </a:r>
                      <a:r>
                        <a:rPr lang="en-US" sz="1200" b="0" dirty="0" err="1"/>
                        <a:t>cari</a:t>
                      </a:r>
                      <a:r>
                        <a:rPr lang="en-US" sz="1200" b="0" dirty="0"/>
                        <a:t> </a:t>
                      </a:r>
                      <a:r>
                        <a:rPr lang="en-US" sz="1200" b="0" dirty="0" err="1"/>
                        <a:t>andakı</a:t>
                      </a:r>
                      <a:r>
                        <a:rPr lang="en-US" sz="1200" b="0" dirty="0"/>
                        <a:t> </a:t>
                      </a:r>
                      <a:r>
                        <a:rPr lang="en-US" sz="1200" b="0" dirty="0" err="1"/>
                        <a:t>şaquli</a:t>
                      </a:r>
                      <a:r>
                        <a:rPr lang="en-US" sz="1200" b="0" dirty="0"/>
                        <a:t> </a:t>
                      </a:r>
                      <a:r>
                        <a:rPr lang="en-US" sz="1200" b="0" dirty="0" err="1"/>
                        <a:t>istiqamətdə</a:t>
                      </a:r>
                      <a:r>
                        <a:rPr lang="en-US" sz="1200" b="0" dirty="0"/>
                        <a:t> </a:t>
                      </a:r>
                      <a:r>
                        <a:rPr lang="en-US" sz="1200" b="0" dirty="0" err="1"/>
                        <a:t>düşmə</a:t>
                      </a:r>
                      <a:r>
                        <a:rPr lang="en-US" sz="1200" b="0" dirty="0"/>
                        <a:t> </a:t>
                      </a:r>
                      <a:r>
                        <a:rPr lang="en-US" sz="1200" b="0" dirty="0" err="1"/>
                        <a:t>sürəti</a:t>
                      </a:r>
                      <a:r>
                        <a:rPr lang="en-US" sz="1200" b="0" dirty="0"/>
                        <a:t> (m/s)</a:t>
                      </a:r>
                      <a:endParaRPr lang="ru-RU" sz="1200" b="0" dirty="0"/>
                    </a:p>
                  </a:txBody>
                  <a:tcPr anchor="ctr"/>
                </a:tc>
                <a:extLst>
                  <a:ext uri="{0D108BD9-81ED-4DB2-BD59-A6C34878D82A}">
                    <a16:rowId xmlns:a16="http://schemas.microsoft.com/office/drawing/2014/main" val="4068245174"/>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GPS peyk sayı</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az-Latn-AZ" sz="1200" dirty="0"/>
                        <a:t>Model peykin siqnal qəbul etdiyi cari peyklərin sayı</a:t>
                      </a:r>
                      <a:endParaRPr lang="ru-RU" sz="1200" b="0" dirty="0"/>
                    </a:p>
                  </a:txBody>
                  <a:tcPr anchor="ctr"/>
                </a:tc>
                <a:extLst>
                  <a:ext uri="{0D108BD9-81ED-4DB2-BD59-A6C34878D82A}">
                    <a16:rowId xmlns:a16="http://schemas.microsoft.com/office/drawing/2014/main" val="2978790502"/>
                  </a:ext>
                </a:extLst>
              </a:tr>
              <a:tr h="38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&lt;</a:t>
                      </a:r>
                      <a:r>
                        <a:rPr kumimoji="0" lang="az-Latn-AZ" sz="1600" u="none" strike="noStrike" kern="1200" cap="none" spc="0" normalizeH="0" baseline="0" noProof="0" dirty="0">
                          <a:ln>
                            <a:noFill/>
                          </a:ln>
                          <a:effectLst/>
                          <a:uLnTx/>
                          <a:uFillTx/>
                        </a:rPr>
                        <a:t>Əlavə göstəricilər</a:t>
                      </a:r>
                      <a:r>
                        <a:rPr kumimoji="0" lang="en-GB" sz="1600" b="1" u="none" strike="noStrike" kern="1200" cap="none" spc="0" normalizeH="0" baseline="0" noProof="0" dirty="0">
                          <a:ln>
                            <a:noFill/>
                          </a:ln>
                          <a:effectLst>
                            <a:outerShdw blurRad="38100" dist="38100" dir="2700000" algn="tl">
                              <a:srgbClr val="000000">
                                <a:alpha val="43137"/>
                              </a:srgbClr>
                            </a:outerShdw>
                          </a:effectLst>
                          <a:uLnTx/>
                          <a:uFillTx/>
                        </a:rPr>
                        <a:t>&gt;</a:t>
                      </a:r>
                      <a:endParaRPr kumimoji="0" lang="ru-RU"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endParaRPr>
                    </a:p>
                  </a:txBody>
                  <a:tcPr anchor="ctr"/>
                </a:tc>
                <a:tc>
                  <a:txBody>
                    <a:bodyPr/>
                    <a:lstStyle/>
                    <a:p>
                      <a:pPr algn="ctr"/>
                      <a:r>
                        <a:rPr lang="az-Latn-AZ" sz="1200" dirty="0"/>
                        <a:t>Əlavə göstəricilər</a:t>
                      </a:r>
                      <a:endParaRPr lang="ru-RU" sz="1200" b="0" dirty="0"/>
                    </a:p>
                  </a:txBody>
                  <a:tcPr anchor="ctr"/>
                </a:tc>
                <a:extLst>
                  <a:ext uri="{0D108BD9-81ED-4DB2-BD59-A6C34878D82A}">
                    <a16:rowId xmlns:a16="http://schemas.microsoft.com/office/drawing/2014/main" val="509548183"/>
                  </a:ext>
                </a:extLst>
              </a:tr>
            </a:tbl>
          </a:graphicData>
        </a:graphic>
      </p:graphicFrame>
    </p:spTree>
    <p:extLst>
      <p:ext uri="{BB962C8B-B14F-4D97-AF65-F5344CB8AC3E}">
        <p14:creationId xmlns:p14="http://schemas.microsoft.com/office/powerpoint/2010/main" val="2662332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58</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Telemetriya </a:t>
            </a:r>
            <a:r>
              <a:rPr lang="en-US" sz="2400" b="1" kern="0" dirty="0">
                <a:solidFill>
                  <a:srgbClr val="333399"/>
                </a:solidFill>
              </a:rPr>
              <a:t>f</a:t>
            </a:r>
            <a:r>
              <a:rPr lang="az-Latn-AZ" sz="2400" b="1" kern="0" dirty="0">
                <a:solidFill>
                  <a:srgbClr val="333399"/>
                </a:solidFill>
              </a:rPr>
              <a:t>ormatı</a:t>
            </a:r>
            <a:r>
              <a:rPr lang="en-US" sz="2400" b="1" kern="0" dirty="0">
                <a:solidFill>
                  <a:srgbClr val="333399"/>
                </a:solidFill>
              </a:rPr>
              <a:t> (</a:t>
            </a:r>
            <a:r>
              <a:rPr lang="az-Latn-AZ" sz="2400" b="1" kern="0" dirty="0">
                <a:solidFill>
                  <a:srgbClr val="333399"/>
                </a:solidFill>
              </a:rPr>
              <a:t>davamı)</a:t>
            </a:r>
            <a:endParaRPr lang="en-US" sz="2400" b="1" kern="0" dirty="0">
              <a:solidFill>
                <a:srgbClr val="333399"/>
              </a:solidFill>
            </a:endParaRPr>
          </a:p>
        </p:txBody>
      </p:sp>
      <p:sp>
        <p:nvSpPr>
          <p:cNvPr id="8"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2200D84F-A88C-474E-BCE7-8CB8A039E4CF}"/>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BB116708-58C2-443B-9735-B55B2B419A85}"/>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E226E5A0-1828-448B-9C14-D4901C91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EC90A214-1D40-4C86-BF33-4AAAE48FDA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3" name="Table 2">
            <a:extLst>
              <a:ext uri="{FF2B5EF4-FFF2-40B4-BE49-F238E27FC236}">
                <a16:creationId xmlns:a16="http://schemas.microsoft.com/office/drawing/2014/main" id="{FA93957E-FC43-4043-BBAC-BC082927852D}"/>
              </a:ext>
            </a:extLst>
          </p:cNvPr>
          <p:cNvGraphicFramePr>
            <a:graphicFrameLocks noGrp="1"/>
          </p:cNvGraphicFramePr>
          <p:nvPr>
            <p:extLst>
              <p:ext uri="{D42A27DB-BD31-4B8C-83A1-F6EECF244321}">
                <p14:modId xmlns:p14="http://schemas.microsoft.com/office/powerpoint/2010/main" val="1908349888"/>
              </p:ext>
            </p:extLst>
          </p:nvPr>
        </p:nvGraphicFramePr>
        <p:xfrm>
          <a:off x="239150" y="1234440"/>
          <a:ext cx="8676250" cy="2487170"/>
        </p:xfrm>
        <a:graphic>
          <a:graphicData uri="http://schemas.openxmlformats.org/drawingml/2006/table">
            <a:tbl>
              <a:tblPr firstRow="1" bandRow="1">
                <a:tableStyleId>{5C22544A-7EE6-4342-B048-85BDC9FD1C3A}</a:tableStyleId>
              </a:tblPr>
              <a:tblGrid>
                <a:gridCol w="4338125">
                  <a:extLst>
                    <a:ext uri="{9D8B030D-6E8A-4147-A177-3AD203B41FA5}">
                      <a16:colId xmlns:a16="http://schemas.microsoft.com/office/drawing/2014/main" val="2517449742"/>
                    </a:ext>
                  </a:extLst>
                </a:gridCol>
                <a:gridCol w="4338125">
                  <a:extLst>
                    <a:ext uri="{9D8B030D-6E8A-4147-A177-3AD203B41FA5}">
                      <a16:colId xmlns:a16="http://schemas.microsoft.com/office/drawing/2014/main" val="2297036862"/>
                    </a:ext>
                  </a:extLst>
                </a:gridCol>
              </a:tblGrid>
              <a:tr h="497434">
                <a:tc gridSpan="2">
                  <a:txBody>
                    <a:bodyPr/>
                    <a:lstStyle/>
                    <a:p>
                      <a:pPr algn="ctr"/>
                      <a:r>
                        <a:rPr kumimoji="0" lang="az-Latn-AZ" sz="1800" u="none" strike="noStrike" kern="1200" cap="none" spc="0" normalizeH="0" baseline="0" noProof="0" dirty="0">
                          <a:ln>
                            <a:noFill/>
                          </a:ln>
                          <a:effectLst/>
                          <a:uLnTx/>
                          <a:uFillTx/>
                        </a:rPr>
                        <a:t>Əlavə göstəricilər</a:t>
                      </a: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3705532033"/>
                  </a:ext>
                </a:extLst>
              </a:tr>
              <a:tr h="497434">
                <a:tc>
                  <a:txBody>
                    <a:bodyPr/>
                    <a:lstStyle/>
                    <a:p>
                      <a:pPr algn="ctr"/>
                      <a:r>
                        <a:rPr lang="en-US" sz="1600" b="1" dirty="0">
                          <a:effectLst>
                            <a:outerShdw blurRad="38100" dist="38100" dir="2700000" algn="tl">
                              <a:srgbClr val="000000">
                                <a:alpha val="43137"/>
                              </a:srgbClr>
                            </a:outerShdw>
                          </a:effectLst>
                        </a:rPr>
                        <a:t>&lt;</a:t>
                      </a:r>
                      <a:r>
                        <a:rPr lang="az-Latn-AZ" sz="1600" dirty="0"/>
                        <a:t>Rütubət</a:t>
                      </a:r>
                      <a:r>
                        <a:rPr lang="en-US" sz="1600" b="1" dirty="0">
                          <a:effectLst>
                            <a:outerShdw blurRad="38100" dist="38100" dir="2700000" algn="tl">
                              <a:srgbClr val="000000">
                                <a:alpha val="43137"/>
                              </a:srgbClr>
                            </a:outerShdw>
                          </a:effectLst>
                        </a:rPr>
                        <a:t>&gt;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b="0" dirty="0"/>
                        <a:t>Model peykin ətrafındaki mühitin cari rütubəti (</a:t>
                      </a:r>
                      <a:r>
                        <a:rPr lang="en-US" sz="1400" b="0" dirty="0"/>
                        <a:t>%</a:t>
                      </a:r>
                      <a:r>
                        <a:rPr lang="az-Latn-AZ" sz="1400" b="0" dirty="0"/>
                        <a:t> ilə)</a:t>
                      </a:r>
                      <a:endParaRPr lang="ru-RU" sz="1400" b="0" dirty="0"/>
                    </a:p>
                  </a:txBody>
                  <a:tcPr anchor="ctr"/>
                </a:tc>
                <a:extLst>
                  <a:ext uri="{0D108BD9-81ED-4DB2-BD59-A6C34878D82A}">
                    <a16:rowId xmlns:a16="http://schemas.microsoft.com/office/drawing/2014/main" val="2457502101"/>
                  </a:ext>
                </a:extLst>
              </a:tr>
              <a:tr h="497434">
                <a:tc>
                  <a:txBody>
                    <a:bodyPr/>
                    <a:lstStyle/>
                    <a:p>
                      <a:pPr algn="ctr"/>
                      <a:r>
                        <a:rPr lang="en-US" sz="1600" b="1" dirty="0">
                          <a:effectLst>
                            <a:outerShdw blurRad="38100" dist="38100" dir="2700000" algn="tl">
                              <a:srgbClr val="000000">
                                <a:alpha val="43137"/>
                              </a:srgbClr>
                            </a:outerShdw>
                          </a:effectLst>
                        </a:rPr>
                        <a:t>&lt;</a:t>
                      </a:r>
                      <a:r>
                        <a:rPr lang="az-Latn-AZ" sz="1600" b="0" dirty="0">
                          <a:effectLst/>
                        </a:rPr>
                        <a:t>Kurs (</a:t>
                      </a:r>
                      <a:r>
                        <a:rPr lang="en-US" sz="1600" b="0" dirty="0">
                          <a:effectLst/>
                        </a:rPr>
                        <a:t>Yaw</a:t>
                      </a:r>
                      <a:r>
                        <a:rPr lang="az-Latn-AZ" sz="1600" b="0" dirty="0">
                          <a:effectLst/>
                        </a:rPr>
                        <a:t>)</a:t>
                      </a:r>
                      <a:r>
                        <a:rPr lang="en-US" sz="1600" b="1" dirty="0">
                          <a:effectLst>
                            <a:outerShdw blurRad="38100" dist="38100" dir="2700000" algn="tl">
                              <a:srgbClr val="000000">
                                <a:alpha val="43137"/>
                              </a:srgbClr>
                            </a:outerShdw>
                          </a:effectLst>
                        </a:rPr>
                        <a:t>&gt;</a:t>
                      </a:r>
                    </a:p>
                  </a:txBody>
                  <a:tcPr anchor="ctr"/>
                </a:tc>
                <a:tc>
                  <a:txBody>
                    <a:bodyPr/>
                    <a:lstStyle/>
                    <a:p>
                      <a:pPr algn="ctr"/>
                      <a:r>
                        <a:rPr lang="az-Latn-AZ" sz="1400" dirty="0"/>
                        <a:t>Model peykin fəzadakı vəziyyəti</a:t>
                      </a:r>
                      <a:endParaRPr lang="en-US" sz="1400" dirty="0"/>
                    </a:p>
                  </a:txBody>
                  <a:tcPr anchor="ctr"/>
                </a:tc>
                <a:extLst>
                  <a:ext uri="{0D108BD9-81ED-4DB2-BD59-A6C34878D82A}">
                    <a16:rowId xmlns:a16="http://schemas.microsoft.com/office/drawing/2014/main" val="3312178099"/>
                  </a:ext>
                </a:extLst>
              </a:tr>
              <a:tr h="497434">
                <a:tc>
                  <a:txBody>
                    <a:bodyPr/>
                    <a:lstStyle/>
                    <a:p>
                      <a:pPr algn="ctr"/>
                      <a:r>
                        <a:rPr lang="en-US" sz="1600" b="1" dirty="0">
                          <a:effectLst>
                            <a:outerShdw blurRad="38100" dist="38100" dir="2700000" algn="tl">
                              <a:srgbClr val="000000">
                                <a:alpha val="43137"/>
                              </a:srgbClr>
                            </a:outerShdw>
                          </a:effectLst>
                        </a:rPr>
                        <a:t>&lt;</a:t>
                      </a:r>
                      <a:r>
                        <a:rPr lang="az-Latn-AZ" sz="1600" b="0" dirty="0">
                          <a:effectLst/>
                        </a:rPr>
                        <a:t>Kren (</a:t>
                      </a:r>
                      <a:r>
                        <a:rPr lang="en-US" sz="1600" b="0" dirty="0">
                          <a:effectLst/>
                        </a:rPr>
                        <a:t>Pitch</a:t>
                      </a:r>
                      <a:r>
                        <a:rPr lang="az-Latn-AZ" sz="1600" b="0" dirty="0">
                          <a:effectLst/>
                        </a:rPr>
                        <a:t>)</a:t>
                      </a:r>
                      <a:r>
                        <a:rPr lang="en-US" sz="1600" b="1" dirty="0">
                          <a:effectLst>
                            <a:outerShdw blurRad="38100" dist="38100" dir="2700000" algn="tl">
                              <a:srgbClr val="000000">
                                <a:alpha val="43137"/>
                              </a:srgbClr>
                            </a:outerShdw>
                          </a:effectLst>
                        </a:rPr>
                        <a:t>&gt;</a:t>
                      </a:r>
                      <a:endParaRPr 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Model peykin fəzadakı vəziyyəti</a:t>
                      </a:r>
                      <a:endParaRPr lang="en-US" sz="1400" dirty="0"/>
                    </a:p>
                  </a:txBody>
                  <a:tcPr anchor="ctr"/>
                </a:tc>
                <a:extLst>
                  <a:ext uri="{0D108BD9-81ED-4DB2-BD59-A6C34878D82A}">
                    <a16:rowId xmlns:a16="http://schemas.microsoft.com/office/drawing/2014/main" val="619463722"/>
                  </a:ext>
                </a:extLst>
              </a:tr>
              <a:tr h="497434">
                <a:tc>
                  <a:txBody>
                    <a:bodyPr/>
                    <a:lstStyle/>
                    <a:p>
                      <a:pPr algn="ctr"/>
                      <a:r>
                        <a:rPr lang="en-US" sz="1600" b="1" dirty="0">
                          <a:effectLst>
                            <a:outerShdw blurRad="38100" dist="38100" dir="2700000" algn="tl">
                              <a:srgbClr val="000000">
                                <a:alpha val="43137"/>
                              </a:srgbClr>
                            </a:outerShdw>
                          </a:effectLst>
                        </a:rPr>
                        <a:t>&lt;</a:t>
                      </a:r>
                      <a:r>
                        <a:rPr lang="az-Latn-AZ" sz="1600" b="0" dirty="0">
                          <a:effectLst/>
                        </a:rPr>
                        <a:t>Tanqaj (</a:t>
                      </a:r>
                      <a:r>
                        <a:rPr lang="en-US" sz="1600" b="0" dirty="0">
                          <a:effectLst/>
                        </a:rPr>
                        <a:t>Roll</a:t>
                      </a:r>
                      <a:r>
                        <a:rPr lang="az-Latn-AZ" sz="1600" b="0" dirty="0">
                          <a:effectLst/>
                        </a:rPr>
                        <a:t>)</a:t>
                      </a:r>
                      <a:r>
                        <a:rPr lang="en-US" sz="1600" b="1" dirty="0">
                          <a:effectLst>
                            <a:outerShdw blurRad="38100" dist="38100" dir="2700000" algn="tl">
                              <a:srgbClr val="000000">
                                <a:alpha val="43137"/>
                              </a:srgbClr>
                            </a:outerShdw>
                          </a:effectLst>
                        </a:rPr>
                        <a:t>&gt;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Model peykin fəzadakı vəziyyəti</a:t>
                      </a:r>
                      <a:endParaRPr lang="en-US" sz="1400" dirty="0"/>
                    </a:p>
                  </a:txBody>
                  <a:tcPr anchor="ctr"/>
                </a:tc>
                <a:extLst>
                  <a:ext uri="{0D108BD9-81ED-4DB2-BD59-A6C34878D82A}">
                    <a16:rowId xmlns:a16="http://schemas.microsoft.com/office/drawing/2014/main" val="2630855446"/>
                  </a:ext>
                </a:extLst>
              </a:tr>
            </a:tbl>
          </a:graphicData>
        </a:graphic>
      </p:graphicFrame>
      <p:graphicFrame>
        <p:nvGraphicFramePr>
          <p:cNvPr id="13" name="Table 12">
            <a:extLst>
              <a:ext uri="{FF2B5EF4-FFF2-40B4-BE49-F238E27FC236}">
                <a16:creationId xmlns:a16="http://schemas.microsoft.com/office/drawing/2014/main" id="{5C458313-6D3A-4C0B-94BD-871B6188B74F}"/>
              </a:ext>
            </a:extLst>
          </p:cNvPr>
          <p:cNvGraphicFramePr>
            <a:graphicFrameLocks noGrp="1"/>
          </p:cNvGraphicFramePr>
          <p:nvPr>
            <p:extLst>
              <p:ext uri="{D42A27DB-BD31-4B8C-83A1-F6EECF244321}">
                <p14:modId xmlns:p14="http://schemas.microsoft.com/office/powerpoint/2010/main" val="2878965645"/>
              </p:ext>
            </p:extLst>
          </p:nvPr>
        </p:nvGraphicFramePr>
        <p:xfrm>
          <a:off x="219457" y="4343400"/>
          <a:ext cx="8695943" cy="1938528"/>
        </p:xfrm>
        <a:graphic>
          <a:graphicData uri="http://schemas.openxmlformats.org/drawingml/2006/table">
            <a:tbl>
              <a:tblPr firstRow="1" bandRow="1">
                <a:tableStyleId>{5C22544A-7EE6-4342-B048-85BDC9FD1C3A}</a:tableStyleId>
              </a:tblPr>
              <a:tblGrid>
                <a:gridCol w="8695943">
                  <a:extLst>
                    <a:ext uri="{9D8B030D-6E8A-4147-A177-3AD203B41FA5}">
                      <a16:colId xmlns:a16="http://schemas.microsoft.com/office/drawing/2014/main" val="1506610737"/>
                    </a:ext>
                  </a:extLst>
                </a:gridCol>
              </a:tblGrid>
              <a:tr h="450820">
                <a:tc>
                  <a:txBody>
                    <a:bodyPr/>
                    <a:lstStyle/>
                    <a:p>
                      <a:pPr algn="ctr"/>
                      <a:r>
                        <a:rPr lang="az-Latn-AZ" sz="1400" dirty="0"/>
                        <a:t>Telemetriya</a:t>
                      </a:r>
                      <a:r>
                        <a:rPr lang="az-Latn-AZ" sz="1400" baseline="0" dirty="0"/>
                        <a:t> nümünəsi</a:t>
                      </a:r>
                      <a:endParaRPr lang="ru-RU" sz="1400" dirty="0"/>
                    </a:p>
                  </a:txBody>
                  <a:tcPr anchor="ctr"/>
                </a:tc>
                <a:extLst>
                  <a:ext uri="{0D108BD9-81ED-4DB2-BD59-A6C34878D82A}">
                    <a16:rowId xmlns:a16="http://schemas.microsoft.com/office/drawing/2014/main" val="1584539187"/>
                  </a:ext>
                </a:extLst>
              </a:tr>
              <a:tr h="14877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effectLst>
                            <a:outerShdw blurRad="38100" dist="38100" dir="2700000" algn="tl">
                              <a:srgbClr val="000000">
                                <a:alpha val="43137"/>
                              </a:srgbClr>
                            </a:outerShdw>
                          </a:effectLst>
                        </a:rPr>
                        <a:t>&lt;</a:t>
                      </a:r>
                      <a:r>
                        <a:rPr lang="az-Latn-AZ" sz="1400" dirty="0"/>
                        <a:t>Komanda</a:t>
                      </a:r>
                      <a:r>
                        <a:rPr lang="az-Latn-AZ" sz="1400" baseline="0" dirty="0"/>
                        <a:t> İD-si</a:t>
                      </a:r>
                      <a:r>
                        <a:rPr lang="en-GB" sz="1400" b="1" baseline="0" dirty="0">
                          <a:effectLst>
                            <a:outerShdw blurRad="38100" dist="38100" dir="2700000" algn="tl">
                              <a:srgbClr val="000000">
                                <a:alpha val="43137"/>
                              </a:srgbClr>
                            </a:outerShdw>
                          </a:effectLst>
                        </a:rPr>
                        <a:t>&gt;</a:t>
                      </a:r>
                      <a:r>
                        <a:rPr lang="en-GB" sz="1400" baseline="0" dirty="0"/>
                        <a:t>,</a:t>
                      </a:r>
                      <a:r>
                        <a:rPr kumimoji="0" lang="en-US"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Peykin çalışma vaxtı</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Paketlərin sayı</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Hündürlük</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Təzyiq</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Temperatur</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Gərginlik</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GPS vaxt</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u="none" strike="noStrike" kern="1200" cap="none" spc="0" normalizeH="0" baseline="0" noProof="0" dirty="0">
                          <a:ln>
                            <a:noFill/>
                          </a:ln>
                          <a:effectLst>
                            <a:outerShdw blurRad="38100" dist="38100" dir="2700000" algn="tl">
                              <a:srgbClr val="000000">
                                <a:alpha val="43137"/>
                              </a:srgbClr>
                            </a:outerShdw>
                          </a:effectLst>
                          <a:uLnTx/>
                          <a:uFillTx/>
                        </a:rPr>
                        <a:t> &lt;</a:t>
                      </a:r>
                      <a:r>
                        <a:rPr kumimoji="0" lang="az-Latn-AZ" sz="1400" u="none" strike="noStrike" kern="1200" cap="none" spc="0" normalizeH="0" baseline="0" noProof="0" dirty="0">
                          <a:ln>
                            <a:noFill/>
                          </a:ln>
                          <a:effectLst/>
                          <a:uLnTx/>
                          <a:uFillTx/>
                        </a:rPr>
                        <a:t>GPS-dən gələn coğrafi en</a:t>
                      </a:r>
                      <a:r>
                        <a:rPr kumimoji="0" lang="en-GB" sz="1400" b="1" u="none" strike="noStrike" kern="1200" cap="none" spc="0" normalizeH="0" baseline="0" noProof="0" dirty="0">
                          <a:ln>
                            <a:noFill/>
                          </a:ln>
                          <a:effectLst>
                            <a:outerShdw blurRad="38100" dist="38100" dir="2700000" algn="tl">
                              <a:srgbClr val="000000">
                                <a:alpha val="43137"/>
                              </a:srgbClr>
                            </a:outerShdw>
                          </a:effectLst>
                          <a:uLnTx/>
                          <a:uFillTx/>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US"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 &lt;</a:t>
                      </a:r>
                      <a:r>
                        <a:rPr kumimoji="0" lang="en-US" sz="1400" b="0" i="0" u="none" strike="noStrike" kern="1200" cap="none" spc="0" normalizeH="0" baseline="0" noProof="0" dirty="0">
                          <a:ln>
                            <a:noFill/>
                          </a:ln>
                          <a:solidFill>
                            <a:schemeClr val="tx1"/>
                          </a:solidFill>
                          <a:effectLst/>
                          <a:uLnTx/>
                          <a:uFillTx/>
                          <a:latin typeface="+mn-lt"/>
                          <a:ea typeface="+mn-ea"/>
                          <a:cs typeface="+mn-cs"/>
                        </a:rPr>
                        <a:t>GPS-</a:t>
                      </a:r>
                      <a:r>
                        <a:rPr kumimoji="0" lang="en-US" sz="1400" b="0" i="0" u="none" strike="noStrike" kern="1200" cap="none" spc="0" normalizeH="0" baseline="0" noProof="0" dirty="0" err="1">
                          <a:ln>
                            <a:noFill/>
                          </a:ln>
                          <a:solidFill>
                            <a:schemeClr val="tx1"/>
                          </a:solidFill>
                          <a:effectLst/>
                          <a:uLnTx/>
                          <a:uFillTx/>
                          <a:latin typeface="+mn-lt"/>
                          <a:ea typeface="+mn-ea"/>
                          <a:cs typeface="+mn-cs"/>
                        </a:rPr>
                        <a:t>dən</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err="1">
                          <a:ln>
                            <a:noFill/>
                          </a:ln>
                          <a:solidFill>
                            <a:schemeClr val="tx1"/>
                          </a:solidFill>
                          <a:effectLst/>
                          <a:uLnTx/>
                          <a:uFillTx/>
                          <a:latin typeface="+mn-lt"/>
                          <a:ea typeface="+mn-ea"/>
                          <a:cs typeface="+mn-cs"/>
                        </a:rPr>
                        <a:t>gələn</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err="1">
                          <a:ln>
                            <a:noFill/>
                          </a:ln>
                          <a:solidFill>
                            <a:schemeClr val="tx1"/>
                          </a:solidFill>
                          <a:effectLst/>
                          <a:uLnTx/>
                          <a:uFillTx/>
                          <a:latin typeface="+mn-lt"/>
                          <a:ea typeface="+mn-ea"/>
                          <a:cs typeface="+mn-cs"/>
                        </a:rPr>
                        <a:t>coğrafi</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err="1">
                          <a:ln>
                            <a:noFill/>
                          </a:ln>
                          <a:solidFill>
                            <a:schemeClr val="tx1"/>
                          </a:solidFill>
                          <a:effectLst/>
                          <a:uLnTx/>
                          <a:uFillTx/>
                          <a:latin typeface="+mn-lt"/>
                          <a:ea typeface="+mn-ea"/>
                          <a:cs typeface="+mn-cs"/>
                        </a:rPr>
                        <a:t>uzunluq</a:t>
                      </a:r>
                      <a:r>
                        <a:rPr kumimoji="0" lang="en-US"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&gt;, &lt;</a:t>
                      </a:r>
                      <a:r>
                        <a:rPr kumimoji="0" lang="en-US" sz="1400" b="0" i="0" u="none" strike="noStrike" kern="1200" cap="none" spc="0" normalizeH="0" baseline="0" noProof="0" dirty="0" err="1">
                          <a:ln>
                            <a:noFill/>
                          </a:ln>
                          <a:solidFill>
                            <a:schemeClr val="tx1"/>
                          </a:solidFill>
                          <a:effectLst/>
                          <a:uLnTx/>
                          <a:uFillTx/>
                          <a:latin typeface="+mn-lt"/>
                          <a:ea typeface="+mn-ea"/>
                          <a:cs typeface="+mn-cs"/>
                        </a:rPr>
                        <a:t>Modelin</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err="1">
                          <a:ln>
                            <a:noFill/>
                          </a:ln>
                          <a:solidFill>
                            <a:schemeClr val="tx1"/>
                          </a:solidFill>
                          <a:effectLst/>
                          <a:uLnTx/>
                          <a:uFillTx/>
                          <a:latin typeface="+mn-lt"/>
                          <a:ea typeface="+mn-ea"/>
                          <a:cs typeface="+mn-cs"/>
                        </a:rPr>
                        <a:t>sürəti</a:t>
                      </a:r>
                      <a:r>
                        <a:rPr kumimoji="0" lang="en-US"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&gt;,</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GPS peyk sayı</a:t>
                      </a:r>
                      <a:r>
                        <a:rPr kumimoji="0" lang="en-GB" sz="1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a:t>
                      </a:r>
                      <a:r>
                        <a:rPr kumimoji="0" lang="en-GB"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1" u="none" strike="noStrike" kern="1200" cap="none" spc="0" normalizeH="0" baseline="0" noProof="0" dirty="0">
                          <a:ln>
                            <a:noFill/>
                          </a:ln>
                          <a:solidFill>
                            <a:schemeClr val="tx1"/>
                          </a:solidFill>
                          <a:effectLst/>
                          <a:uLnTx/>
                          <a:uFillTx/>
                          <a:latin typeface="Calibri" panose="020F0502020204030204"/>
                          <a:ea typeface="+mn-ea"/>
                          <a:cs typeface="+mn-cs"/>
                        </a:rPr>
                        <a:t>Əlavə göstəricilər</a:t>
                      </a:r>
                      <a:r>
                        <a:rPr kumimoji="0" lang="en-GB"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0" i="1"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kumimoji="0" lang="az-Latn-AZ" sz="1400" b="0" i="1" u="none" strike="noStrike" kern="1200" cap="none" spc="0" normalizeH="0" baseline="0" noProof="0" dirty="0">
                          <a:ln>
                            <a:noFill/>
                          </a:ln>
                          <a:solidFill>
                            <a:schemeClr val="tx1"/>
                          </a:solidFill>
                          <a:effectLst/>
                          <a:uLnTx/>
                          <a:uFillTx/>
                          <a:latin typeface="Calibri" panose="020F0502020204030204"/>
                          <a:ea typeface="+mn-ea"/>
                          <a:cs typeface="+mn-cs"/>
                        </a:rPr>
                        <a:t>Rütubət</a:t>
                      </a:r>
                      <a:r>
                        <a:rPr kumimoji="0" lang="en-US"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US" sz="1400" b="0" i="1"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lang="az-Latn-AZ" sz="1400" b="0" i="1" dirty="0">
                          <a:effectLst/>
                        </a:rPr>
                        <a:t>Kurs (</a:t>
                      </a:r>
                      <a:r>
                        <a:rPr kumimoji="0" lang="en-GB" sz="1400" b="0" i="1" u="none" strike="noStrike" kern="1200" cap="none" spc="0" normalizeH="0" baseline="0" noProof="0" dirty="0">
                          <a:ln>
                            <a:noFill/>
                          </a:ln>
                          <a:solidFill>
                            <a:schemeClr val="tx1"/>
                          </a:solidFill>
                          <a:effectLst/>
                          <a:uLnTx/>
                          <a:uFillTx/>
                          <a:latin typeface="Calibri" panose="020F0502020204030204"/>
                          <a:ea typeface="+mn-ea"/>
                          <a:cs typeface="+mn-cs"/>
                        </a:rPr>
                        <a:t>Yaw</a:t>
                      </a:r>
                      <a:r>
                        <a:rPr kumimoji="0" lang="az-Latn-AZ" sz="1400" b="0" i="1"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1"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lang="az-Latn-AZ" sz="1400" b="0" i="1" dirty="0">
                          <a:effectLst/>
                        </a:rPr>
                        <a:t>Kren (</a:t>
                      </a:r>
                      <a:r>
                        <a:rPr kumimoji="0" lang="en-GB" sz="1400" b="0" i="1" u="none" strike="noStrike" kern="1200" cap="none" spc="0" normalizeH="0" baseline="0" noProof="0" dirty="0">
                          <a:ln>
                            <a:noFill/>
                          </a:ln>
                          <a:solidFill>
                            <a:schemeClr val="tx1"/>
                          </a:solidFill>
                          <a:effectLst/>
                          <a:uLnTx/>
                          <a:uFillTx/>
                          <a:latin typeface="Calibri" panose="020F0502020204030204"/>
                          <a:ea typeface="+mn-ea"/>
                          <a:cs typeface="+mn-cs"/>
                        </a:rPr>
                        <a:t>Pitch</a:t>
                      </a:r>
                      <a:r>
                        <a:rPr kumimoji="0" lang="az-Latn-AZ" sz="1400" b="0" i="1"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1"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&lt;</a:t>
                      </a:r>
                      <a:r>
                        <a:rPr lang="az-Latn-AZ" sz="1400" b="0" i="1" dirty="0">
                          <a:effectLst/>
                        </a:rPr>
                        <a:t>Tanqaj (</a:t>
                      </a:r>
                      <a:r>
                        <a:rPr kumimoji="0" lang="en-GB" sz="1400" b="0" i="1" u="none" strike="noStrike" kern="1200" cap="none" spc="0" normalizeH="0" baseline="0" noProof="0" dirty="0">
                          <a:ln>
                            <a:noFill/>
                          </a:ln>
                          <a:solidFill>
                            <a:schemeClr val="tx1"/>
                          </a:solidFill>
                          <a:effectLst/>
                          <a:uLnTx/>
                          <a:uFillTx/>
                          <a:latin typeface="Calibri" panose="020F0502020204030204"/>
                          <a:ea typeface="+mn-ea"/>
                          <a:cs typeface="+mn-cs"/>
                        </a:rPr>
                        <a:t>Roll</a:t>
                      </a:r>
                      <a:r>
                        <a:rPr kumimoji="0" lang="az-Latn-AZ" sz="1400" b="0" i="1"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a:ea typeface="+mn-ea"/>
                          <a:cs typeface="+mn-cs"/>
                        </a:rPr>
                        <a:t>&gt;</a:t>
                      </a:r>
                      <a:r>
                        <a:rPr kumimoji="0" lang="en-GB" sz="1400" b="0" i="1" u="none" strike="noStrike" kern="1200" cap="none" spc="0" normalizeH="0" baseline="0" noProof="0" dirty="0">
                          <a:ln>
                            <a:noFill/>
                          </a:ln>
                          <a:solidFill>
                            <a:schemeClr val="tx1"/>
                          </a:solidFill>
                          <a:effectLst/>
                          <a:uLnTx/>
                          <a:uFillTx/>
                          <a:latin typeface="Calibri" panose="020F0502020204030204"/>
                          <a:ea typeface="+mn-ea"/>
                          <a:cs typeface="+mn-cs"/>
                        </a:rPr>
                        <a:t>)</a:t>
                      </a:r>
                    </a:p>
                    <a:p>
                      <a:pPr algn="ctr"/>
                      <a:endPar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endParaRPr>
                    </a:p>
                    <a:p>
                      <a:pPr algn="ctr"/>
                      <a:r>
                        <a:rPr kumimoji="0" lang="en-GB" sz="1600" b="0" i="0" u="none" strike="noStrike" kern="1200" cap="none" spc="0" normalizeH="0" baseline="0" noProof="0" dirty="0">
                          <a:ln>
                            <a:noFill/>
                          </a:ln>
                          <a:solidFill>
                            <a:schemeClr val="tx1"/>
                          </a:solidFill>
                          <a:effectLst/>
                          <a:uLnTx/>
                          <a:uFillTx/>
                          <a:latin typeface="Calibri" panose="020F0502020204030204"/>
                          <a:ea typeface="+mn-ea"/>
                          <a:cs typeface="+mn-cs"/>
                        </a:rPr>
                        <a:t>N</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ümunə</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a:t>
                      </a:r>
                    </a:p>
                    <a:p>
                      <a:pPr algn="ctr"/>
                      <a:r>
                        <a:rPr kumimoji="0" lang="en-US" sz="1400" b="0" i="0" u="none" strike="noStrike" kern="1200" cap="none" spc="0" normalizeH="0" baseline="0" noProof="0" dirty="0">
                          <a:ln>
                            <a:noFill/>
                          </a:ln>
                          <a:solidFill>
                            <a:schemeClr val="tx1"/>
                          </a:solidFill>
                          <a:effectLst/>
                          <a:uLnTx/>
                          <a:uFillTx/>
                          <a:latin typeface="+mn-lt"/>
                          <a:ea typeface="+mn-ea"/>
                          <a:cs typeface="+mn-cs"/>
                        </a:rPr>
                        <a:t>2253,060,024,320.5,101168.1,32.6,08.7,21.07.2018.02:30:12,40.40926,49.8670,3.9,05,61.3,-203.8,0-40.8,0-39.0,</a:t>
                      </a:r>
                      <a:endParaRPr kumimoji="0" lang="ru-RU" sz="1400" b="0" i="1" u="none" strike="noStrike" kern="1200" cap="none" spc="0" normalizeH="0" baseline="0" noProof="0" dirty="0">
                        <a:ln>
                          <a:noFill/>
                        </a:ln>
                        <a:solidFill>
                          <a:schemeClr val="tx1"/>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2052876769"/>
                  </a:ext>
                </a:extLst>
              </a:tr>
            </a:tbl>
          </a:graphicData>
        </a:graphic>
      </p:graphicFrame>
      <p:sp>
        <p:nvSpPr>
          <p:cNvPr id="6" name="TextBox 5">
            <a:extLst>
              <a:ext uri="{FF2B5EF4-FFF2-40B4-BE49-F238E27FC236}">
                <a16:creationId xmlns:a16="http://schemas.microsoft.com/office/drawing/2014/main" id="{2B48471E-1789-46B3-9CFC-7B9317C00631}"/>
              </a:ext>
            </a:extLst>
          </p:cNvPr>
          <p:cNvSpPr txBox="1"/>
          <p:nvPr/>
        </p:nvSpPr>
        <p:spPr>
          <a:xfrm>
            <a:off x="239150" y="3867912"/>
            <a:ext cx="5503282" cy="369332"/>
          </a:xfrm>
          <a:prstGeom prst="rect">
            <a:avLst/>
          </a:prstGeom>
          <a:noFill/>
        </p:spPr>
        <p:txBody>
          <a:bodyPr wrap="square" rtlCol="0">
            <a:spAutoFit/>
          </a:bodyPr>
          <a:lstStyle/>
          <a:p>
            <a:r>
              <a:rPr lang="en-US" b="1" dirty="0" err="1"/>
              <a:t>Qeyd</a:t>
            </a:r>
            <a:r>
              <a:rPr lang="en-US" b="1" dirty="0"/>
              <a:t>: </a:t>
            </a:r>
            <a:r>
              <a:rPr lang="az-Latn-AZ" dirty="0"/>
              <a:t>Ayırıcı simvol olaraq vergül</a:t>
            </a:r>
            <a:r>
              <a:rPr lang="ru-RU" dirty="0"/>
              <a:t> </a:t>
            </a:r>
            <a:r>
              <a:rPr lang="az-Latn-AZ" dirty="0"/>
              <a:t>(</a:t>
            </a:r>
            <a:r>
              <a:rPr lang="az-Latn-AZ" b="1" dirty="0">
                <a:effectLst>
                  <a:outerShdw blurRad="38100" dist="38100" dir="2700000" algn="tl">
                    <a:srgbClr val="000000">
                      <a:alpha val="43137"/>
                    </a:srgbClr>
                  </a:outerShdw>
                </a:effectLst>
              </a:rPr>
              <a:t>,</a:t>
            </a:r>
            <a:r>
              <a:rPr lang="az-Latn-AZ" dirty="0"/>
              <a:t>) seçilib.</a:t>
            </a:r>
            <a:endParaRPr lang="en-US" dirty="0"/>
          </a:p>
        </p:txBody>
      </p:sp>
    </p:spTree>
    <p:extLst>
      <p:ext uri="{BB962C8B-B14F-4D97-AF65-F5344CB8AC3E}">
        <p14:creationId xmlns:p14="http://schemas.microsoft.com/office/powerpoint/2010/main" val="2700339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59</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Telemetriya </a:t>
            </a:r>
            <a:r>
              <a:rPr lang="en-US" sz="2400" b="1" kern="0" dirty="0">
                <a:solidFill>
                  <a:srgbClr val="333399"/>
                </a:solidFill>
              </a:rPr>
              <a:t>f</a:t>
            </a:r>
            <a:r>
              <a:rPr lang="az-Latn-AZ" sz="2400" b="1" kern="0" dirty="0">
                <a:solidFill>
                  <a:srgbClr val="333399"/>
                </a:solidFill>
              </a:rPr>
              <a:t>ormatı (davamı)</a:t>
            </a:r>
            <a:endParaRPr lang="en-US" sz="2400" b="1" kern="0" dirty="0">
              <a:solidFill>
                <a:srgbClr val="333399"/>
              </a:solidFill>
            </a:endParaRPr>
          </a:p>
        </p:txBody>
      </p:sp>
      <p:sp>
        <p:nvSpPr>
          <p:cNvPr id="8"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2200D84F-A88C-474E-BCE7-8CB8A039E4CF}"/>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BB116708-58C2-443B-9735-B55B2B419A85}"/>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E226E5A0-1828-448B-9C14-D4901C91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EC90A214-1D40-4C86-BF33-4AAAE48FDA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3" name="TextBox 12">
            <a:extLst>
              <a:ext uri="{FF2B5EF4-FFF2-40B4-BE49-F238E27FC236}">
                <a16:creationId xmlns:a16="http://schemas.microsoft.com/office/drawing/2014/main" id="{1D522538-0013-4AE4-BC46-8EA9AA1C07D5}"/>
              </a:ext>
            </a:extLst>
          </p:cNvPr>
          <p:cNvSpPr txBox="1"/>
          <p:nvPr/>
        </p:nvSpPr>
        <p:spPr>
          <a:xfrm>
            <a:off x="251840" y="1234440"/>
            <a:ext cx="8663560"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az-Latn-AZ" sz="1600" dirty="0"/>
              <a:t>Telemetriyanın uzunluğu sabit olacaq, yəni həmişə 10</a:t>
            </a:r>
            <a:r>
              <a:rPr lang="en-US" sz="1600" dirty="0"/>
              <a:t>7</a:t>
            </a:r>
            <a:r>
              <a:rPr lang="az-Latn-AZ" sz="1600" dirty="0"/>
              <a:t>-ə barabər olacaq.  Telemetriyanın (mikrokontrollerdə emalından sonra) hərbir göstəricisinin </a:t>
            </a:r>
            <a:r>
              <a:rPr lang="az-Latn-AZ" sz="1600" i="1" dirty="0"/>
              <a:t>göstərici tipi </a:t>
            </a:r>
            <a:r>
              <a:rPr lang="az-Latn-AZ" sz="1600" i="1" u="sng" dirty="0"/>
              <a:t>char</a:t>
            </a:r>
            <a:r>
              <a:rPr lang="az-Latn-AZ" sz="1600" dirty="0"/>
              <a:t> olacaq. Beləliklə, hər bir simvolun həcmi 1 Bayt olacaq. N</a:t>
            </a:r>
            <a:r>
              <a:rPr lang="en-US" sz="1600" dirty="0" err="1"/>
              <a:t>əticə</a:t>
            </a:r>
            <a:r>
              <a:rPr lang="en-US" sz="1600" dirty="0"/>
              <a:t> </a:t>
            </a:r>
            <a:r>
              <a:rPr lang="en-US" sz="1600" dirty="0" err="1"/>
              <a:t>etibarilə</a:t>
            </a:r>
            <a:r>
              <a:rPr lang="az-Latn-AZ" sz="1600" dirty="0"/>
              <a:t> telemetriya 10</a:t>
            </a:r>
            <a:r>
              <a:rPr lang="en-US" sz="1600" dirty="0"/>
              <a:t>7</a:t>
            </a:r>
            <a:r>
              <a:rPr lang="az-Latn-AZ" sz="1600" dirty="0"/>
              <a:t> Bayt olmalıdır. Ancaq biz telemetriyanı </a:t>
            </a:r>
            <a:r>
              <a:rPr lang="en-US" sz="1600" i="1" dirty="0"/>
              <a:t>API (</a:t>
            </a:r>
            <a:r>
              <a:rPr lang="en-US" sz="1600" i="1" dirty="0" err="1"/>
              <a:t>ZegBee</a:t>
            </a:r>
            <a:r>
              <a:rPr lang="en-US" sz="1600" i="1" dirty="0"/>
              <a:t> </a:t>
            </a:r>
            <a:r>
              <a:rPr lang="en-US" sz="1600" i="1" dirty="0" err="1"/>
              <a:t>protokolu</a:t>
            </a:r>
            <a:r>
              <a:rPr lang="en-US" sz="1600" i="1" dirty="0"/>
              <a:t>)</a:t>
            </a:r>
            <a:r>
              <a:rPr lang="en-US" sz="1600" dirty="0"/>
              <a:t> </a:t>
            </a:r>
            <a:r>
              <a:rPr lang="az-Latn-AZ" sz="1600" dirty="0"/>
              <a:t>modunda göndərəcəyimiz üçün telemetriyanın həcmi artır. Bunun səbəbi isə </a:t>
            </a:r>
            <a:r>
              <a:rPr lang="en-US" sz="1600" i="1" dirty="0"/>
              <a:t>API</a:t>
            </a:r>
            <a:r>
              <a:rPr lang="en-US" sz="1600" dirty="0"/>
              <a:t> </a:t>
            </a:r>
            <a:r>
              <a:rPr lang="az-Latn-AZ" sz="1600" dirty="0"/>
              <a:t>modunda telemetriya ilə birlikdə əlavə məlumatlar olur. Bunlar paketin quruluş tipi, göndərilən Xbee-nin adresi, məlumatın uzunluğu və s. kimi məlumatlardır. Nəticədə isə göndəriləcək olan telemetriyanın ümumi həcmi </a:t>
            </a:r>
            <a:r>
              <a:rPr lang="az-Latn-AZ" sz="1600" b="1" dirty="0"/>
              <a:t>12</a:t>
            </a:r>
            <a:r>
              <a:rPr lang="en-US" sz="1600" b="1" dirty="0"/>
              <a:t>5</a:t>
            </a:r>
            <a:r>
              <a:rPr lang="az-Latn-AZ" sz="1600" b="1" dirty="0"/>
              <a:t> Bayt </a:t>
            </a:r>
            <a:r>
              <a:rPr lang="az-Latn-AZ" sz="1600" dirty="0"/>
              <a:t>olacaq. Bu həcmdə paketin göndərilməsi üçünsə </a:t>
            </a:r>
            <a:r>
              <a:rPr lang="az-Latn-AZ" sz="1600" b="1" dirty="0"/>
              <a:t>4800 Baud </a:t>
            </a:r>
            <a:r>
              <a:rPr lang="az-Latn-AZ" sz="1600" dirty="0"/>
              <a:t>ötürülmə sürəti kifayətdir. Bu səbəbdən biz məhs bu ötürülmə sürətini seçmişik. </a:t>
            </a:r>
            <a:endParaRPr lang="en-US" sz="1600" i="1" u="sng" dirty="0"/>
          </a:p>
        </p:txBody>
      </p:sp>
      <p:sp>
        <p:nvSpPr>
          <p:cNvPr id="15" name="Shape 173">
            <a:extLst>
              <a:ext uri="{FF2B5EF4-FFF2-40B4-BE49-F238E27FC236}">
                <a16:creationId xmlns:a16="http://schemas.microsoft.com/office/drawing/2014/main" id="{5D635CDE-8E1B-4621-B427-5E4EAB41D07B}"/>
              </a:ext>
            </a:extLst>
          </p:cNvPr>
          <p:cNvSpPr txBox="1">
            <a:spLocks/>
          </p:cNvSpPr>
          <p:nvPr/>
        </p:nvSpPr>
        <p:spPr>
          <a:xfrm>
            <a:off x="219457" y="3319272"/>
            <a:ext cx="8676249" cy="36512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400" b="0" kern="0" dirty="0">
                <a:solidFill>
                  <a:srgbClr val="333399"/>
                </a:solidFill>
              </a:rPr>
              <a:t>Telemetriyanın standart forması</a:t>
            </a:r>
            <a:r>
              <a:rPr lang="en-US" sz="1400" b="0" kern="0" dirty="0">
                <a:solidFill>
                  <a:srgbClr val="333399"/>
                </a:solidFill>
              </a:rPr>
              <a:t>:</a:t>
            </a:r>
            <a:endParaRPr lang="az-Latn-AZ" sz="1400" b="0" kern="0" dirty="0">
              <a:solidFill>
                <a:srgbClr val="333399"/>
              </a:solidFill>
            </a:endParaRPr>
          </a:p>
        </p:txBody>
      </p:sp>
      <p:sp>
        <p:nvSpPr>
          <p:cNvPr id="16" name="TextBox 15">
            <a:extLst>
              <a:ext uri="{FF2B5EF4-FFF2-40B4-BE49-F238E27FC236}">
                <a16:creationId xmlns:a16="http://schemas.microsoft.com/office/drawing/2014/main" id="{76049AA6-268B-468C-AC20-B793B764F340}"/>
              </a:ext>
            </a:extLst>
          </p:cNvPr>
          <p:cNvSpPr txBox="1"/>
          <p:nvPr/>
        </p:nvSpPr>
        <p:spPr>
          <a:xfrm>
            <a:off x="263459" y="3685252"/>
            <a:ext cx="8676249" cy="29238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sz="1300" dirty="0"/>
              <a:t>AAAA,BBB,CCC,DDD.D,EEEEEE.E,FF.F,GGGG,DD.MM.YYYY.HH:MM:SS,HH.HHHH,II.IIII,J.J,KK,LL.L,MMMM.M,NNNN.N,OOOO.O,</a:t>
            </a:r>
          </a:p>
        </p:txBody>
      </p:sp>
      <p:sp>
        <p:nvSpPr>
          <p:cNvPr id="17" name="Shape 173">
            <a:extLst>
              <a:ext uri="{FF2B5EF4-FFF2-40B4-BE49-F238E27FC236}">
                <a16:creationId xmlns:a16="http://schemas.microsoft.com/office/drawing/2014/main" id="{7ADEF799-0E17-4808-A801-7E616EB5DB31}"/>
              </a:ext>
            </a:extLst>
          </p:cNvPr>
          <p:cNvSpPr txBox="1">
            <a:spLocks/>
          </p:cNvSpPr>
          <p:nvPr/>
        </p:nvSpPr>
        <p:spPr>
          <a:xfrm>
            <a:off x="250769" y="4050792"/>
            <a:ext cx="8676249" cy="36512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400" b="0" kern="0" dirty="0">
                <a:solidFill>
                  <a:srgbClr val="333399"/>
                </a:solidFill>
              </a:rPr>
              <a:t>Nümunə</a:t>
            </a:r>
            <a:r>
              <a:rPr lang="en-US" sz="1400" b="0" kern="0" dirty="0">
                <a:solidFill>
                  <a:srgbClr val="333399"/>
                </a:solidFill>
              </a:rPr>
              <a:t>:</a:t>
            </a:r>
            <a:endParaRPr lang="az-Latn-AZ" sz="1400" b="0" kern="0" dirty="0">
              <a:solidFill>
                <a:srgbClr val="333399"/>
              </a:solidFill>
            </a:endParaRPr>
          </a:p>
        </p:txBody>
      </p:sp>
      <p:sp>
        <p:nvSpPr>
          <p:cNvPr id="18" name="TextBox 17">
            <a:extLst>
              <a:ext uri="{FF2B5EF4-FFF2-40B4-BE49-F238E27FC236}">
                <a16:creationId xmlns:a16="http://schemas.microsoft.com/office/drawing/2014/main" id="{347371E9-9B30-4622-B5DA-103C259C483D}"/>
              </a:ext>
            </a:extLst>
          </p:cNvPr>
          <p:cNvSpPr txBox="1"/>
          <p:nvPr/>
        </p:nvSpPr>
        <p:spPr>
          <a:xfrm>
            <a:off x="263458" y="4453128"/>
            <a:ext cx="8676249" cy="315471"/>
          </a:xfrm>
          <a:prstGeom prst="rect">
            <a:avLst/>
          </a:prstGeom>
          <a:noFill/>
        </p:spPr>
        <p:txBody>
          <a:bodyPr wrap="square" rtlCol="0">
            <a:spAutoFit/>
          </a:bodyPr>
          <a:lstStyle/>
          <a:p>
            <a:r>
              <a:rPr lang="en-US" sz="1450" dirty="0"/>
              <a:t>2253,060,024,320.5,101168.1,32.6,08.7,21.07.2018.02:30:12,40.4092,49.8670,3.9,05,61.3,-203.8,0-40.8,0-39.0,</a:t>
            </a:r>
          </a:p>
        </p:txBody>
      </p:sp>
      <p:sp>
        <p:nvSpPr>
          <p:cNvPr id="19" name="Shape 173">
            <a:extLst>
              <a:ext uri="{FF2B5EF4-FFF2-40B4-BE49-F238E27FC236}">
                <a16:creationId xmlns:a16="http://schemas.microsoft.com/office/drawing/2014/main" id="{7BB83CA3-0478-4326-9407-EC592B050C1C}"/>
              </a:ext>
            </a:extLst>
          </p:cNvPr>
          <p:cNvSpPr txBox="1">
            <a:spLocks/>
          </p:cNvSpPr>
          <p:nvPr/>
        </p:nvSpPr>
        <p:spPr>
          <a:xfrm>
            <a:off x="252960" y="4746371"/>
            <a:ext cx="8676249" cy="36512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400" b="0" kern="0" dirty="0">
                <a:solidFill>
                  <a:srgbClr val="333399"/>
                </a:solidFill>
              </a:rPr>
              <a:t>Həmin telemetriyanın HEX nümunəsi</a:t>
            </a:r>
            <a:r>
              <a:rPr lang="en-US" sz="1400" b="0" kern="0" dirty="0">
                <a:solidFill>
                  <a:srgbClr val="333399"/>
                </a:solidFill>
              </a:rPr>
              <a:t>:</a:t>
            </a:r>
            <a:endParaRPr lang="az-Latn-AZ" sz="1400" b="0" kern="0" dirty="0">
              <a:solidFill>
                <a:srgbClr val="333399"/>
              </a:solidFill>
            </a:endParaRPr>
          </a:p>
        </p:txBody>
      </p:sp>
      <p:sp>
        <p:nvSpPr>
          <p:cNvPr id="20" name="TextBox 19">
            <a:extLst>
              <a:ext uri="{FF2B5EF4-FFF2-40B4-BE49-F238E27FC236}">
                <a16:creationId xmlns:a16="http://schemas.microsoft.com/office/drawing/2014/main" id="{3189791C-5464-4273-BC1B-BA2BE3B63827}"/>
              </a:ext>
            </a:extLst>
          </p:cNvPr>
          <p:cNvSpPr txBox="1"/>
          <p:nvPr/>
        </p:nvSpPr>
        <p:spPr>
          <a:xfrm>
            <a:off x="250769" y="5111496"/>
            <a:ext cx="8676249" cy="646331"/>
          </a:xfrm>
          <a:prstGeom prst="rect">
            <a:avLst/>
          </a:prstGeom>
          <a:noFill/>
        </p:spPr>
        <p:txBody>
          <a:bodyPr wrap="square" rtlCol="0">
            <a:spAutoFit/>
          </a:bodyPr>
          <a:lstStyle/>
          <a:p>
            <a:r>
              <a:rPr lang="en-US" sz="1200" dirty="0"/>
              <a:t>7E 00 79 10 01 00 13 A2 00 41 5C 06 F7 FF FE 00 00 32 32 35 33 2C 30 36 30 2C 30 32 34 2C 33 32 30 2E 35 2C 31 30 31 31 36 38 2E 31 2C 33 32 2E 36 2C 30 38 2E 37 2C 32 31 2E 30 37 2E 32 30 31 38 2E 30 32 3A 33 30 3A 31 32 2C 34 30 2E 34 30 39 32 2C 34 39 2E 38 36 37 30 2C 33 2E 39 2C 30 35 2C 36 31 2E 33 2C 2D 32 30 33 2E 38 2C 30 2D 34 30 2E 38 2C 30 2D 33 39 2E 30 2C 03</a:t>
            </a:r>
          </a:p>
        </p:txBody>
      </p:sp>
      <p:sp>
        <p:nvSpPr>
          <p:cNvPr id="21" name="TextBox 20">
            <a:extLst>
              <a:ext uri="{FF2B5EF4-FFF2-40B4-BE49-F238E27FC236}">
                <a16:creationId xmlns:a16="http://schemas.microsoft.com/office/drawing/2014/main" id="{0D691284-EE7E-4764-B5A1-C693A6C31F9D}"/>
              </a:ext>
            </a:extLst>
          </p:cNvPr>
          <p:cNvSpPr txBox="1"/>
          <p:nvPr/>
        </p:nvSpPr>
        <p:spPr>
          <a:xfrm>
            <a:off x="263458" y="5843016"/>
            <a:ext cx="8663560" cy="369332"/>
          </a:xfrm>
          <a:prstGeom prst="rect">
            <a:avLst/>
          </a:prstGeom>
          <a:noFill/>
        </p:spPr>
        <p:txBody>
          <a:bodyPr wrap="square" rtlCol="0">
            <a:spAutoFit/>
          </a:bodyPr>
          <a:lstStyle/>
          <a:p>
            <a:r>
              <a:rPr lang="en-US" b="1" dirty="0" err="1"/>
              <a:t>Qeyd</a:t>
            </a:r>
            <a:r>
              <a:rPr lang="en-US" b="1" dirty="0"/>
              <a:t>:</a:t>
            </a:r>
            <a:r>
              <a:rPr lang="en-US" i="1" dirty="0"/>
              <a:t> API</a:t>
            </a:r>
            <a:r>
              <a:rPr lang="az-Latn-AZ" i="1" dirty="0"/>
              <a:t> </a:t>
            </a:r>
            <a:r>
              <a:rPr lang="az-Latn-AZ" dirty="0"/>
              <a:t>modunda məlumatlar HEX tipinə çevrildikdən sonra göndərilir.</a:t>
            </a:r>
            <a:endParaRPr lang="en-US" i="1" dirty="0"/>
          </a:p>
        </p:txBody>
      </p:sp>
    </p:spTree>
    <p:extLst>
      <p:ext uri="{BB962C8B-B14F-4D97-AF65-F5344CB8AC3E}">
        <p14:creationId xmlns:p14="http://schemas.microsoft.com/office/powerpoint/2010/main" val="1344193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4C4AC09-9D9D-494F-A4B8-C8674B1CF26B}" type="slidenum">
              <a:rPr lang="en-US" smtClean="0"/>
              <a:pPr/>
              <a:t>6</a:t>
            </a:fld>
            <a:endParaRPr lang="en-US"/>
          </a:p>
        </p:txBody>
      </p:sp>
      <p:sp>
        <p:nvSpPr>
          <p:cNvPr id="7" name="Shape 133"/>
          <p:cNvSpPr txBox="1">
            <a:spLocks/>
          </p:cNvSpPr>
          <p:nvPr/>
        </p:nvSpPr>
        <p:spPr>
          <a:xfrm>
            <a:off x="758606" y="2009079"/>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en-US" kern="0" dirty="0" err="1">
                <a:solidFill>
                  <a:srgbClr val="333399"/>
                </a:solidFill>
              </a:rPr>
              <a:t>Texniki</a:t>
            </a:r>
            <a:r>
              <a:rPr lang="en-US" kern="0" dirty="0">
                <a:solidFill>
                  <a:srgbClr val="333399"/>
                </a:solidFill>
              </a:rPr>
              <a:t> </a:t>
            </a:r>
            <a:r>
              <a:rPr lang="az-Latn-AZ" kern="0" dirty="0">
                <a:solidFill>
                  <a:srgbClr val="333399"/>
                </a:solidFill>
              </a:rPr>
              <a:t>T</a:t>
            </a:r>
            <a:r>
              <a:rPr lang="en-US" kern="0" dirty="0" err="1">
                <a:solidFill>
                  <a:srgbClr val="333399"/>
                </a:solidFill>
              </a:rPr>
              <a:t>apşırığın</a:t>
            </a:r>
            <a:r>
              <a:rPr lang="en-US" kern="0" dirty="0">
                <a:solidFill>
                  <a:srgbClr val="333399"/>
                </a:solidFill>
              </a:rPr>
              <a:t> </a:t>
            </a:r>
            <a:r>
              <a:rPr lang="az-Latn-AZ" kern="0" dirty="0">
                <a:solidFill>
                  <a:srgbClr val="333399"/>
                </a:solidFill>
              </a:rPr>
              <a:t>Ü</a:t>
            </a:r>
            <a:r>
              <a:rPr lang="en-US" kern="0" dirty="0" err="1">
                <a:solidFill>
                  <a:srgbClr val="333399"/>
                </a:solidFill>
              </a:rPr>
              <a:t>mumi</a:t>
            </a:r>
            <a:r>
              <a:rPr lang="en-US" kern="0" dirty="0">
                <a:solidFill>
                  <a:srgbClr val="333399"/>
                </a:solidFill>
              </a:rPr>
              <a:t> </a:t>
            </a:r>
            <a:r>
              <a:rPr lang="az-Latn-AZ" kern="0" dirty="0">
                <a:solidFill>
                  <a:srgbClr val="333399"/>
                </a:solidFill>
              </a:rPr>
              <a:t>T</a:t>
            </a:r>
            <a:r>
              <a:rPr lang="en-US" kern="0" dirty="0" err="1">
                <a:solidFill>
                  <a:srgbClr val="333399"/>
                </a:solidFill>
              </a:rPr>
              <a:t>əsviri</a:t>
            </a:r>
            <a:endParaRPr lang="en-US" kern="0" dirty="0">
              <a:solidFill>
                <a:srgbClr val="333399"/>
              </a:solidFill>
            </a:endParaRPr>
          </a:p>
        </p:txBody>
      </p:sp>
      <p:sp>
        <p:nvSpPr>
          <p:cNvPr id="8" name="Shape 134"/>
          <p:cNvSpPr txBox="1">
            <a:spLocks/>
          </p:cNvSpPr>
          <p:nvPr/>
        </p:nvSpPr>
        <p:spPr>
          <a:xfrm>
            <a:off x="1444407" y="3841054"/>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dirty="0"/>
              <a:t>Emin Payızov</a:t>
            </a:r>
            <a:endParaRPr lang="en-US" kern="0" dirty="0">
              <a:solidFill>
                <a:srgbClr val="000000"/>
              </a:solidFill>
            </a:endParaRPr>
          </a:p>
        </p:txBody>
      </p:sp>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9" name="Footer Placeholder 4">
            <a:extLst>
              <a:ext uri="{FF2B5EF4-FFF2-40B4-BE49-F238E27FC236}">
                <a16:creationId xmlns:a16="http://schemas.microsoft.com/office/drawing/2014/main" id="{C6F42EFB-5CE8-45CE-9439-CF8327D1BCE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55377A29-DE8B-4A31-8D43-55C1921A3B95}"/>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1C89B89E-1EE8-4C89-9A7E-78F13B46D5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ADD4A2C1-C96F-4AE7-B70F-3EEBDDF8F6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633066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60</a:t>
            </a:fld>
            <a:endParaRPr lang="en-US"/>
          </a:p>
        </p:txBody>
      </p:sp>
      <p:sp>
        <p:nvSpPr>
          <p:cNvPr id="7" name="Shape 133"/>
          <p:cNvSpPr txBox="1">
            <a:spLocks/>
          </p:cNvSpPr>
          <p:nvPr/>
        </p:nvSpPr>
        <p:spPr>
          <a:xfrm>
            <a:off x="685800" y="2552417"/>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en-US" kern="0" dirty="0" err="1">
                <a:solidFill>
                  <a:srgbClr val="333399"/>
                </a:solidFill>
              </a:rPr>
              <a:t>Proqramla</a:t>
            </a:r>
            <a:r>
              <a:rPr lang="az-Latn-AZ" kern="0" dirty="0">
                <a:solidFill>
                  <a:srgbClr val="333399"/>
                </a:solidFill>
              </a:rPr>
              <a:t>ş</a:t>
            </a:r>
            <a:r>
              <a:rPr lang="en-US" kern="0" dirty="0">
                <a:solidFill>
                  <a:srgbClr val="333399"/>
                </a:solidFill>
              </a:rPr>
              <a:t>d</a:t>
            </a:r>
            <a:r>
              <a:rPr lang="az-Latn-AZ" kern="0" dirty="0">
                <a:solidFill>
                  <a:srgbClr val="333399"/>
                </a:solidFill>
              </a:rPr>
              <a:t>ı</a:t>
            </a:r>
            <a:r>
              <a:rPr lang="en-US" kern="0" dirty="0" err="1">
                <a:solidFill>
                  <a:srgbClr val="333399"/>
                </a:solidFill>
              </a:rPr>
              <a:t>rma</a:t>
            </a:r>
            <a:r>
              <a:rPr lang="en-US" kern="0" dirty="0">
                <a:solidFill>
                  <a:srgbClr val="333399"/>
                </a:solidFill>
              </a:rPr>
              <a:t> </a:t>
            </a:r>
            <a:r>
              <a:rPr lang="az-Latn-AZ" kern="0" dirty="0">
                <a:solidFill>
                  <a:srgbClr val="333399"/>
                </a:solidFill>
              </a:rPr>
              <a:t>Altsistemi</a:t>
            </a:r>
          </a:p>
        </p:txBody>
      </p:sp>
      <p:sp>
        <p:nvSpPr>
          <p:cNvPr id="9" name="Footer Placeholder 4">
            <a:extLst>
              <a:ext uri="{FF2B5EF4-FFF2-40B4-BE49-F238E27FC236}">
                <a16:creationId xmlns:a16="http://schemas.microsoft.com/office/drawing/2014/main" id="{DE578DD9-7CE8-4EFD-A18C-FEA1DBFE1E9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6D788E55-39A0-41F1-8BD0-FD2D95A87BB7}"/>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2F9615B5-3DB5-415C-84B6-E93FDBAB5F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5B51ED94-4A4B-4B2C-8261-FB07519F27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1549007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61</a:t>
            </a:fld>
            <a:endParaRPr lang="en-US"/>
          </a:p>
        </p:txBody>
      </p:sp>
      <p:sp>
        <p:nvSpPr>
          <p:cNvPr id="7" name="Shape 133"/>
          <p:cNvSpPr txBox="1">
            <a:spLocks/>
          </p:cNvSpPr>
          <p:nvPr/>
        </p:nvSpPr>
        <p:spPr>
          <a:xfrm>
            <a:off x="758606" y="2009079"/>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en-US" kern="0" dirty="0">
                <a:solidFill>
                  <a:srgbClr val="333399"/>
                </a:solidFill>
              </a:rPr>
              <a:t>U</a:t>
            </a:r>
            <a:r>
              <a:rPr lang="az-Latn-AZ" kern="0" dirty="0">
                <a:solidFill>
                  <a:srgbClr val="333399"/>
                </a:solidFill>
              </a:rPr>
              <a:t>çuş Proqramının (UP)</a:t>
            </a:r>
          </a:p>
          <a:p>
            <a:pPr>
              <a:buClr>
                <a:srgbClr val="333399"/>
              </a:buClr>
              <a:buSzPct val="25000"/>
              <a:defRPr/>
            </a:pPr>
            <a:r>
              <a:rPr lang="az-Latn-AZ" kern="0" dirty="0">
                <a:solidFill>
                  <a:srgbClr val="333399"/>
                </a:solidFill>
              </a:rPr>
              <a:t>Dizaynı Bölməsi</a:t>
            </a:r>
          </a:p>
        </p:txBody>
      </p:sp>
      <p:sp>
        <p:nvSpPr>
          <p:cNvPr id="8" name="Shape 134"/>
          <p:cNvSpPr txBox="1">
            <a:spLocks/>
          </p:cNvSpPr>
          <p:nvPr/>
        </p:nvSpPr>
        <p:spPr>
          <a:xfrm>
            <a:off x="1444407" y="3841054"/>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Əsgərov Kamran</a:t>
            </a:r>
            <a:endParaRPr lang="en-US" kern="0" dirty="0">
              <a:solidFill>
                <a:srgbClr val="000000"/>
              </a:solidFill>
            </a:endParaRPr>
          </a:p>
        </p:txBody>
      </p:sp>
      <p:sp>
        <p:nvSpPr>
          <p:cNvPr id="9" name="Footer Placeholder 4">
            <a:extLst>
              <a:ext uri="{FF2B5EF4-FFF2-40B4-BE49-F238E27FC236}">
                <a16:creationId xmlns:a16="http://schemas.microsoft.com/office/drawing/2014/main" id="{3BD10E7F-D331-41CC-8462-D1F6D9E316F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9E054170-AC90-49B5-A177-DAE060592498}"/>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20236369-9E85-4411-897C-CC1E8D463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BE5B270D-7436-49C3-941D-C1C5B49603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3106061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solidFill>
                  <a:prstClr val="black"/>
                </a:solidFill>
              </a:rPr>
              <a:t>Təqdimatçı</a:t>
            </a:r>
            <a:r>
              <a:rPr lang="en-US" dirty="0">
                <a:solidFill>
                  <a:prstClr val="black"/>
                </a:solidFill>
              </a:rPr>
              <a:t>: </a:t>
            </a:r>
            <a:r>
              <a:rPr lang="az-Latn-AZ" kern="0" dirty="0">
                <a:solidFill>
                  <a:srgbClr val="000000"/>
                </a:solidFill>
              </a:rPr>
              <a:t>Əsgərov Kamran</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D4C4AC09-9D9D-494F-A4B8-C8674B1CF26B}" type="slidenum">
              <a:rPr lang="en-US" smtClean="0">
                <a:solidFill>
                  <a:prstClr val="black"/>
                </a:solidFill>
              </a:rPr>
              <a:pPr/>
              <a:t>62</a:t>
            </a:fld>
            <a:endParaRPr lang="en-US">
              <a:solidFill>
                <a:prstClr val="black"/>
              </a:solidFill>
            </a:endParaRPr>
          </a:p>
        </p:txBody>
      </p:sp>
      <p:sp>
        <p:nvSpPr>
          <p:cNvPr id="7"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lgn="l">
              <a:buClr>
                <a:srgbClr val="333399"/>
              </a:buClr>
              <a:buSzPct val="25000"/>
              <a:defRPr/>
            </a:pPr>
            <a:r>
              <a:rPr lang="az-Latn-AZ" sz="2400" kern="0" dirty="0">
                <a:solidFill>
                  <a:srgbClr val="333399"/>
                </a:solidFill>
              </a:rPr>
              <a:t>Texniki şərtlər</a:t>
            </a:r>
          </a:p>
        </p:txBody>
      </p:sp>
      <p:sp>
        <p:nvSpPr>
          <p:cNvPr id="8" name="Footer Placeholder 4">
            <a:extLst>
              <a:ext uri="{FF2B5EF4-FFF2-40B4-BE49-F238E27FC236}">
                <a16:creationId xmlns:a16="http://schemas.microsoft.com/office/drawing/2014/main" id="{AE694DEF-FD45-4369-AEEC-36827906B581}"/>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6C656BFB-63D9-4E13-A16D-A179638AF1A5}"/>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4BB2334E-E402-4660-9E70-197F3AC7A3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652B8435-86D3-4B86-AC94-58DA7339D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2" name="Table 11">
            <a:extLst>
              <a:ext uri="{FF2B5EF4-FFF2-40B4-BE49-F238E27FC236}">
                <a16:creationId xmlns:a16="http://schemas.microsoft.com/office/drawing/2014/main" id="{79F736F8-9B05-47E9-9A55-895DA1C18852}"/>
              </a:ext>
            </a:extLst>
          </p:cNvPr>
          <p:cNvGraphicFramePr>
            <a:graphicFrameLocks noGrp="1"/>
          </p:cNvGraphicFramePr>
          <p:nvPr>
            <p:extLst>
              <p:ext uri="{D42A27DB-BD31-4B8C-83A1-F6EECF244321}">
                <p14:modId xmlns:p14="http://schemas.microsoft.com/office/powerpoint/2010/main" val="2856329978"/>
              </p:ext>
            </p:extLst>
          </p:nvPr>
        </p:nvGraphicFramePr>
        <p:xfrm>
          <a:off x="219456" y="1234441"/>
          <a:ext cx="8695944" cy="5061725"/>
        </p:xfrm>
        <a:graphic>
          <a:graphicData uri="http://schemas.openxmlformats.org/drawingml/2006/table">
            <a:tbl>
              <a:tblPr firstRow="1" bandRow="1">
                <a:tableStyleId>{5C22544A-7EE6-4342-B048-85BDC9FD1C3A}</a:tableStyleId>
              </a:tblPr>
              <a:tblGrid>
                <a:gridCol w="544104">
                  <a:extLst>
                    <a:ext uri="{9D8B030D-6E8A-4147-A177-3AD203B41FA5}">
                      <a16:colId xmlns:a16="http://schemas.microsoft.com/office/drawing/2014/main" val="3878402201"/>
                    </a:ext>
                  </a:extLst>
                </a:gridCol>
                <a:gridCol w="6734520">
                  <a:extLst>
                    <a:ext uri="{9D8B030D-6E8A-4147-A177-3AD203B41FA5}">
                      <a16:colId xmlns:a16="http://schemas.microsoft.com/office/drawing/2014/main" val="1652830244"/>
                    </a:ext>
                  </a:extLst>
                </a:gridCol>
                <a:gridCol w="1417320">
                  <a:extLst>
                    <a:ext uri="{9D8B030D-6E8A-4147-A177-3AD203B41FA5}">
                      <a16:colId xmlns:a16="http://schemas.microsoft.com/office/drawing/2014/main" val="1302930326"/>
                    </a:ext>
                  </a:extLst>
                </a:gridCol>
              </a:tblGrid>
              <a:tr h="469595">
                <a:tc>
                  <a:txBody>
                    <a:bodyPr/>
                    <a:lstStyle/>
                    <a:p>
                      <a:pPr algn="ctr"/>
                      <a:r>
                        <a:rPr lang="az-Latn-AZ" sz="1200" dirty="0"/>
                        <a:t>Tələb </a:t>
                      </a:r>
                      <a:r>
                        <a:rPr lang="en-US" sz="1200" dirty="0"/>
                        <a:t>ID</a:t>
                      </a:r>
                    </a:p>
                  </a:txBody>
                  <a:tcPr anchor="ctr"/>
                </a:tc>
                <a:tc>
                  <a:txBody>
                    <a:bodyPr/>
                    <a:lstStyle/>
                    <a:p>
                      <a:pPr algn="ctr"/>
                      <a:r>
                        <a:rPr lang="az-Latn-AZ" sz="1400" dirty="0"/>
                        <a:t>Tələbin təsviri</a:t>
                      </a:r>
                      <a:endParaRPr lang="en-US" sz="1400" dirty="0"/>
                    </a:p>
                  </a:txBody>
                  <a:tcPr anchor="ctr"/>
                </a:tc>
                <a:tc>
                  <a:txBody>
                    <a:bodyPr/>
                    <a:lstStyle/>
                    <a:p>
                      <a:pPr algn="ctr"/>
                      <a:r>
                        <a:rPr lang="az-Latn-AZ" sz="1400" dirty="0"/>
                        <a:t>Səbəb</a:t>
                      </a:r>
                      <a:endParaRPr lang="en-US" sz="1400" dirty="0"/>
                    </a:p>
                  </a:txBody>
                  <a:tcPr anchor="ctr"/>
                </a:tc>
                <a:extLst>
                  <a:ext uri="{0D108BD9-81ED-4DB2-BD59-A6C34878D82A}">
                    <a16:rowId xmlns:a16="http://schemas.microsoft.com/office/drawing/2014/main" val="770914647"/>
                  </a:ext>
                </a:extLst>
              </a:tr>
              <a:tr h="527815">
                <a:tc>
                  <a:txBody>
                    <a:bodyPr/>
                    <a:lstStyle/>
                    <a:p>
                      <a:pPr algn="ctr"/>
                      <a:r>
                        <a:rPr lang="az-Latn-AZ" sz="1400" dirty="0"/>
                        <a:t>1</a:t>
                      </a:r>
                      <a:endParaRPr lang="en-US" sz="1400" dirty="0"/>
                    </a:p>
                  </a:txBody>
                  <a:tcPr anchor="ctr"/>
                </a:tc>
                <a:tc>
                  <a:txBody>
                    <a:bodyPr/>
                    <a:lstStyle/>
                    <a:p>
                      <a:r>
                        <a:rPr lang="az-Latn-AZ" sz="1400" dirty="0"/>
                        <a:t>Model peyk 400 metr hündürlükdə avtomatik olaraq konteynerdən ayrılıb missiyanı yerinə yetirməyə başlamalı və 1-2 dəqiqə intervalında yerə enməlidir. </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022631865"/>
                  </a:ext>
                </a:extLst>
              </a:tr>
              <a:tr h="377750">
                <a:tc>
                  <a:txBody>
                    <a:bodyPr/>
                    <a:lstStyle/>
                    <a:p>
                      <a:pPr algn="ctr"/>
                      <a:r>
                        <a:rPr lang="az-Latn-AZ" sz="1400" dirty="0"/>
                        <a:t>9</a:t>
                      </a:r>
                      <a:endParaRPr lang="en-US" sz="1400" dirty="0"/>
                    </a:p>
                  </a:txBody>
                  <a:tcPr anchor="ctr"/>
                </a:tc>
                <a:tc>
                  <a:txBody>
                    <a:bodyPr/>
                    <a:lstStyle/>
                    <a:p>
                      <a:r>
                        <a:rPr lang="en-US" sz="1400" dirty="0" err="1"/>
                        <a:t>Telemetriya</a:t>
                      </a:r>
                      <a:r>
                        <a:rPr lang="en-US" sz="1400" dirty="0"/>
                        <a:t> </a:t>
                      </a:r>
                      <a:r>
                        <a:rPr lang="en-US" sz="1400" dirty="0" err="1"/>
                        <a:t>saniyədə</a:t>
                      </a:r>
                      <a:r>
                        <a:rPr lang="en-US" sz="1400" dirty="0"/>
                        <a:t> 1 </a:t>
                      </a:r>
                      <a:r>
                        <a:rPr lang="en-US" sz="1400" dirty="0" err="1"/>
                        <a:t>dəfə</a:t>
                      </a:r>
                      <a:r>
                        <a:rPr lang="en-US" sz="1400" dirty="0"/>
                        <a:t> </a:t>
                      </a:r>
                      <a:r>
                        <a:rPr lang="en-US" sz="1400" dirty="0" err="1"/>
                        <a:t>olmaqla</a:t>
                      </a:r>
                      <a:r>
                        <a:rPr lang="en-US" sz="1400" dirty="0"/>
                        <a:t> (1Hz) </a:t>
                      </a:r>
                      <a:r>
                        <a:rPr lang="en-US" sz="1400" dirty="0" err="1"/>
                        <a:t>yerüstü</a:t>
                      </a:r>
                      <a:r>
                        <a:rPr lang="en-US" sz="1400" dirty="0"/>
                        <a:t> </a:t>
                      </a:r>
                      <a:r>
                        <a:rPr lang="en-US" sz="1400" dirty="0" err="1"/>
                        <a:t>stansiyaya</a:t>
                      </a:r>
                      <a:r>
                        <a:rPr lang="en-US" sz="1400" dirty="0"/>
                        <a:t> </a:t>
                      </a:r>
                      <a:r>
                        <a:rPr lang="en-US" sz="1400" dirty="0" err="1"/>
                        <a:t>göndərilməlidir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400771544"/>
                  </a:ext>
                </a:extLst>
              </a:tr>
              <a:tr h="856320">
                <a:tc>
                  <a:txBody>
                    <a:bodyPr/>
                    <a:lstStyle/>
                    <a:p>
                      <a:pPr algn="ctr"/>
                      <a:r>
                        <a:rPr lang="az-Latn-AZ" sz="1400" dirty="0"/>
                        <a:t>11</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b="0" i="0" u="none" dirty="0">
                          <a:effectLst/>
                        </a:rPr>
                        <a:t>Telemetriya YİS – ya </a:t>
                      </a:r>
                      <a:r>
                        <a:rPr lang="en-GB" sz="1400" b="0" i="0" u="none" dirty="0">
                          <a:effectLst/>
                        </a:rPr>
                        <a:t>&lt;</a:t>
                      </a:r>
                      <a:r>
                        <a:rPr lang="az-Latn-AZ" sz="1400" b="0" i="0" u="none" dirty="0">
                          <a:effectLst/>
                        </a:rPr>
                        <a:t>Komanda</a:t>
                      </a:r>
                      <a:r>
                        <a:rPr lang="az-Latn-AZ" sz="1400" b="0" i="0" u="none" baseline="0" dirty="0">
                          <a:effectLst/>
                        </a:rPr>
                        <a:t> İD-si</a:t>
                      </a:r>
                      <a:r>
                        <a:rPr lang="en-GB" sz="1400" b="0" i="0" u="none" baseline="0" dirty="0">
                          <a:effectLst/>
                        </a:rPr>
                        <a:t>&gt;,</a:t>
                      </a:r>
                      <a:r>
                        <a:rPr lang="az-Latn-AZ" sz="1400" b="0" i="0" u="none" baseline="0" dirty="0">
                          <a:effectLst/>
                        </a:rPr>
                        <a:t> </a:t>
                      </a:r>
                      <a:r>
                        <a:rPr kumimoji="0" lang="en-US" sz="1400" b="0"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Peykin çalışma vaxtı</a:t>
                      </a:r>
                      <a:r>
                        <a:rPr kumimoji="0" lang="en-GB"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Paketləri sayı</a:t>
                      </a:r>
                      <a:r>
                        <a:rPr kumimoji="0" lang="en-GB"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Hündürlük</a:t>
                      </a:r>
                      <a:r>
                        <a:rPr kumimoji="0" lang="en-GB"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Təzyiq</a:t>
                      </a:r>
                      <a:r>
                        <a:rPr kumimoji="0" lang="en-GB"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Temperatur</a:t>
                      </a:r>
                      <a:r>
                        <a:rPr kumimoji="0" lang="en-GB"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Gərginlik</a:t>
                      </a:r>
                      <a:r>
                        <a:rPr kumimoji="0" lang="en-GB"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GPS vaxt</a:t>
                      </a:r>
                      <a:r>
                        <a:rPr kumimoji="0" lang="en-GB" sz="1400" b="0"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effectLst/>
                          <a:uLnTx/>
                          <a:uFillTx/>
                        </a:rPr>
                        <a:t> </a:t>
                      </a:r>
                      <a:r>
                        <a:rPr kumimoji="0" lang="az-Latn-AZ" sz="1400" b="0" i="0" u="none" strike="noStrike" kern="1200" cap="none" spc="0" normalizeH="0" baseline="0" noProof="0" dirty="0">
                          <a:ln>
                            <a:noFill/>
                          </a:ln>
                          <a:effectLst/>
                          <a:uLnTx/>
                          <a:uFillTx/>
                        </a:rPr>
                        <a:t> </a:t>
                      </a:r>
                      <a:r>
                        <a:rPr kumimoji="0" lang="en-GB" sz="1400" b="0" i="0" u="none" strike="noStrike" kern="1200" cap="none" spc="0" normalizeH="0" baseline="0" noProof="0" dirty="0">
                          <a:ln>
                            <a:noFill/>
                          </a:ln>
                          <a:effectLst/>
                          <a:uLnTx/>
                          <a:uFillTx/>
                        </a:rPr>
                        <a:t>&lt;</a:t>
                      </a:r>
                      <a:r>
                        <a:rPr kumimoji="0" lang="az-Latn-AZ" sz="1400" b="0" i="0" u="none" strike="noStrike" kern="1200" cap="none" spc="0" normalizeH="0" baseline="0" noProof="0" dirty="0">
                          <a:ln>
                            <a:noFill/>
                          </a:ln>
                          <a:effectLst/>
                          <a:uLnTx/>
                          <a:uFillTx/>
                        </a:rPr>
                        <a:t>GPS-dən gələn coğrafi en</a:t>
                      </a:r>
                      <a:r>
                        <a:rPr kumimoji="0" lang="en-GB" sz="1400" b="0" i="0" u="none" strike="noStrike" kern="1200" cap="none" spc="0" normalizeH="0" baseline="0" noProof="0" dirty="0">
                          <a:ln>
                            <a:noFill/>
                          </a:ln>
                          <a:effectLst/>
                          <a:uLnTx/>
                          <a:uFillTx/>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a:ln>
                            <a:noFill/>
                          </a:ln>
                          <a:solidFill>
                            <a:schemeClr val="tx1"/>
                          </a:solidFill>
                          <a:effectLst/>
                          <a:uLnTx/>
                          <a:uFillTx/>
                          <a:latin typeface="+mn-lt"/>
                          <a:ea typeface="+mn-ea"/>
                          <a:cs typeface="+mn-cs"/>
                        </a:rPr>
                        <a:t>&lt;GPS-</a:t>
                      </a:r>
                      <a:r>
                        <a:rPr kumimoji="0" lang="en-US" sz="1400" b="0" i="0" u="none" strike="noStrike" kern="1200" cap="none" spc="0" normalizeH="0" baseline="0" noProof="0" dirty="0" err="1">
                          <a:ln>
                            <a:noFill/>
                          </a:ln>
                          <a:solidFill>
                            <a:schemeClr val="tx1"/>
                          </a:solidFill>
                          <a:effectLst/>
                          <a:uLnTx/>
                          <a:uFillTx/>
                          <a:latin typeface="+mn-lt"/>
                          <a:ea typeface="+mn-ea"/>
                          <a:cs typeface="+mn-cs"/>
                        </a:rPr>
                        <a:t>dən</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err="1">
                          <a:ln>
                            <a:noFill/>
                          </a:ln>
                          <a:solidFill>
                            <a:schemeClr val="tx1"/>
                          </a:solidFill>
                          <a:effectLst/>
                          <a:uLnTx/>
                          <a:uFillTx/>
                          <a:latin typeface="+mn-lt"/>
                          <a:ea typeface="+mn-ea"/>
                          <a:cs typeface="+mn-cs"/>
                        </a:rPr>
                        <a:t>gələn</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err="1">
                          <a:ln>
                            <a:noFill/>
                          </a:ln>
                          <a:solidFill>
                            <a:schemeClr val="tx1"/>
                          </a:solidFill>
                          <a:effectLst/>
                          <a:uLnTx/>
                          <a:uFillTx/>
                          <a:latin typeface="+mn-lt"/>
                          <a:ea typeface="+mn-ea"/>
                          <a:cs typeface="+mn-cs"/>
                        </a:rPr>
                        <a:t>coğrafi</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err="1">
                          <a:ln>
                            <a:noFill/>
                          </a:ln>
                          <a:solidFill>
                            <a:schemeClr val="tx1"/>
                          </a:solidFill>
                          <a:effectLst/>
                          <a:uLnTx/>
                          <a:uFillTx/>
                          <a:latin typeface="+mn-lt"/>
                          <a:ea typeface="+mn-ea"/>
                          <a:cs typeface="+mn-cs"/>
                        </a:rPr>
                        <a:t>uzunluq</a:t>
                      </a:r>
                      <a:r>
                        <a:rPr kumimoji="0" lang="en-US"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a:ln>
                            <a:noFill/>
                          </a:ln>
                          <a:solidFill>
                            <a:schemeClr val="tx1"/>
                          </a:solidFill>
                          <a:effectLst/>
                          <a:uLnTx/>
                          <a:uFillTx/>
                          <a:latin typeface="+mn-lt"/>
                          <a:ea typeface="+mn-ea"/>
                          <a:cs typeface="+mn-cs"/>
                        </a:rPr>
                        <a:t> &lt;</a:t>
                      </a:r>
                      <a:r>
                        <a:rPr kumimoji="0" lang="en-US" sz="1400" b="0" i="0" u="none" strike="noStrike" kern="1200" cap="none" spc="0" normalizeH="0" baseline="0" noProof="0" dirty="0" err="1">
                          <a:ln>
                            <a:noFill/>
                          </a:ln>
                          <a:solidFill>
                            <a:schemeClr val="tx1"/>
                          </a:solidFill>
                          <a:effectLst/>
                          <a:uLnTx/>
                          <a:uFillTx/>
                          <a:latin typeface="+mn-lt"/>
                          <a:ea typeface="+mn-ea"/>
                          <a:cs typeface="+mn-cs"/>
                        </a:rPr>
                        <a:t>Modelin</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err="1">
                          <a:ln>
                            <a:noFill/>
                          </a:ln>
                          <a:solidFill>
                            <a:schemeClr val="tx1"/>
                          </a:solidFill>
                          <a:effectLst/>
                          <a:uLnTx/>
                          <a:uFillTx/>
                          <a:latin typeface="+mn-lt"/>
                          <a:ea typeface="+mn-ea"/>
                          <a:cs typeface="+mn-cs"/>
                        </a:rPr>
                        <a:t>sürəti</a:t>
                      </a:r>
                      <a:r>
                        <a:rPr kumimoji="0" lang="en-US"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GPS peyk sayı</a:t>
                      </a:r>
                      <a:r>
                        <a:rPr kumimoji="0" lang="en-GB"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0"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Əlavə göstəricilər</a:t>
                      </a:r>
                      <a:r>
                        <a:rPr kumimoji="0" lang="en-GB" sz="1400" b="0"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 formasında göndərilməlidir.</a:t>
                      </a:r>
                      <a:endParaRPr lang="en-US" sz="1400" b="0" i="0" u="none"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776902753"/>
                  </a:ext>
                </a:extLst>
              </a:tr>
              <a:tr h="527815">
                <a:tc>
                  <a:txBody>
                    <a:bodyPr/>
                    <a:lstStyle/>
                    <a:p>
                      <a:pPr algn="ctr"/>
                      <a:r>
                        <a:rPr lang="az-Latn-AZ" sz="1400" dirty="0"/>
                        <a:t>14</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a:t>
                      </a:r>
                      <a:r>
                        <a:rPr lang="en-US" sz="1400" dirty="0" err="1"/>
                        <a:t>konteynerin</a:t>
                      </a:r>
                      <a:r>
                        <a:rPr lang="en-US" sz="1400" dirty="0"/>
                        <a:t> </a:t>
                      </a:r>
                      <a:r>
                        <a:rPr lang="en-US" sz="1400" dirty="0" err="1"/>
                        <a:t>daxilində</a:t>
                      </a:r>
                      <a:r>
                        <a:rPr lang="en-US" sz="1400" dirty="0"/>
                        <a:t> </a:t>
                      </a:r>
                      <a:r>
                        <a:rPr lang="en-US" sz="1400" dirty="0" err="1"/>
                        <a:t>olarkən</a:t>
                      </a:r>
                      <a:r>
                        <a:rPr lang="en-US" sz="1400" dirty="0"/>
                        <a:t> </a:t>
                      </a:r>
                      <a:r>
                        <a:rPr lang="en-US" sz="1400" dirty="0" err="1"/>
                        <a:t>işə</a:t>
                      </a:r>
                      <a:r>
                        <a:rPr lang="en-US" sz="1400" dirty="0"/>
                        <a:t> </a:t>
                      </a:r>
                      <a:r>
                        <a:rPr lang="en-US" sz="1400" dirty="0" err="1"/>
                        <a:t>salına</a:t>
                      </a:r>
                      <a:r>
                        <a:rPr lang="en-US" sz="1400" dirty="0"/>
                        <a:t> </a:t>
                      </a:r>
                      <a:r>
                        <a:rPr lang="en-US" sz="1400" dirty="0" err="1"/>
                        <a:t>bilməsi</a:t>
                      </a:r>
                      <a:r>
                        <a:rPr lang="en-US" sz="1400" dirty="0"/>
                        <a:t> </a:t>
                      </a:r>
                      <a:r>
                        <a:rPr lang="en-US" sz="1400" dirty="0" err="1"/>
                        <a:t>üçün</a:t>
                      </a:r>
                      <a:r>
                        <a:rPr lang="en-US" sz="1400" dirty="0"/>
                        <a:t> </a:t>
                      </a:r>
                      <a:r>
                        <a:rPr lang="en-US" sz="1400" dirty="0" err="1"/>
                        <a:t>açar,işləməsini</a:t>
                      </a:r>
                      <a:r>
                        <a:rPr lang="en-US" sz="1400" dirty="0"/>
                        <a:t> </a:t>
                      </a:r>
                      <a:r>
                        <a:rPr lang="en-US" sz="1400" dirty="0" err="1"/>
                        <a:t>göstərən</a:t>
                      </a:r>
                      <a:r>
                        <a:rPr lang="en-US" sz="1400" dirty="0"/>
                        <a:t> </a:t>
                      </a:r>
                      <a:r>
                        <a:rPr lang="en-US" sz="1400" dirty="0" err="1"/>
                        <a:t>işıq</a:t>
                      </a:r>
                      <a:r>
                        <a:rPr lang="en-US" sz="1400" dirty="0"/>
                        <a:t> (LED) </a:t>
                      </a:r>
                      <a:r>
                        <a:rPr lang="en-US" sz="1400" dirty="0" err="1"/>
                        <a:t>və</a:t>
                      </a:r>
                      <a:r>
                        <a:rPr lang="en-US" sz="1400" dirty="0"/>
                        <a:t> </a:t>
                      </a:r>
                      <a:r>
                        <a:rPr lang="en-US" sz="1400" dirty="0" err="1"/>
                        <a:t>ya</a:t>
                      </a:r>
                      <a:r>
                        <a:rPr lang="en-US" sz="1400" dirty="0"/>
                        <a:t> </a:t>
                      </a:r>
                      <a:r>
                        <a:rPr lang="en-US" sz="1400" dirty="0" err="1"/>
                        <a:t>səs</a:t>
                      </a:r>
                      <a:r>
                        <a:rPr lang="en-US" sz="1400" dirty="0"/>
                        <a:t> </a:t>
                      </a:r>
                      <a:r>
                        <a:rPr lang="en-US" sz="1400" dirty="0" err="1"/>
                        <a:t>siqnalı</a:t>
                      </a:r>
                      <a:r>
                        <a:rPr lang="en-US" sz="1400" dirty="0"/>
                        <a:t> (Buzzer, Speaker)  </a:t>
                      </a:r>
                      <a:r>
                        <a:rPr lang="en-US" sz="1400" dirty="0" err="1"/>
                        <a:t>ilə</a:t>
                      </a:r>
                      <a:r>
                        <a:rPr lang="en-US" sz="1400" dirty="0"/>
                        <a:t> </a:t>
                      </a:r>
                      <a:r>
                        <a:rPr lang="en-US" sz="1400" dirty="0" err="1"/>
                        <a:t>təmin</a:t>
                      </a:r>
                      <a:r>
                        <a:rPr lang="en-US" sz="1400" dirty="0"/>
                        <a:t> </a:t>
                      </a:r>
                      <a:r>
                        <a:rPr lang="en-US" sz="1400" dirty="0" err="1"/>
                        <a:t>olunmalıdır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811257508"/>
                  </a:ext>
                </a:extLst>
              </a:tr>
              <a:tr h="527815">
                <a:tc>
                  <a:txBody>
                    <a:bodyPr/>
                    <a:lstStyle/>
                    <a:p>
                      <a:pPr algn="ctr"/>
                      <a:r>
                        <a:rPr lang="az-Latn-AZ" sz="1400" dirty="0"/>
                        <a:t>16</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Münsiflər heyəti tərəfindən əmr (komanda) verildikdə şəkil çəkilməli və peykin yaddaş qurğusunda saxlanlılmalıdır.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136861810"/>
                  </a:ext>
                </a:extLst>
              </a:tr>
              <a:tr h="527815">
                <a:tc>
                  <a:txBody>
                    <a:bodyPr/>
                    <a:lstStyle/>
                    <a:p>
                      <a:pPr algn="ctr"/>
                      <a:r>
                        <a:rPr lang="az-Latn-AZ" sz="1400" dirty="0"/>
                        <a:t>18</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Model peyk </a:t>
                      </a:r>
                      <a:r>
                        <a:rPr lang="en-US" sz="1400" dirty="0" err="1"/>
                        <a:t>yüksəklik</a:t>
                      </a:r>
                      <a:r>
                        <a:rPr lang="en-US" sz="1400" dirty="0"/>
                        <a:t> </a:t>
                      </a:r>
                      <a:r>
                        <a:rPr lang="en-US" sz="1400" dirty="0" err="1"/>
                        <a:t>haqqındakı</a:t>
                      </a:r>
                      <a:r>
                        <a:rPr lang="en-US" sz="1400" dirty="0"/>
                        <a:t> </a:t>
                      </a:r>
                      <a:r>
                        <a:rPr lang="en-US" sz="1400" dirty="0" err="1"/>
                        <a:t>məlumatı</a:t>
                      </a:r>
                      <a:r>
                        <a:rPr lang="en-US" sz="1400" dirty="0"/>
                        <a:t> </a:t>
                      </a:r>
                      <a:r>
                        <a:rPr lang="en-US" sz="1400" dirty="0" err="1"/>
                        <a:t>Yerdən</a:t>
                      </a:r>
                      <a:r>
                        <a:rPr lang="en-US" sz="1400" dirty="0"/>
                        <a:t> </a:t>
                      </a:r>
                      <a:r>
                        <a:rPr lang="en-US" sz="1400" dirty="0" err="1"/>
                        <a:t>qalxdığı</a:t>
                      </a:r>
                      <a:r>
                        <a:rPr lang="en-US" sz="1400" dirty="0"/>
                        <a:t> </a:t>
                      </a:r>
                      <a:r>
                        <a:rPr lang="en-US" sz="1400" dirty="0" err="1"/>
                        <a:t>andan</a:t>
                      </a:r>
                      <a:r>
                        <a:rPr lang="en-US" sz="1400" dirty="0"/>
                        <a:t> </a:t>
                      </a:r>
                      <a:r>
                        <a:rPr lang="en-US" sz="1400" dirty="0" err="1"/>
                        <a:t>etibarən</a:t>
                      </a:r>
                      <a:r>
                        <a:rPr lang="az-Latn-AZ" sz="1400" dirty="0"/>
                        <a:t> </a:t>
                      </a:r>
                      <a:r>
                        <a:rPr lang="en-US" sz="1400" dirty="0" err="1"/>
                        <a:t>Yerə</a:t>
                      </a:r>
                      <a:r>
                        <a:rPr lang="en-US" sz="1400" dirty="0"/>
                        <a:t> </a:t>
                      </a:r>
                      <a:r>
                        <a:rPr lang="en-US" sz="1400" dirty="0" err="1"/>
                        <a:t>enənədək</a:t>
                      </a:r>
                      <a:r>
                        <a:rPr lang="en-US" sz="1400" dirty="0"/>
                        <a:t> </a:t>
                      </a:r>
                      <a:r>
                        <a:rPr lang="en-US" sz="1400" dirty="0" err="1"/>
                        <a:t>ölçmək</a:t>
                      </a:r>
                      <a:r>
                        <a:rPr lang="en-US" sz="1400" dirty="0"/>
                        <a:t> </a:t>
                      </a:r>
                      <a:r>
                        <a:rPr lang="en-US" sz="1400" dirty="0" err="1"/>
                        <a:t>və</a:t>
                      </a:r>
                      <a:r>
                        <a:rPr lang="en-US" sz="1400" dirty="0"/>
                        <a:t> real zaman </a:t>
                      </a:r>
                      <a:r>
                        <a:rPr lang="en-US" sz="1400" dirty="0" err="1"/>
                        <a:t>ərzində</a:t>
                      </a:r>
                      <a:r>
                        <a:rPr lang="en-US" sz="1400" dirty="0"/>
                        <a:t> </a:t>
                      </a:r>
                      <a:r>
                        <a:rPr lang="en-US" sz="1400" dirty="0" err="1"/>
                        <a:t>yerüstü</a:t>
                      </a:r>
                      <a:r>
                        <a:rPr lang="en-US" sz="1400" dirty="0"/>
                        <a:t> </a:t>
                      </a:r>
                      <a:r>
                        <a:rPr lang="en-US" sz="1400" dirty="0" err="1"/>
                        <a:t>stansiyaya</a:t>
                      </a:r>
                      <a:r>
                        <a:rPr lang="az-Latn-AZ" sz="1400" dirty="0"/>
                        <a:t> göndərmək məcburiyyətindədir.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734314607"/>
                  </a:ext>
                </a:extLst>
              </a:tr>
              <a:tr h="1049682">
                <a:tc>
                  <a:txBody>
                    <a:bodyPr/>
                    <a:lstStyle/>
                    <a:p>
                      <a:pPr algn="ctr"/>
                      <a:r>
                        <a:rPr lang="az-Latn-AZ" sz="1400" dirty="0"/>
                        <a:t>22</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Model peyk </a:t>
                      </a:r>
                      <a:r>
                        <a:rPr lang="en-US" sz="1400" dirty="0" err="1"/>
                        <a:t>havanın</a:t>
                      </a:r>
                      <a:r>
                        <a:rPr lang="en-US" sz="1400" dirty="0"/>
                        <a:t> </a:t>
                      </a:r>
                      <a:r>
                        <a:rPr lang="en-US" sz="1400" dirty="0" err="1"/>
                        <a:t>temperaturu</a:t>
                      </a:r>
                      <a:r>
                        <a:rPr lang="en-US" sz="1400" dirty="0"/>
                        <a:t>, </a:t>
                      </a:r>
                      <a:r>
                        <a:rPr lang="en-US" sz="1400" dirty="0" err="1"/>
                        <a:t>təzyiqi</a:t>
                      </a:r>
                      <a:r>
                        <a:rPr lang="en-US" sz="1400" dirty="0"/>
                        <a:t>, </a:t>
                      </a:r>
                      <a:r>
                        <a:rPr lang="en-US" sz="1400" dirty="0" err="1"/>
                        <a:t>batareyadakı</a:t>
                      </a:r>
                      <a:r>
                        <a:rPr lang="en-US" sz="1400" dirty="0"/>
                        <a:t> </a:t>
                      </a:r>
                      <a:r>
                        <a:rPr lang="en-US" sz="1400" dirty="0" err="1"/>
                        <a:t>gərginliyi</a:t>
                      </a:r>
                      <a:r>
                        <a:rPr lang="en-US" sz="1400" dirty="0"/>
                        <a:t>, </a:t>
                      </a:r>
                      <a:r>
                        <a:rPr lang="en-US" sz="1400" dirty="0" err="1"/>
                        <a:t>modelin</a:t>
                      </a:r>
                      <a:r>
                        <a:rPr lang="en-US" sz="1400" dirty="0"/>
                        <a:t> </a:t>
                      </a:r>
                      <a:r>
                        <a:rPr lang="en-US" sz="1400" dirty="0" err="1"/>
                        <a:t>şaquli</a:t>
                      </a:r>
                      <a:r>
                        <a:rPr lang="en-US" sz="1400" dirty="0"/>
                        <a:t> </a:t>
                      </a:r>
                      <a:r>
                        <a:rPr lang="en-US" sz="1400" dirty="0" err="1"/>
                        <a:t>istiqamətdəki</a:t>
                      </a:r>
                      <a:r>
                        <a:rPr lang="en-US" sz="1400" dirty="0"/>
                        <a:t> </a:t>
                      </a:r>
                      <a:r>
                        <a:rPr lang="en-US" sz="1400" dirty="0" err="1"/>
                        <a:t>düşmə</a:t>
                      </a:r>
                      <a:r>
                        <a:rPr lang="en-US" sz="1400" dirty="0"/>
                        <a:t> </a:t>
                      </a:r>
                      <a:r>
                        <a:rPr lang="en-US" sz="1400" dirty="0" err="1"/>
                        <a:t>sürətini</a:t>
                      </a:r>
                      <a:r>
                        <a:rPr lang="en-US" sz="1400" dirty="0"/>
                        <a:t> </a:t>
                      </a:r>
                      <a:r>
                        <a:rPr lang="en-US" sz="1400" dirty="0" err="1"/>
                        <a:t>və</a:t>
                      </a:r>
                      <a:r>
                        <a:rPr lang="en-US" sz="1400" dirty="0"/>
                        <a:t> GPS </a:t>
                      </a:r>
                      <a:r>
                        <a:rPr lang="en-US" sz="1400" dirty="0" err="1"/>
                        <a:t>qəbuledicinin</a:t>
                      </a:r>
                      <a:r>
                        <a:rPr lang="en-US" sz="1400" dirty="0"/>
                        <a:t> </a:t>
                      </a:r>
                      <a:r>
                        <a:rPr lang="en-US" sz="1400" dirty="0" err="1"/>
                        <a:t>göstəriciləri</a:t>
                      </a:r>
                      <a:r>
                        <a:rPr lang="en-US" sz="1400" dirty="0"/>
                        <a:t> (</a:t>
                      </a:r>
                      <a:r>
                        <a:rPr lang="en-US" sz="1400" dirty="0" err="1"/>
                        <a:t>koordinat</a:t>
                      </a:r>
                      <a:r>
                        <a:rPr lang="en-US" sz="1400" dirty="0"/>
                        <a:t>, </a:t>
                      </a:r>
                      <a:r>
                        <a:rPr lang="en-US" sz="1400" dirty="0" err="1"/>
                        <a:t>görünüşdə</a:t>
                      </a:r>
                      <a:r>
                        <a:rPr lang="en-US" sz="1400" dirty="0"/>
                        <a:t> </a:t>
                      </a:r>
                      <a:r>
                        <a:rPr lang="en-US" sz="1400" dirty="0" err="1"/>
                        <a:t>olan</a:t>
                      </a:r>
                      <a:r>
                        <a:rPr lang="en-US" sz="1400" dirty="0"/>
                        <a:t> </a:t>
                      </a:r>
                      <a:r>
                        <a:rPr lang="en-US" sz="1400" dirty="0" err="1"/>
                        <a:t>peyk</a:t>
                      </a:r>
                      <a:r>
                        <a:rPr lang="en-US" sz="1400" dirty="0"/>
                        <a:t> </a:t>
                      </a:r>
                      <a:r>
                        <a:rPr lang="en-US" sz="1400" dirty="0" err="1"/>
                        <a:t>sayı</a:t>
                      </a:r>
                      <a:r>
                        <a:rPr lang="en-US" sz="1400" dirty="0"/>
                        <a:t>, UTC </a:t>
                      </a:r>
                      <a:r>
                        <a:rPr lang="en-US" sz="1400" dirty="0" err="1"/>
                        <a:t>standartı</a:t>
                      </a:r>
                      <a:r>
                        <a:rPr lang="en-US" sz="1400" dirty="0"/>
                        <a:t> </a:t>
                      </a:r>
                      <a:r>
                        <a:rPr lang="en-US" sz="1400" dirty="0" err="1"/>
                        <a:t>ilə</a:t>
                      </a:r>
                      <a:r>
                        <a:rPr lang="en-US" sz="1400" dirty="0"/>
                        <a:t> </a:t>
                      </a:r>
                      <a:r>
                        <a:rPr lang="en-US" sz="1400" dirty="0" err="1"/>
                        <a:t>cari</a:t>
                      </a:r>
                      <a:r>
                        <a:rPr lang="en-US" sz="1400" dirty="0"/>
                        <a:t> zaman) </a:t>
                      </a:r>
                      <a:r>
                        <a:rPr lang="en-US" sz="1400" dirty="0" err="1"/>
                        <a:t>kimi</a:t>
                      </a:r>
                      <a:r>
                        <a:rPr lang="en-US" sz="1400" dirty="0"/>
                        <a:t> </a:t>
                      </a:r>
                      <a:r>
                        <a:rPr lang="en-US" sz="1400" dirty="0" err="1"/>
                        <a:t>telemetrik</a:t>
                      </a:r>
                      <a:r>
                        <a:rPr lang="en-US" sz="1400" dirty="0"/>
                        <a:t> </a:t>
                      </a:r>
                      <a:r>
                        <a:rPr lang="en-US" sz="1400" dirty="0" err="1"/>
                        <a:t>məlumatları</a:t>
                      </a:r>
                      <a:r>
                        <a:rPr lang="en-US" sz="1400" dirty="0"/>
                        <a:t> </a:t>
                      </a:r>
                      <a:r>
                        <a:rPr lang="en-US" sz="1400" dirty="0" err="1"/>
                        <a:t>konteynerdən</a:t>
                      </a:r>
                      <a:r>
                        <a:rPr lang="en-US" sz="1400" dirty="0"/>
                        <a:t> </a:t>
                      </a:r>
                      <a:r>
                        <a:rPr lang="en-US" sz="1400" dirty="0" err="1"/>
                        <a:t>ayrıldığı</a:t>
                      </a:r>
                      <a:r>
                        <a:rPr lang="en-US" sz="1400" dirty="0"/>
                        <a:t> </a:t>
                      </a:r>
                      <a:r>
                        <a:rPr lang="en-US" sz="1400" dirty="0" err="1"/>
                        <a:t>andan</a:t>
                      </a:r>
                      <a:r>
                        <a:rPr lang="en-US" sz="1400" dirty="0"/>
                        <a:t> </a:t>
                      </a:r>
                      <a:r>
                        <a:rPr lang="en-US" sz="1400" dirty="0" err="1"/>
                        <a:t>etibarən</a:t>
                      </a:r>
                      <a:r>
                        <a:rPr lang="en-US" sz="1400" dirty="0"/>
                        <a:t> </a:t>
                      </a:r>
                      <a:r>
                        <a:rPr lang="en-US" sz="1400" dirty="0" err="1"/>
                        <a:t>ölçmək</a:t>
                      </a:r>
                      <a:r>
                        <a:rPr lang="en-US" sz="1400" dirty="0"/>
                        <a:t> </a:t>
                      </a:r>
                      <a:r>
                        <a:rPr lang="en-US" sz="1400" dirty="0" err="1"/>
                        <a:t>və</a:t>
                      </a:r>
                      <a:r>
                        <a:rPr lang="en-US" sz="1400" dirty="0"/>
                        <a:t> real zaman </a:t>
                      </a:r>
                      <a:r>
                        <a:rPr lang="en-US" sz="1400" dirty="0" err="1"/>
                        <a:t>ərzində</a:t>
                      </a:r>
                      <a:r>
                        <a:rPr lang="en-US" sz="1400" dirty="0"/>
                        <a:t> </a:t>
                      </a:r>
                      <a:r>
                        <a:rPr lang="en-US" sz="1400" dirty="0" err="1"/>
                        <a:t>yerüstü</a:t>
                      </a:r>
                      <a:r>
                        <a:rPr lang="en-US" sz="1400" dirty="0"/>
                        <a:t> </a:t>
                      </a:r>
                      <a:r>
                        <a:rPr lang="en-US" sz="1400" dirty="0" err="1"/>
                        <a:t>stansiyaya</a:t>
                      </a:r>
                      <a:r>
                        <a:rPr lang="en-US" sz="1400" dirty="0"/>
                        <a:t> </a:t>
                      </a:r>
                      <a:r>
                        <a:rPr lang="en-US" sz="1400" dirty="0" err="1"/>
                        <a:t>göndərmək</a:t>
                      </a:r>
                      <a:r>
                        <a:rPr lang="az-Latn-AZ" sz="1400" dirty="0"/>
                        <a:t> məcbutiyyətindədir.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604058394"/>
                  </a:ext>
                </a:extLst>
              </a:tr>
            </a:tbl>
          </a:graphicData>
        </a:graphic>
      </p:graphicFrame>
    </p:spTree>
    <p:extLst>
      <p:ext uri="{BB962C8B-B14F-4D97-AF65-F5344CB8AC3E}">
        <p14:creationId xmlns:p14="http://schemas.microsoft.com/office/powerpoint/2010/main" val="3741612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solidFill>
                  <a:prstClr val="black"/>
                </a:solidFill>
              </a:rPr>
              <a:t>Təqdimatçı</a:t>
            </a:r>
            <a:r>
              <a:rPr lang="en-US" dirty="0">
                <a:solidFill>
                  <a:prstClr val="black"/>
                </a:solidFill>
              </a:rPr>
              <a:t>: </a:t>
            </a:r>
            <a:r>
              <a:rPr lang="az-Latn-AZ" kern="0" dirty="0">
                <a:solidFill>
                  <a:srgbClr val="000000"/>
                </a:solidFill>
              </a:rPr>
              <a:t>Əsgərov Kamran</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D4C4AC09-9D9D-494F-A4B8-C8674B1CF26B}" type="slidenum">
              <a:rPr lang="en-US" smtClean="0">
                <a:solidFill>
                  <a:prstClr val="black"/>
                </a:solidFill>
              </a:rPr>
              <a:pPr/>
              <a:t>63</a:t>
            </a:fld>
            <a:endParaRPr lang="en-US">
              <a:solidFill>
                <a:prstClr val="black"/>
              </a:solidFill>
            </a:endParaRPr>
          </a:p>
        </p:txBody>
      </p:sp>
      <p:sp>
        <p:nvSpPr>
          <p:cNvPr id="9" name="Date Placeholder 3"/>
          <p:cNvSpPr txBox="1">
            <a:spLocks/>
          </p:cNvSpPr>
          <p:nvPr/>
        </p:nvSpPr>
        <p:spPr>
          <a:xfrm>
            <a:off x="1938528" y="109728"/>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buFont typeface="Arial"/>
              <a:buNone/>
              <a:defRPr/>
            </a:pPr>
            <a:r>
              <a:rPr lang="az-Latn-AZ" sz="2400" b="1" kern="0" dirty="0">
                <a:solidFill>
                  <a:srgbClr val="333399"/>
                </a:solidFill>
              </a:rPr>
              <a:t>İHS – dən sonrakı dəyişikliklər</a:t>
            </a:r>
          </a:p>
        </p:txBody>
      </p:sp>
      <p:sp>
        <p:nvSpPr>
          <p:cNvPr id="12"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D3F1DC6F-0023-493D-AE25-342912ECA2F8}"/>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B2934207-264C-42D5-BB17-2F2F2AD92720}"/>
              </a:ext>
            </a:extLst>
          </p:cNvPr>
          <p:cNvGrpSpPr/>
          <p:nvPr/>
        </p:nvGrpSpPr>
        <p:grpSpPr>
          <a:xfrm>
            <a:off x="219457" y="0"/>
            <a:ext cx="1771323" cy="1097280"/>
            <a:chOff x="219457" y="0"/>
            <a:chExt cx="1771323" cy="1097280"/>
          </a:xfrm>
        </p:grpSpPr>
        <p:pic>
          <p:nvPicPr>
            <p:cNvPr id="13" name="Picture 12" descr="A close up of a device&#10;&#10;Description generated with high confidence">
              <a:extLst>
                <a:ext uri="{FF2B5EF4-FFF2-40B4-BE49-F238E27FC236}">
                  <a16:creationId xmlns:a16="http://schemas.microsoft.com/office/drawing/2014/main" id="{6B24F351-0EFF-4503-B265-CB49E70141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BCA9B913-BE90-4ECA-9BB6-B38603BDFC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5" name="Picture 14">
            <a:extLst>
              <a:ext uri="{FF2B5EF4-FFF2-40B4-BE49-F238E27FC236}">
                <a16:creationId xmlns:a16="http://schemas.microsoft.com/office/drawing/2014/main" id="{06AA4904-3537-4ED5-A54C-E511EAD783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1509339"/>
            <a:ext cx="1016290" cy="1016290"/>
          </a:xfrm>
          <a:prstGeom prst="rect">
            <a:avLst/>
          </a:prstGeom>
        </p:spPr>
      </p:pic>
      <p:sp>
        <p:nvSpPr>
          <p:cNvPr id="16" name="TextBox 15">
            <a:extLst>
              <a:ext uri="{FF2B5EF4-FFF2-40B4-BE49-F238E27FC236}">
                <a16:creationId xmlns:a16="http://schemas.microsoft.com/office/drawing/2014/main" id="{E2DFA202-B92A-40E0-8B14-B19DF1B4443F}"/>
              </a:ext>
            </a:extLst>
          </p:cNvPr>
          <p:cNvSpPr txBox="1"/>
          <p:nvPr/>
        </p:nvSpPr>
        <p:spPr>
          <a:xfrm>
            <a:off x="1645920" y="1475807"/>
            <a:ext cx="7269480" cy="1200329"/>
          </a:xfrm>
          <a:prstGeom prst="rect">
            <a:avLst/>
          </a:prstGeom>
          <a:noFill/>
        </p:spPr>
        <p:txBody>
          <a:bodyPr wrap="square" rtlCol="0">
            <a:spAutoFit/>
          </a:bodyPr>
          <a:lstStyle/>
          <a:p>
            <a:r>
              <a:rPr lang="az-Latn-AZ" dirty="0"/>
              <a:t>İHS – dən sonra </a:t>
            </a:r>
            <a:r>
              <a:rPr lang="en-US" dirty="0"/>
              <a:t>UP</a:t>
            </a:r>
            <a:r>
              <a:rPr lang="az-Latn-AZ" dirty="0"/>
              <a:t> – d</a:t>
            </a:r>
            <a:r>
              <a:rPr lang="en-US" dirty="0"/>
              <a:t>a</a:t>
            </a:r>
            <a:r>
              <a:rPr lang="az-Latn-AZ" dirty="0"/>
              <a:t> baş verən</a:t>
            </a:r>
            <a:r>
              <a:rPr lang="en-US" dirty="0"/>
              <a:t> </a:t>
            </a:r>
            <a:r>
              <a:rPr lang="en-US" dirty="0" err="1"/>
              <a:t>ba</a:t>
            </a:r>
            <a:r>
              <a:rPr lang="az-Latn-AZ" dirty="0"/>
              <a:t>ş verən dəyişiklik ikinci (köməkçi) mikrokontroller olaraq ikinci arduino NANO – nun istifadə edilməsidir. Bunun səbəbi olaraq isə tək arduino NANO – nun yaddaşının və əlavə tapşırıq üçün  </a:t>
            </a:r>
            <a:r>
              <a:rPr lang="en-US" dirty="0"/>
              <a:t>I2C </a:t>
            </a:r>
            <a:r>
              <a:rPr lang="az-Latn-AZ" dirty="0"/>
              <a:t>interfeysinin yetərsizliyin qeyd edə bilərik.</a:t>
            </a:r>
            <a:endParaRPr lang="en-US" dirty="0"/>
          </a:p>
        </p:txBody>
      </p:sp>
    </p:spTree>
    <p:extLst>
      <p:ext uri="{BB962C8B-B14F-4D97-AF65-F5344CB8AC3E}">
        <p14:creationId xmlns:p14="http://schemas.microsoft.com/office/powerpoint/2010/main" val="3773541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a:t>
            </a:r>
            <a:r>
              <a:rPr lang="az-Latn-AZ"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64</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rPr>
              <a:t>UP – na ümumi baxış</a:t>
            </a: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5153B560-E772-4D5B-9984-50D3DA8DFDE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081AEB0-BBFB-480B-85B7-CA1218B8266C}"/>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2D0F38E1-9CB3-46CE-8FB5-C6891662FD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76BA1175-4461-4E92-AA1B-2A365B9D2A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3" name="Table 12">
            <a:extLst>
              <a:ext uri="{FF2B5EF4-FFF2-40B4-BE49-F238E27FC236}">
                <a16:creationId xmlns:a16="http://schemas.microsoft.com/office/drawing/2014/main" id="{9215871A-28B0-47CB-8F0F-FA98F0ABCF69}"/>
              </a:ext>
            </a:extLst>
          </p:cNvPr>
          <p:cNvGraphicFramePr>
            <a:graphicFrameLocks noGrp="1"/>
          </p:cNvGraphicFramePr>
          <p:nvPr>
            <p:extLst>
              <p:ext uri="{D42A27DB-BD31-4B8C-83A1-F6EECF244321}">
                <p14:modId xmlns:p14="http://schemas.microsoft.com/office/powerpoint/2010/main" val="1664615719"/>
              </p:ext>
            </p:extLst>
          </p:nvPr>
        </p:nvGraphicFramePr>
        <p:xfrm>
          <a:off x="239150" y="1234440"/>
          <a:ext cx="8676250" cy="5047488"/>
        </p:xfrm>
        <a:graphic>
          <a:graphicData uri="http://schemas.openxmlformats.org/drawingml/2006/table">
            <a:tbl>
              <a:tblPr firstRow="1" bandRow="1">
                <a:tableStyleId>{0505E3EF-67EA-436B-97B2-0124C06EBD24}</a:tableStyleId>
              </a:tblPr>
              <a:tblGrid>
                <a:gridCol w="8676250">
                  <a:extLst>
                    <a:ext uri="{9D8B030D-6E8A-4147-A177-3AD203B41FA5}">
                      <a16:colId xmlns:a16="http://schemas.microsoft.com/office/drawing/2014/main" val="860231216"/>
                    </a:ext>
                  </a:extLst>
                </a:gridCol>
              </a:tblGrid>
              <a:tr h="420624">
                <a:tc>
                  <a:txBody>
                    <a:bodyPr/>
                    <a:lstStyle/>
                    <a:p>
                      <a:r>
                        <a:rPr lang="en-US" dirty="0">
                          <a:solidFill>
                            <a:schemeClr val="bg1"/>
                          </a:solidFill>
                        </a:rPr>
                        <a:t> </a:t>
                      </a:r>
                      <a:r>
                        <a:rPr lang="az-Latn-AZ" dirty="0">
                          <a:solidFill>
                            <a:schemeClr val="bg1"/>
                          </a:solidFill>
                        </a:rPr>
                        <a:t>Ümumi baxış:</a:t>
                      </a:r>
                      <a:endParaRPr lang="en-US" dirty="0">
                        <a:solidFill>
                          <a:schemeClr val="bg1"/>
                        </a:solidFill>
                      </a:endParaRPr>
                    </a:p>
                  </a:txBody>
                  <a:tcPr>
                    <a:solidFill>
                      <a:srgbClr val="5B9BD5"/>
                    </a:solidFill>
                  </a:tcPr>
                </a:tc>
                <a:extLst>
                  <a:ext uri="{0D108BD9-81ED-4DB2-BD59-A6C34878D82A}">
                    <a16:rowId xmlns:a16="http://schemas.microsoft.com/office/drawing/2014/main" val="772074032"/>
                  </a:ext>
                </a:extLst>
              </a:tr>
              <a:tr h="420624">
                <a:tc>
                  <a:txBody>
                    <a:bodyPr/>
                    <a:lstStyle/>
                    <a:p>
                      <a:pPr marL="285750" indent="-285750">
                        <a:buFont typeface="Wingdings" panose="05000000000000000000" pitchFamily="2" charset="2"/>
                        <a:buChar char="Ø"/>
                      </a:pPr>
                      <a:r>
                        <a:rPr lang="az-Latn-AZ"/>
                        <a:t>Başlanğıcda CanSat hansı mərhələdə olduğunu müəyyənləşdirir.</a:t>
                      </a:r>
                      <a:endParaRPr lang="en-US" dirty="0"/>
                    </a:p>
                  </a:txBody>
                  <a:tcPr>
                    <a:solidFill>
                      <a:srgbClr val="D2DEEF"/>
                    </a:solidFill>
                  </a:tcPr>
                </a:tc>
                <a:extLst>
                  <a:ext uri="{0D108BD9-81ED-4DB2-BD59-A6C34878D82A}">
                    <a16:rowId xmlns:a16="http://schemas.microsoft.com/office/drawing/2014/main" val="2207338472"/>
                  </a:ext>
                </a:extLst>
              </a:tr>
              <a:tr h="420624">
                <a:tc>
                  <a:txBody>
                    <a:bodyPr/>
                    <a:lstStyle/>
                    <a:p>
                      <a:pPr marL="285750" indent="-285750">
                        <a:buFont typeface="Wingdings" panose="05000000000000000000" pitchFamily="2" charset="2"/>
                        <a:buChar char="Ø"/>
                      </a:pPr>
                      <a:r>
                        <a:rPr lang="az-Latn-AZ" dirty="0"/>
                        <a:t>Eniş (düşüş) mərhələsindədirsə, CanSat telemetriyanı yaddaşına yazır və YİS-nə göndərir.</a:t>
                      </a:r>
                      <a:endParaRPr lang="en-US" dirty="0"/>
                    </a:p>
                  </a:txBody>
                  <a:tcPr>
                    <a:solidFill>
                      <a:srgbClr val="EAEFF7"/>
                    </a:solidFill>
                  </a:tcPr>
                </a:tc>
                <a:extLst>
                  <a:ext uri="{0D108BD9-81ED-4DB2-BD59-A6C34878D82A}">
                    <a16:rowId xmlns:a16="http://schemas.microsoft.com/office/drawing/2014/main" val="654728372"/>
                  </a:ext>
                </a:extLst>
              </a:tr>
              <a:tr h="420624">
                <a:tc>
                  <a:txBody>
                    <a:bodyPr/>
                    <a:lstStyle/>
                    <a:p>
                      <a:pPr marL="285750" indent="-285750">
                        <a:buFont typeface="Wingdings" panose="05000000000000000000" pitchFamily="2" charset="2"/>
                        <a:buChar char="Ø"/>
                      </a:pPr>
                      <a:r>
                        <a:rPr lang="az-Latn-AZ" dirty="0"/>
                        <a:t>Yerdədirsə, CanSat telemetriyanı yazmağı dayandırır və səs siqnalını işə salır.</a:t>
                      </a:r>
                      <a:endParaRPr lang="en-US" dirty="0"/>
                    </a:p>
                  </a:txBody>
                  <a:tcPr>
                    <a:solidFill>
                      <a:srgbClr val="D2DEEF"/>
                    </a:solidFill>
                  </a:tcPr>
                </a:tc>
                <a:extLst>
                  <a:ext uri="{0D108BD9-81ED-4DB2-BD59-A6C34878D82A}">
                    <a16:rowId xmlns:a16="http://schemas.microsoft.com/office/drawing/2014/main" val="3408958703"/>
                  </a:ext>
                </a:extLst>
              </a:tr>
              <a:tr h="420624">
                <a:tc>
                  <a:txBody>
                    <a:bodyPr/>
                    <a:lstStyle/>
                    <a:p>
                      <a:r>
                        <a:rPr lang="az-Latn-AZ" b="1" dirty="0">
                          <a:solidFill>
                            <a:schemeClr val="bg1"/>
                          </a:solidFill>
                        </a:rPr>
                        <a:t>Programlaşdırma dili:</a:t>
                      </a:r>
                      <a:endParaRPr lang="en-US" b="1" dirty="0">
                        <a:solidFill>
                          <a:schemeClr val="bg1"/>
                        </a:solidFill>
                      </a:endParaRPr>
                    </a:p>
                  </a:txBody>
                  <a:tcPr>
                    <a:solidFill>
                      <a:srgbClr val="5B9BD5"/>
                    </a:solidFill>
                  </a:tcPr>
                </a:tc>
                <a:extLst>
                  <a:ext uri="{0D108BD9-81ED-4DB2-BD59-A6C34878D82A}">
                    <a16:rowId xmlns:a16="http://schemas.microsoft.com/office/drawing/2014/main" val="3791899176"/>
                  </a:ext>
                </a:extLst>
              </a:tr>
              <a:tr h="420624">
                <a:tc>
                  <a:txBody>
                    <a:bodyPr/>
                    <a:lstStyle/>
                    <a:p>
                      <a:pPr marL="285750" indent="-285750">
                        <a:buFont typeface="Wingdings" panose="05000000000000000000" pitchFamily="2" charset="2"/>
                        <a:buChar char="Ø"/>
                      </a:pPr>
                      <a:r>
                        <a:rPr lang="az-Latn-AZ" dirty="0"/>
                        <a:t>Arduino</a:t>
                      </a:r>
                      <a:endParaRPr lang="en-US" dirty="0"/>
                    </a:p>
                  </a:txBody>
                  <a:tcPr>
                    <a:solidFill>
                      <a:srgbClr val="D2DEEF"/>
                    </a:solidFill>
                  </a:tcPr>
                </a:tc>
                <a:extLst>
                  <a:ext uri="{0D108BD9-81ED-4DB2-BD59-A6C34878D82A}">
                    <a16:rowId xmlns:a16="http://schemas.microsoft.com/office/drawing/2014/main" val="3379443275"/>
                  </a:ext>
                </a:extLst>
              </a:tr>
              <a:tr h="420624">
                <a:tc>
                  <a:txBody>
                    <a:bodyPr/>
                    <a:lstStyle/>
                    <a:p>
                      <a:r>
                        <a:rPr lang="az-Latn-AZ" b="1" dirty="0">
                          <a:solidFill>
                            <a:schemeClr val="bg1"/>
                          </a:solidFill>
                        </a:rPr>
                        <a:t>Programlaşdırma mühiti:</a:t>
                      </a:r>
                      <a:endParaRPr lang="en-US" b="1" dirty="0">
                        <a:solidFill>
                          <a:schemeClr val="bg1"/>
                        </a:solidFill>
                      </a:endParaRPr>
                    </a:p>
                  </a:txBody>
                  <a:tcPr>
                    <a:solidFill>
                      <a:srgbClr val="5B9BD5"/>
                    </a:solidFill>
                  </a:tcPr>
                </a:tc>
                <a:extLst>
                  <a:ext uri="{0D108BD9-81ED-4DB2-BD59-A6C34878D82A}">
                    <a16:rowId xmlns:a16="http://schemas.microsoft.com/office/drawing/2014/main" val="3108512818"/>
                  </a:ext>
                </a:extLst>
              </a:tr>
              <a:tr h="420624">
                <a:tc>
                  <a:txBody>
                    <a:bodyPr/>
                    <a:lstStyle/>
                    <a:p>
                      <a:pPr marL="285750" indent="-285750">
                        <a:buFont typeface="Wingdings" panose="05000000000000000000" pitchFamily="2" charset="2"/>
                        <a:buChar char="Ø"/>
                      </a:pPr>
                      <a:r>
                        <a:rPr lang="az-Latn-AZ" dirty="0"/>
                        <a:t>Arduino </a:t>
                      </a:r>
                      <a:r>
                        <a:rPr lang="en-US" dirty="0"/>
                        <a:t>IDE</a:t>
                      </a:r>
                    </a:p>
                  </a:txBody>
                  <a:tcPr>
                    <a:solidFill>
                      <a:srgbClr val="D2DEEF"/>
                    </a:solidFill>
                  </a:tcPr>
                </a:tc>
                <a:extLst>
                  <a:ext uri="{0D108BD9-81ED-4DB2-BD59-A6C34878D82A}">
                    <a16:rowId xmlns:a16="http://schemas.microsoft.com/office/drawing/2014/main" val="2899013967"/>
                  </a:ext>
                </a:extLst>
              </a:tr>
              <a:tr h="420624">
                <a:tc>
                  <a:txBody>
                    <a:bodyPr/>
                    <a:lstStyle/>
                    <a:p>
                      <a:r>
                        <a:rPr lang="az-Latn-AZ" b="1" dirty="0">
                          <a:solidFill>
                            <a:schemeClr val="bg1"/>
                          </a:solidFill>
                        </a:rPr>
                        <a:t>UP-nın vəzifələri (tapşırıqları):</a:t>
                      </a:r>
                      <a:endParaRPr lang="en-US" b="1" dirty="0">
                        <a:solidFill>
                          <a:schemeClr val="bg1"/>
                        </a:solidFill>
                      </a:endParaRPr>
                    </a:p>
                  </a:txBody>
                  <a:tcPr>
                    <a:solidFill>
                      <a:srgbClr val="5B9BD5"/>
                    </a:solidFill>
                  </a:tcPr>
                </a:tc>
                <a:extLst>
                  <a:ext uri="{0D108BD9-81ED-4DB2-BD59-A6C34878D82A}">
                    <a16:rowId xmlns:a16="http://schemas.microsoft.com/office/drawing/2014/main" val="3347553460"/>
                  </a:ext>
                </a:extLst>
              </a:tr>
              <a:tr h="420624">
                <a:tc>
                  <a:txBody>
                    <a:bodyPr/>
                    <a:lstStyle/>
                    <a:p>
                      <a:pPr marL="285750" indent="-285750">
                        <a:buFont typeface="Wingdings" panose="05000000000000000000" pitchFamily="2" charset="2"/>
                        <a:buChar char="Ø"/>
                      </a:pPr>
                      <a:r>
                        <a:rPr lang="az-Latn-AZ" dirty="0"/>
                        <a:t>1Hz tezlikdə telemetriya toplayır.</a:t>
                      </a:r>
                      <a:endParaRPr lang="en-US" dirty="0"/>
                    </a:p>
                  </a:txBody>
                  <a:tcPr>
                    <a:solidFill>
                      <a:srgbClr val="D2DEEF"/>
                    </a:solidFill>
                  </a:tcPr>
                </a:tc>
                <a:extLst>
                  <a:ext uri="{0D108BD9-81ED-4DB2-BD59-A6C34878D82A}">
                    <a16:rowId xmlns:a16="http://schemas.microsoft.com/office/drawing/2014/main" val="1122719702"/>
                  </a:ext>
                </a:extLst>
              </a:tr>
              <a:tr h="420624">
                <a:tc>
                  <a:txBody>
                    <a:bodyPr/>
                    <a:lstStyle/>
                    <a:p>
                      <a:pPr marL="285750" indent="-285750">
                        <a:buFont typeface="Wingdings" panose="05000000000000000000" pitchFamily="2" charset="2"/>
                        <a:buChar char="Ø"/>
                      </a:pPr>
                      <a:r>
                        <a:rPr lang="az-Latn-AZ" dirty="0"/>
                        <a:t>Telemetriyanı YİS-nə göndərir.</a:t>
                      </a:r>
                      <a:endParaRPr lang="en-US" dirty="0"/>
                    </a:p>
                  </a:txBody>
                  <a:tcPr>
                    <a:solidFill>
                      <a:srgbClr val="EAEFF7"/>
                    </a:solidFill>
                  </a:tcPr>
                </a:tc>
                <a:extLst>
                  <a:ext uri="{0D108BD9-81ED-4DB2-BD59-A6C34878D82A}">
                    <a16:rowId xmlns:a16="http://schemas.microsoft.com/office/drawing/2014/main" val="334687655"/>
                  </a:ext>
                </a:extLst>
              </a:tr>
              <a:tr h="420624">
                <a:tc>
                  <a:txBody>
                    <a:bodyPr/>
                    <a:lstStyle/>
                    <a:p>
                      <a:pPr marL="285750" indent="-285750">
                        <a:buFont typeface="Wingdings" panose="05000000000000000000" pitchFamily="2" charset="2"/>
                        <a:buChar char="Ø"/>
                      </a:pPr>
                      <a:r>
                        <a:rPr lang="az-Latn-AZ" dirty="0"/>
                        <a:t>Komanda verildikdə yerin şəklin çəkib yaddaşına yazır.</a:t>
                      </a:r>
                      <a:endParaRPr lang="en-US" dirty="0"/>
                    </a:p>
                  </a:txBody>
                  <a:tcPr>
                    <a:solidFill>
                      <a:srgbClr val="D2DEEF"/>
                    </a:solidFill>
                  </a:tcPr>
                </a:tc>
                <a:extLst>
                  <a:ext uri="{0D108BD9-81ED-4DB2-BD59-A6C34878D82A}">
                    <a16:rowId xmlns:a16="http://schemas.microsoft.com/office/drawing/2014/main" val="2448986096"/>
                  </a:ext>
                </a:extLst>
              </a:tr>
            </a:tbl>
          </a:graphicData>
        </a:graphic>
      </p:graphicFrame>
    </p:spTree>
    <p:extLst>
      <p:ext uri="{BB962C8B-B14F-4D97-AF65-F5344CB8AC3E}">
        <p14:creationId xmlns:p14="http://schemas.microsoft.com/office/powerpoint/2010/main" val="2790755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65</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rPr>
              <a:t>UP – na ümumi baxış</a:t>
            </a:r>
            <a:r>
              <a:rPr lang="en-US" sz="2400" b="1" kern="0" dirty="0">
                <a:solidFill>
                  <a:srgbClr val="333399"/>
                </a:solidFill>
              </a:rPr>
              <a:t> (</a:t>
            </a:r>
            <a:r>
              <a:rPr lang="az-Latn-AZ" sz="2400" b="1" kern="0" dirty="0">
                <a:solidFill>
                  <a:srgbClr val="333399"/>
                </a:solidFill>
              </a:rPr>
              <a:t>davamı)</a:t>
            </a: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5153B560-E772-4D5B-9984-50D3DA8DFDED}"/>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081AEB0-BBFB-480B-85B7-CA1218B8266C}"/>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2D0F38E1-9CB3-46CE-8FB5-C6891662FD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76BA1175-4461-4E92-AA1B-2A365B9D2A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3" name="Picture 12">
            <a:extLst>
              <a:ext uri="{FF2B5EF4-FFF2-40B4-BE49-F238E27FC236}">
                <a16:creationId xmlns:a16="http://schemas.microsoft.com/office/drawing/2014/main" id="{F506F299-2F69-46B5-82B9-134BB20BA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995" y="1600200"/>
            <a:ext cx="1887948" cy="1933168"/>
          </a:xfrm>
          <a:prstGeom prst="rect">
            <a:avLst/>
          </a:prstGeom>
        </p:spPr>
      </p:pic>
      <p:sp>
        <p:nvSpPr>
          <p:cNvPr id="14" name="TextBox 13">
            <a:extLst>
              <a:ext uri="{FF2B5EF4-FFF2-40B4-BE49-F238E27FC236}">
                <a16:creationId xmlns:a16="http://schemas.microsoft.com/office/drawing/2014/main" id="{66C8C653-285A-4E01-B1A5-31456711496A}"/>
              </a:ext>
            </a:extLst>
          </p:cNvPr>
          <p:cNvSpPr txBox="1"/>
          <p:nvPr/>
        </p:nvSpPr>
        <p:spPr>
          <a:xfrm>
            <a:off x="676235" y="3712145"/>
            <a:ext cx="2614565" cy="400110"/>
          </a:xfrm>
          <a:prstGeom prst="rect">
            <a:avLst/>
          </a:prstGeom>
          <a:noFill/>
        </p:spPr>
        <p:txBody>
          <a:bodyPr wrap="square" rtlCol="0" anchor="ctr">
            <a:spAutoFit/>
          </a:bodyPr>
          <a:lstStyle/>
          <a:p>
            <a:pPr algn="ctr"/>
            <a:r>
              <a:rPr lang="az-Latn-AZ" sz="2000" b="1" dirty="0">
                <a:effectLst>
                  <a:outerShdw blurRad="38100" dist="38100" dir="2700000" algn="tl">
                    <a:srgbClr val="000000">
                      <a:alpha val="43137"/>
                    </a:srgbClr>
                  </a:outerShdw>
                </a:effectLst>
              </a:rPr>
              <a:t>Arduino 1.8.5</a:t>
            </a:r>
            <a:endParaRPr lang="en-US" sz="2000" b="1" dirty="0">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0541D3B2-A40A-4760-B97D-A4A236609E75}"/>
              </a:ext>
            </a:extLst>
          </p:cNvPr>
          <p:cNvSpPr txBox="1"/>
          <p:nvPr/>
        </p:nvSpPr>
        <p:spPr>
          <a:xfrm>
            <a:off x="225055" y="4285945"/>
            <a:ext cx="3516923" cy="2062103"/>
          </a:xfrm>
          <a:prstGeom prst="rect">
            <a:avLst/>
          </a:prstGeom>
          <a:noFill/>
        </p:spPr>
        <p:txBody>
          <a:bodyPr wrap="square" rtlCol="0" anchor="t">
            <a:spAutoFit/>
          </a:bodyPr>
          <a:lstStyle/>
          <a:p>
            <a:r>
              <a:rPr lang="en-US" sz="1600" dirty="0"/>
              <a:t>     Platformam</a:t>
            </a:r>
            <a:r>
              <a:rPr lang="az-Latn-AZ" sz="1600" dirty="0"/>
              <a:t>ıza əsaslanaraq seçdiyimiz Arduino  dili JAVA ilə yazılmış və Processing əsaslı bir dildir. Öz məcrasında ən yaxşı və sadə dil olaraq tanınır.</a:t>
            </a:r>
          </a:p>
          <a:p>
            <a:r>
              <a:rPr lang="az-Latn-AZ" sz="1600" dirty="0"/>
              <a:t>     Açıq mənbə koduyla Arduino-un proqram təminatı asan kod yazmağa və onu yükləməyə icazə verir.</a:t>
            </a:r>
            <a:endParaRPr lang="en-US" sz="1600" dirty="0"/>
          </a:p>
        </p:txBody>
      </p:sp>
      <p:sp>
        <p:nvSpPr>
          <p:cNvPr id="6" name="TextBox 5">
            <a:extLst>
              <a:ext uri="{FF2B5EF4-FFF2-40B4-BE49-F238E27FC236}">
                <a16:creationId xmlns:a16="http://schemas.microsoft.com/office/drawing/2014/main" id="{92808513-83C9-4D3D-82D8-5422B91A04E8}"/>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Proqramlaşdırma dili və mühiti</a:t>
            </a:r>
            <a:endParaRPr lang="en-US" dirty="0">
              <a:solidFill>
                <a:srgbClr val="4472C4"/>
              </a:solidFill>
            </a:endParaRPr>
          </a:p>
        </p:txBody>
      </p:sp>
      <p:pic>
        <p:nvPicPr>
          <p:cNvPr id="17" name="Picture 16" descr="A screenshot of a social media post&#10;&#10;Description generated with very high confidence">
            <a:extLst>
              <a:ext uri="{FF2B5EF4-FFF2-40B4-BE49-F238E27FC236}">
                <a16:creationId xmlns:a16="http://schemas.microsoft.com/office/drawing/2014/main" id="{F6520112-82B2-4B0C-912B-C3AD8556CA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8863" y="3700461"/>
            <a:ext cx="2676536" cy="2642548"/>
          </a:xfrm>
          <a:prstGeom prst="rect">
            <a:avLst/>
          </a:prstGeom>
        </p:spPr>
      </p:pic>
      <p:pic>
        <p:nvPicPr>
          <p:cNvPr id="19" name="Picture 18" descr="A screenshot of a cell phone&#10;&#10;Description generated with very high confidence">
            <a:extLst>
              <a:ext uri="{FF2B5EF4-FFF2-40B4-BE49-F238E27FC236}">
                <a16:creationId xmlns:a16="http://schemas.microsoft.com/office/drawing/2014/main" id="{E07D94DE-F34F-461A-B3A9-DD98444C59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1211" y="3469529"/>
            <a:ext cx="1887948" cy="2873480"/>
          </a:xfrm>
          <a:prstGeom prst="rect">
            <a:avLst/>
          </a:prstGeom>
        </p:spPr>
      </p:pic>
      <p:pic>
        <p:nvPicPr>
          <p:cNvPr id="21" name="Picture 20" descr="A screenshot of a cell phone&#10;&#10;Description generated with very high confidence">
            <a:extLst>
              <a:ext uri="{FF2B5EF4-FFF2-40B4-BE49-F238E27FC236}">
                <a16:creationId xmlns:a16="http://schemas.microsoft.com/office/drawing/2014/main" id="{C2DB53B5-DA55-4515-B85F-44CE0F6259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8863" y="1669701"/>
            <a:ext cx="1259217" cy="1967651"/>
          </a:xfrm>
          <a:prstGeom prst="rect">
            <a:avLst/>
          </a:prstGeom>
        </p:spPr>
      </p:pic>
      <p:pic>
        <p:nvPicPr>
          <p:cNvPr id="23" name="Picture 22" descr="A screenshot of a cell phone&#10;&#10;Description generated with very high confidence">
            <a:extLst>
              <a:ext uri="{FF2B5EF4-FFF2-40B4-BE49-F238E27FC236}">
                <a16:creationId xmlns:a16="http://schemas.microsoft.com/office/drawing/2014/main" id="{4F68D90C-E2C6-4461-878D-2B8D461EE2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4518" y="1669701"/>
            <a:ext cx="1340881" cy="1957936"/>
          </a:xfrm>
          <a:prstGeom prst="rect">
            <a:avLst/>
          </a:prstGeom>
        </p:spPr>
      </p:pic>
      <p:pic>
        <p:nvPicPr>
          <p:cNvPr id="25" name="Picture 24" descr="A screenshot of a cell phone&#10;&#10;Description generated with very high confidence">
            <a:extLst>
              <a:ext uri="{FF2B5EF4-FFF2-40B4-BE49-F238E27FC236}">
                <a16:creationId xmlns:a16="http://schemas.microsoft.com/office/drawing/2014/main" id="{5974E94C-CFEA-422E-8033-E821AC2C31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1211" y="1669701"/>
            <a:ext cx="1821214" cy="1799828"/>
          </a:xfrm>
          <a:prstGeom prst="rect">
            <a:avLst/>
          </a:prstGeom>
        </p:spPr>
      </p:pic>
    </p:spTree>
    <p:extLst>
      <p:ext uri="{BB962C8B-B14F-4D97-AF65-F5344CB8AC3E}">
        <p14:creationId xmlns:p14="http://schemas.microsoft.com/office/powerpoint/2010/main" val="2013069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66</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noProof="1">
                <a:solidFill>
                  <a:srgbClr val="333399"/>
                </a:solidFill>
              </a:rPr>
              <a:t>UP</a:t>
            </a:r>
            <a:r>
              <a:rPr lang="az-Latn-AZ" sz="2400" b="1" kern="0" dirty="0">
                <a:solidFill>
                  <a:srgbClr val="333399"/>
                </a:solidFill>
              </a:rPr>
              <a:t> – </a:t>
            </a:r>
            <a:r>
              <a:rPr lang="az-Latn-AZ" sz="2400" b="1" kern="0" noProof="1">
                <a:solidFill>
                  <a:srgbClr val="333399"/>
                </a:solidFill>
              </a:rPr>
              <a:t>nın hal diaqramı</a:t>
            </a:r>
            <a:endParaRPr lang="az-Latn-AZ" sz="2400" b="1" kern="0" dirty="0">
              <a:solidFill>
                <a:srgbClr val="333399"/>
              </a:solidFill>
            </a:endParaRPr>
          </a:p>
        </p:txBody>
      </p:sp>
      <p:sp>
        <p:nvSpPr>
          <p:cNvPr id="10"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A1D902B6-823D-4AF5-8E0C-826388E6FDF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AA345CB5-E92F-41CC-8E64-83F0A9EE4180}"/>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B7650A98-1C8B-44EC-BF0E-F0F3511447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4481843E-9F50-410C-AF13-26A7E21394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93" name="Oval 92">
            <a:extLst>
              <a:ext uri="{FF2B5EF4-FFF2-40B4-BE49-F238E27FC236}">
                <a16:creationId xmlns:a16="http://schemas.microsoft.com/office/drawing/2014/main" id="{0249BBBA-EC9D-4CC4-B6BF-644193A177A7}"/>
              </a:ext>
            </a:extLst>
          </p:cNvPr>
          <p:cNvSpPr/>
          <p:nvPr/>
        </p:nvSpPr>
        <p:spPr>
          <a:xfrm>
            <a:off x="526417" y="1248902"/>
            <a:ext cx="1340049" cy="585216"/>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az-Latn-AZ" sz="1600" dirty="0">
                <a:effectLst>
                  <a:outerShdw blurRad="38100" dist="38100" dir="2700000" algn="tl">
                    <a:srgbClr val="000000">
                      <a:alpha val="43137"/>
                    </a:srgbClr>
                  </a:outerShdw>
                </a:effectLst>
              </a:rPr>
              <a:t>Başlanğıc</a:t>
            </a:r>
            <a:endParaRPr lang="en-US" sz="1600" dirty="0">
              <a:effectLst>
                <a:outerShdw blurRad="38100" dist="38100" dir="2700000" algn="tl">
                  <a:srgbClr val="000000">
                    <a:alpha val="43137"/>
                  </a:srgbClr>
                </a:outerShdw>
              </a:effectLst>
            </a:endParaRPr>
          </a:p>
        </p:txBody>
      </p:sp>
      <p:sp>
        <p:nvSpPr>
          <p:cNvPr id="94" name="Rectangle 93">
            <a:extLst>
              <a:ext uri="{FF2B5EF4-FFF2-40B4-BE49-F238E27FC236}">
                <a16:creationId xmlns:a16="http://schemas.microsoft.com/office/drawing/2014/main" id="{058316A2-5D02-4813-AC5B-91DDE4B86101}"/>
              </a:ext>
            </a:extLst>
          </p:cNvPr>
          <p:cNvSpPr/>
          <p:nvPr/>
        </p:nvSpPr>
        <p:spPr>
          <a:xfrm>
            <a:off x="464922" y="2148840"/>
            <a:ext cx="1463040" cy="5486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z-Latn-AZ" sz="1200" dirty="0">
                <a:effectLst>
                  <a:outerShdw blurRad="38100" dist="38100" dir="2700000" algn="tl">
                    <a:srgbClr val="000000">
                      <a:alpha val="43137"/>
                    </a:srgbClr>
                  </a:outerShdw>
                </a:effectLst>
              </a:rPr>
              <a:t>Parametrləri müəyyən etmək</a:t>
            </a:r>
            <a:endParaRPr lang="en-US" sz="1200" dirty="0">
              <a:effectLst>
                <a:outerShdw blurRad="38100" dist="38100" dir="2700000" algn="tl">
                  <a:srgbClr val="000000">
                    <a:alpha val="43137"/>
                  </a:srgbClr>
                </a:outerShdw>
              </a:effectLst>
            </a:endParaRPr>
          </a:p>
        </p:txBody>
      </p:sp>
      <p:sp>
        <p:nvSpPr>
          <p:cNvPr id="95" name="Rectangle 94">
            <a:extLst>
              <a:ext uri="{FF2B5EF4-FFF2-40B4-BE49-F238E27FC236}">
                <a16:creationId xmlns:a16="http://schemas.microsoft.com/office/drawing/2014/main" id="{1F5850F8-E11E-4207-983B-FB4CF7238E25}"/>
              </a:ext>
            </a:extLst>
          </p:cNvPr>
          <p:cNvSpPr/>
          <p:nvPr/>
        </p:nvSpPr>
        <p:spPr>
          <a:xfrm>
            <a:off x="467908" y="3027224"/>
            <a:ext cx="1463040" cy="5486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z-Latn-AZ" sz="1100" dirty="0">
                <a:effectLst>
                  <a:outerShdw blurRad="38100" dist="38100" dir="2700000" algn="tl">
                    <a:srgbClr val="000000">
                      <a:alpha val="43137"/>
                    </a:srgbClr>
                  </a:outerShdw>
                </a:effectLst>
              </a:rPr>
              <a:t>Sensor və digər komponentlərin inisaializasiyası</a:t>
            </a:r>
            <a:endParaRPr lang="en-US" sz="1100" dirty="0">
              <a:effectLst>
                <a:outerShdw blurRad="38100" dist="38100" dir="2700000" algn="tl">
                  <a:srgbClr val="000000">
                    <a:alpha val="43137"/>
                  </a:srgbClr>
                </a:outerShdw>
              </a:effectLst>
            </a:endParaRPr>
          </a:p>
        </p:txBody>
      </p:sp>
      <p:sp>
        <p:nvSpPr>
          <p:cNvPr id="96" name="Flowchart: Decision 95">
            <a:extLst>
              <a:ext uri="{FF2B5EF4-FFF2-40B4-BE49-F238E27FC236}">
                <a16:creationId xmlns:a16="http://schemas.microsoft.com/office/drawing/2014/main" id="{7631234D-7E5F-48F5-B10E-E7058CA47281}"/>
              </a:ext>
            </a:extLst>
          </p:cNvPr>
          <p:cNvSpPr/>
          <p:nvPr/>
        </p:nvSpPr>
        <p:spPr>
          <a:xfrm>
            <a:off x="192510" y="3815521"/>
            <a:ext cx="2007862" cy="1033271"/>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az-Latn-AZ" sz="1000" dirty="0">
                <a:effectLst>
                  <a:outerShdw blurRad="38100" dist="38100" dir="2700000" algn="tl">
                    <a:srgbClr val="000000">
                      <a:alpha val="43137"/>
                    </a:srgbClr>
                  </a:outerShdw>
                </a:effectLst>
              </a:rPr>
              <a:t>Müvəffəqiyyətli inisializasiya?</a:t>
            </a:r>
            <a:endParaRPr lang="en-US" sz="1000" dirty="0">
              <a:effectLst>
                <a:outerShdw blurRad="38100" dist="38100" dir="2700000" algn="tl">
                  <a:srgbClr val="000000">
                    <a:alpha val="43137"/>
                  </a:srgbClr>
                </a:outerShdw>
              </a:effectLst>
            </a:endParaRPr>
          </a:p>
        </p:txBody>
      </p:sp>
      <p:sp>
        <p:nvSpPr>
          <p:cNvPr id="97" name="Rectangle 96">
            <a:extLst>
              <a:ext uri="{FF2B5EF4-FFF2-40B4-BE49-F238E27FC236}">
                <a16:creationId xmlns:a16="http://schemas.microsoft.com/office/drawing/2014/main" id="{302926F6-957E-4B65-A13D-DFF81353A436}"/>
              </a:ext>
            </a:extLst>
          </p:cNvPr>
          <p:cNvSpPr/>
          <p:nvPr/>
        </p:nvSpPr>
        <p:spPr>
          <a:xfrm>
            <a:off x="2377440" y="3027224"/>
            <a:ext cx="1463040" cy="5486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z-Latn-AZ" sz="1100" dirty="0">
                <a:effectLst>
                  <a:outerShdw blurRad="38100" dist="38100" dir="2700000" algn="tl">
                    <a:srgbClr val="000000">
                      <a:alpha val="43137"/>
                    </a:srgbClr>
                  </a:outerShdw>
                </a:effectLst>
              </a:rPr>
              <a:t>Xəta mesajı vermək</a:t>
            </a:r>
            <a:endParaRPr lang="en-US" sz="1100" dirty="0">
              <a:effectLst>
                <a:outerShdw blurRad="38100" dist="38100" dir="2700000" algn="tl">
                  <a:srgbClr val="000000">
                    <a:alpha val="43137"/>
                  </a:srgbClr>
                </a:outerShdw>
              </a:effectLst>
            </a:endParaRPr>
          </a:p>
        </p:txBody>
      </p:sp>
      <p:sp>
        <p:nvSpPr>
          <p:cNvPr id="98" name="Rectangle 97">
            <a:extLst>
              <a:ext uri="{FF2B5EF4-FFF2-40B4-BE49-F238E27FC236}">
                <a16:creationId xmlns:a16="http://schemas.microsoft.com/office/drawing/2014/main" id="{02A6FFD3-2500-4898-BBB9-923879DCE0AE}"/>
              </a:ext>
            </a:extLst>
          </p:cNvPr>
          <p:cNvSpPr/>
          <p:nvPr/>
        </p:nvSpPr>
        <p:spPr>
          <a:xfrm>
            <a:off x="2377440" y="4057836"/>
            <a:ext cx="1463040" cy="5486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z-Latn-AZ" sz="1100" dirty="0">
                <a:effectLst>
                  <a:outerShdw blurRad="38100" dist="38100" dir="2700000" algn="tl">
                    <a:srgbClr val="000000">
                      <a:alpha val="43137"/>
                    </a:srgbClr>
                  </a:outerShdw>
                </a:effectLst>
              </a:rPr>
              <a:t>Sensorlardan məlumatları oxumaq</a:t>
            </a:r>
            <a:endParaRPr lang="en-US" sz="1100" dirty="0">
              <a:effectLst>
                <a:outerShdw blurRad="38100" dist="38100" dir="2700000" algn="tl">
                  <a:srgbClr val="000000">
                    <a:alpha val="43137"/>
                  </a:srgbClr>
                </a:outerShdw>
              </a:effectLst>
            </a:endParaRPr>
          </a:p>
        </p:txBody>
      </p:sp>
      <p:sp>
        <p:nvSpPr>
          <p:cNvPr id="99" name="Flowchart: Decision 98">
            <a:extLst>
              <a:ext uri="{FF2B5EF4-FFF2-40B4-BE49-F238E27FC236}">
                <a16:creationId xmlns:a16="http://schemas.microsoft.com/office/drawing/2014/main" id="{145E209E-7482-45C2-9DF8-4E41C4826D8F}"/>
              </a:ext>
            </a:extLst>
          </p:cNvPr>
          <p:cNvSpPr/>
          <p:nvPr/>
        </p:nvSpPr>
        <p:spPr>
          <a:xfrm>
            <a:off x="192511" y="5158581"/>
            <a:ext cx="2007862" cy="1033271"/>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az-Latn-AZ" sz="1000" dirty="0">
                <a:effectLst>
                  <a:outerShdw blurRad="38100" dist="38100" dir="2700000" algn="tl">
                    <a:srgbClr val="000000">
                      <a:alpha val="43137"/>
                    </a:srgbClr>
                  </a:outerShdw>
                </a:effectLst>
              </a:rPr>
              <a:t>Məlumatlar göndərildi?</a:t>
            </a:r>
            <a:endParaRPr lang="en-US" sz="1000" dirty="0">
              <a:effectLst>
                <a:outerShdw blurRad="38100" dist="38100" dir="2700000" algn="tl">
                  <a:srgbClr val="000000">
                    <a:alpha val="43137"/>
                  </a:srgbClr>
                </a:outerShdw>
              </a:effectLst>
            </a:endParaRPr>
          </a:p>
        </p:txBody>
      </p:sp>
      <p:sp>
        <p:nvSpPr>
          <p:cNvPr id="100" name="Rectangle 99">
            <a:extLst>
              <a:ext uri="{FF2B5EF4-FFF2-40B4-BE49-F238E27FC236}">
                <a16:creationId xmlns:a16="http://schemas.microsoft.com/office/drawing/2014/main" id="{2968B627-6E15-49BC-90BF-45E723309AD0}"/>
              </a:ext>
            </a:extLst>
          </p:cNvPr>
          <p:cNvSpPr/>
          <p:nvPr/>
        </p:nvSpPr>
        <p:spPr>
          <a:xfrm>
            <a:off x="2381172" y="5400896"/>
            <a:ext cx="1463040" cy="5486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z-Latn-AZ" sz="1100" dirty="0">
                <a:effectLst>
                  <a:outerShdw blurRad="38100" dist="38100" dir="2700000" algn="tl">
                    <a:srgbClr val="000000">
                      <a:alpha val="43137"/>
                    </a:srgbClr>
                  </a:outerShdw>
                </a:effectLst>
              </a:rPr>
              <a:t>Telemetriyanı göndər</a:t>
            </a:r>
            <a:endParaRPr lang="en-US" sz="1100" dirty="0">
              <a:effectLst>
                <a:outerShdw blurRad="38100" dist="38100" dir="2700000" algn="tl">
                  <a:srgbClr val="000000">
                    <a:alpha val="43137"/>
                  </a:srgbClr>
                </a:outerShdw>
              </a:effectLst>
            </a:endParaRPr>
          </a:p>
        </p:txBody>
      </p:sp>
      <p:sp>
        <p:nvSpPr>
          <p:cNvPr id="101" name="Flowchart: Decision 100">
            <a:extLst>
              <a:ext uri="{FF2B5EF4-FFF2-40B4-BE49-F238E27FC236}">
                <a16:creationId xmlns:a16="http://schemas.microsoft.com/office/drawing/2014/main" id="{D9EE9F74-BF4C-4EFD-A94C-47F2294B35FA}"/>
              </a:ext>
            </a:extLst>
          </p:cNvPr>
          <p:cNvSpPr/>
          <p:nvPr/>
        </p:nvSpPr>
        <p:spPr>
          <a:xfrm>
            <a:off x="3990602" y="1234440"/>
            <a:ext cx="2007862" cy="1033271"/>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az-Latn-AZ" sz="1000" dirty="0">
                <a:effectLst>
                  <a:outerShdw blurRad="38100" dist="38100" dir="2700000" algn="tl">
                    <a:srgbClr val="000000">
                      <a:alpha val="43137"/>
                    </a:srgbClr>
                  </a:outerShdw>
                </a:effectLst>
              </a:rPr>
              <a:t>Hündürlük </a:t>
            </a:r>
            <a:r>
              <a:rPr lang="en-US" sz="1000" dirty="0">
                <a:effectLst>
                  <a:outerShdw blurRad="38100" dist="38100" dir="2700000" algn="tl">
                    <a:srgbClr val="000000">
                      <a:alpha val="43137"/>
                    </a:srgbClr>
                  </a:outerShdw>
                </a:effectLst>
              </a:rPr>
              <a:t>&lt;= 400m </a:t>
            </a:r>
            <a:r>
              <a:rPr lang="az-Latn-AZ" sz="1000" dirty="0">
                <a:effectLst>
                  <a:outerShdw blurRad="38100" dist="38100" dir="2700000" algn="tl">
                    <a:srgbClr val="000000">
                      <a:alpha val="43137"/>
                    </a:srgbClr>
                  </a:outerShdw>
                </a:effectLst>
              </a:rPr>
              <a:t>?</a:t>
            </a:r>
            <a:endParaRPr lang="en-US" sz="1000" dirty="0">
              <a:effectLst>
                <a:outerShdw blurRad="38100" dist="38100" dir="2700000" algn="tl">
                  <a:srgbClr val="000000">
                    <a:alpha val="43137"/>
                  </a:srgbClr>
                </a:outerShdw>
              </a:effectLst>
            </a:endParaRPr>
          </a:p>
        </p:txBody>
      </p:sp>
      <p:sp>
        <p:nvSpPr>
          <p:cNvPr id="102" name="Flowchart: Decision 101">
            <a:extLst>
              <a:ext uri="{FF2B5EF4-FFF2-40B4-BE49-F238E27FC236}">
                <a16:creationId xmlns:a16="http://schemas.microsoft.com/office/drawing/2014/main" id="{9F1B5F9E-8976-4814-ADC4-D5E70C1E6FB7}"/>
              </a:ext>
            </a:extLst>
          </p:cNvPr>
          <p:cNvSpPr/>
          <p:nvPr/>
        </p:nvSpPr>
        <p:spPr>
          <a:xfrm>
            <a:off x="3990602" y="2505457"/>
            <a:ext cx="2007862" cy="1033271"/>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az-Latn-AZ" sz="1000" dirty="0">
                <a:effectLst>
                  <a:outerShdw blurRad="38100" dist="38100" dir="2700000" algn="tl">
                    <a:srgbClr val="000000">
                      <a:alpha val="43137"/>
                    </a:srgbClr>
                  </a:outerShdw>
                </a:effectLst>
              </a:rPr>
              <a:t>CanSat sərbəst buraxıldı?</a:t>
            </a:r>
            <a:endParaRPr lang="en-US" sz="1000" dirty="0">
              <a:effectLst>
                <a:outerShdw blurRad="38100" dist="38100" dir="2700000" algn="tl">
                  <a:srgbClr val="000000">
                    <a:alpha val="43137"/>
                  </a:srgbClr>
                </a:outerShdw>
              </a:effectLst>
            </a:endParaRPr>
          </a:p>
        </p:txBody>
      </p:sp>
      <p:sp>
        <p:nvSpPr>
          <p:cNvPr id="103" name="Flowchart: Decision 102">
            <a:extLst>
              <a:ext uri="{FF2B5EF4-FFF2-40B4-BE49-F238E27FC236}">
                <a16:creationId xmlns:a16="http://schemas.microsoft.com/office/drawing/2014/main" id="{778E52F2-6339-4B88-8776-E13176EF3136}"/>
              </a:ext>
            </a:extLst>
          </p:cNvPr>
          <p:cNvSpPr/>
          <p:nvPr/>
        </p:nvSpPr>
        <p:spPr>
          <a:xfrm>
            <a:off x="3990602" y="3776474"/>
            <a:ext cx="2007862" cy="1033271"/>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az-Latn-AZ" sz="1000" dirty="0">
                <a:effectLst>
                  <a:outerShdw blurRad="38100" dist="38100" dir="2700000" algn="tl">
                    <a:srgbClr val="000000">
                      <a:alpha val="43137"/>
                    </a:srgbClr>
                  </a:outerShdw>
                </a:effectLst>
              </a:rPr>
              <a:t>CanSat eniş edib?</a:t>
            </a:r>
            <a:endParaRPr lang="en-US" sz="1000" dirty="0">
              <a:effectLst>
                <a:outerShdw blurRad="38100" dist="38100" dir="2700000" algn="tl">
                  <a:srgbClr val="000000">
                    <a:alpha val="43137"/>
                  </a:srgbClr>
                </a:outerShdw>
              </a:effectLst>
            </a:endParaRPr>
          </a:p>
        </p:txBody>
      </p:sp>
      <p:sp>
        <p:nvSpPr>
          <p:cNvPr id="104" name="Rectangle 103">
            <a:extLst>
              <a:ext uri="{FF2B5EF4-FFF2-40B4-BE49-F238E27FC236}">
                <a16:creationId xmlns:a16="http://schemas.microsoft.com/office/drawing/2014/main" id="{B02543E8-2486-43EC-A84C-FEC23EB3F791}"/>
              </a:ext>
            </a:extLst>
          </p:cNvPr>
          <p:cNvSpPr/>
          <p:nvPr/>
        </p:nvSpPr>
        <p:spPr>
          <a:xfrm>
            <a:off x="7452360" y="4018789"/>
            <a:ext cx="1463040" cy="5486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z-Latn-AZ" sz="1100" dirty="0">
                <a:effectLst>
                  <a:outerShdw blurRad="38100" dist="38100" dir="2700000" algn="tl">
                    <a:srgbClr val="000000">
                      <a:alpha val="43137"/>
                    </a:srgbClr>
                  </a:outerShdw>
                </a:effectLst>
              </a:rPr>
              <a:t>Buzzeri işə sal</a:t>
            </a:r>
            <a:endParaRPr lang="en-US" sz="1100" dirty="0">
              <a:effectLst>
                <a:outerShdw blurRad="38100" dist="38100" dir="2700000" algn="tl">
                  <a:srgbClr val="000000">
                    <a:alpha val="43137"/>
                  </a:srgbClr>
                </a:outerShdw>
              </a:effectLst>
            </a:endParaRPr>
          </a:p>
        </p:txBody>
      </p:sp>
      <p:sp>
        <p:nvSpPr>
          <p:cNvPr id="105" name="Rectangle 104">
            <a:extLst>
              <a:ext uri="{FF2B5EF4-FFF2-40B4-BE49-F238E27FC236}">
                <a16:creationId xmlns:a16="http://schemas.microsoft.com/office/drawing/2014/main" id="{06195FDA-B32C-40A3-B252-1CCD48CDD548}"/>
              </a:ext>
            </a:extLst>
          </p:cNvPr>
          <p:cNvSpPr/>
          <p:nvPr/>
        </p:nvSpPr>
        <p:spPr>
          <a:xfrm>
            <a:off x="6537960" y="1476755"/>
            <a:ext cx="1463040" cy="5486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z-Latn-AZ" sz="1100" dirty="0">
                <a:effectLst>
                  <a:outerShdw blurRad="38100" dist="38100" dir="2700000" algn="tl">
                    <a:srgbClr val="000000">
                      <a:alpha val="43137"/>
                    </a:srgbClr>
                  </a:outerShdw>
                </a:effectLst>
              </a:rPr>
              <a:t>CanSatı sərbəst burax</a:t>
            </a:r>
            <a:endParaRPr lang="en-US" sz="1100" dirty="0">
              <a:effectLst>
                <a:outerShdw blurRad="38100" dist="38100" dir="2700000" algn="tl">
                  <a:srgbClr val="000000">
                    <a:alpha val="43137"/>
                  </a:srgbClr>
                </a:outerShdw>
              </a:effectLst>
            </a:endParaRPr>
          </a:p>
        </p:txBody>
      </p:sp>
      <p:cxnSp>
        <p:nvCxnSpPr>
          <p:cNvPr id="108" name="Straight Arrow Connector 107">
            <a:extLst>
              <a:ext uri="{FF2B5EF4-FFF2-40B4-BE49-F238E27FC236}">
                <a16:creationId xmlns:a16="http://schemas.microsoft.com/office/drawing/2014/main" id="{D887E77B-8EE2-4948-9AA4-D7069484F9DB}"/>
              </a:ext>
            </a:extLst>
          </p:cNvPr>
          <p:cNvCxnSpPr>
            <a:cxnSpLocks/>
            <a:stCxn id="93" idx="4"/>
            <a:endCxn id="94" idx="0"/>
          </p:cNvCxnSpPr>
          <p:nvPr/>
        </p:nvCxnSpPr>
        <p:spPr>
          <a:xfrm>
            <a:off x="1196442" y="1834118"/>
            <a:ext cx="0" cy="314722"/>
          </a:xfrm>
          <a:prstGeom prst="straightConnector1">
            <a:avLst/>
          </a:prstGeom>
          <a:ln>
            <a:solidFill>
              <a:srgbClr val="0070C0"/>
            </a:solidFill>
            <a:tailEnd type="triangle"/>
          </a:ln>
        </p:spPr>
        <p:style>
          <a:lnRef idx="3">
            <a:schemeClr val="accent6"/>
          </a:lnRef>
          <a:fillRef idx="0">
            <a:schemeClr val="accent6"/>
          </a:fillRef>
          <a:effectRef idx="2">
            <a:schemeClr val="accent6"/>
          </a:effectRef>
          <a:fontRef idx="minor">
            <a:schemeClr val="tx1"/>
          </a:fontRef>
        </p:style>
      </p:cxnSp>
      <p:cxnSp>
        <p:nvCxnSpPr>
          <p:cNvPr id="112" name="Straight Arrow Connector 111">
            <a:extLst>
              <a:ext uri="{FF2B5EF4-FFF2-40B4-BE49-F238E27FC236}">
                <a16:creationId xmlns:a16="http://schemas.microsoft.com/office/drawing/2014/main" id="{AFB87952-3858-4100-A4EF-DA05015AEA48}"/>
              </a:ext>
            </a:extLst>
          </p:cNvPr>
          <p:cNvCxnSpPr>
            <a:cxnSpLocks/>
            <a:stCxn id="94" idx="2"/>
            <a:endCxn id="95" idx="0"/>
          </p:cNvCxnSpPr>
          <p:nvPr/>
        </p:nvCxnSpPr>
        <p:spPr>
          <a:xfrm>
            <a:off x="1196442" y="2697480"/>
            <a:ext cx="2986" cy="329744"/>
          </a:xfrm>
          <a:prstGeom prst="straightConnector1">
            <a:avLst/>
          </a:prstGeom>
          <a:ln>
            <a:solidFill>
              <a:srgbClr val="0070C0"/>
            </a:solidFill>
            <a:tailEnd type="triangle"/>
          </a:ln>
        </p:spPr>
        <p:style>
          <a:lnRef idx="3">
            <a:schemeClr val="accent6"/>
          </a:lnRef>
          <a:fillRef idx="0">
            <a:schemeClr val="accent6"/>
          </a:fillRef>
          <a:effectRef idx="2">
            <a:schemeClr val="accent6"/>
          </a:effectRef>
          <a:fontRef idx="minor">
            <a:schemeClr val="tx1"/>
          </a:fontRef>
        </p:style>
      </p:cxnSp>
      <p:cxnSp>
        <p:nvCxnSpPr>
          <p:cNvPr id="116" name="Straight Arrow Connector 115">
            <a:extLst>
              <a:ext uri="{FF2B5EF4-FFF2-40B4-BE49-F238E27FC236}">
                <a16:creationId xmlns:a16="http://schemas.microsoft.com/office/drawing/2014/main" id="{0D04C9AE-28CC-4989-85B0-3F203B47453D}"/>
              </a:ext>
            </a:extLst>
          </p:cNvPr>
          <p:cNvCxnSpPr>
            <a:cxnSpLocks/>
            <a:stCxn id="95" idx="2"/>
            <a:endCxn id="96" idx="0"/>
          </p:cNvCxnSpPr>
          <p:nvPr/>
        </p:nvCxnSpPr>
        <p:spPr>
          <a:xfrm flipH="1">
            <a:off x="1196441" y="3575864"/>
            <a:ext cx="2987" cy="239657"/>
          </a:xfrm>
          <a:prstGeom prst="straightConnector1">
            <a:avLst/>
          </a:prstGeom>
          <a:ln>
            <a:solidFill>
              <a:srgbClr val="0070C0"/>
            </a:solidFill>
            <a:tailEnd type="triangle"/>
          </a:ln>
        </p:spPr>
        <p:style>
          <a:lnRef idx="3">
            <a:schemeClr val="accent6"/>
          </a:lnRef>
          <a:fillRef idx="0">
            <a:schemeClr val="accent6"/>
          </a:fillRef>
          <a:effectRef idx="2">
            <a:schemeClr val="accent6"/>
          </a:effectRef>
          <a:fontRef idx="minor">
            <a:schemeClr val="tx1"/>
          </a:fontRef>
        </p:style>
      </p:cxnSp>
      <p:cxnSp>
        <p:nvCxnSpPr>
          <p:cNvPr id="120" name="Straight Arrow Connector 119">
            <a:extLst>
              <a:ext uri="{FF2B5EF4-FFF2-40B4-BE49-F238E27FC236}">
                <a16:creationId xmlns:a16="http://schemas.microsoft.com/office/drawing/2014/main" id="{665589BD-C344-4BCD-B26B-D74607B64636}"/>
              </a:ext>
            </a:extLst>
          </p:cNvPr>
          <p:cNvCxnSpPr>
            <a:cxnSpLocks/>
            <a:stCxn id="96" idx="3"/>
            <a:endCxn id="98" idx="1"/>
          </p:cNvCxnSpPr>
          <p:nvPr/>
        </p:nvCxnSpPr>
        <p:spPr>
          <a:xfrm flipV="1">
            <a:off x="2200372" y="4332156"/>
            <a:ext cx="177068"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9" name="Straight Arrow Connector 128">
            <a:extLst>
              <a:ext uri="{FF2B5EF4-FFF2-40B4-BE49-F238E27FC236}">
                <a16:creationId xmlns:a16="http://schemas.microsoft.com/office/drawing/2014/main" id="{C25F13C5-CEC6-4F91-AE53-A43826CE911C}"/>
              </a:ext>
            </a:extLst>
          </p:cNvPr>
          <p:cNvCxnSpPr>
            <a:cxnSpLocks/>
            <a:stCxn id="100" idx="1"/>
            <a:endCxn id="99" idx="3"/>
          </p:cNvCxnSpPr>
          <p:nvPr/>
        </p:nvCxnSpPr>
        <p:spPr>
          <a:xfrm flipH="1">
            <a:off x="2200373" y="5675216"/>
            <a:ext cx="180799" cy="1"/>
          </a:xfrm>
          <a:prstGeom prst="straightConnector1">
            <a:avLst/>
          </a:prstGeom>
          <a:ln>
            <a:solidFill>
              <a:srgbClr val="0070C0"/>
            </a:solidFill>
            <a:tailEnd type="triangle"/>
          </a:ln>
        </p:spPr>
        <p:style>
          <a:lnRef idx="3">
            <a:schemeClr val="accent6"/>
          </a:lnRef>
          <a:fillRef idx="0">
            <a:schemeClr val="accent6"/>
          </a:fillRef>
          <a:effectRef idx="2">
            <a:schemeClr val="accent6"/>
          </a:effectRef>
          <a:fontRef idx="minor">
            <a:schemeClr val="tx1"/>
          </a:fontRef>
        </p:style>
      </p:cxnSp>
      <p:cxnSp>
        <p:nvCxnSpPr>
          <p:cNvPr id="137" name="Straight Arrow Connector 136">
            <a:extLst>
              <a:ext uri="{FF2B5EF4-FFF2-40B4-BE49-F238E27FC236}">
                <a16:creationId xmlns:a16="http://schemas.microsoft.com/office/drawing/2014/main" id="{6455300D-F207-4EC3-A0CC-2BFD1810B0AB}"/>
              </a:ext>
            </a:extLst>
          </p:cNvPr>
          <p:cNvCxnSpPr>
            <a:cxnSpLocks/>
            <a:stCxn id="101" idx="2"/>
            <a:endCxn id="102" idx="0"/>
          </p:cNvCxnSpPr>
          <p:nvPr/>
        </p:nvCxnSpPr>
        <p:spPr>
          <a:xfrm>
            <a:off x="4994533" y="2267711"/>
            <a:ext cx="0" cy="2377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0" name="Straight Arrow Connector 139">
            <a:extLst>
              <a:ext uri="{FF2B5EF4-FFF2-40B4-BE49-F238E27FC236}">
                <a16:creationId xmlns:a16="http://schemas.microsoft.com/office/drawing/2014/main" id="{CFE3370C-F758-484A-A56A-E9DF7441C16E}"/>
              </a:ext>
            </a:extLst>
          </p:cNvPr>
          <p:cNvCxnSpPr>
            <a:cxnSpLocks/>
            <a:stCxn id="102" idx="2"/>
            <a:endCxn id="103" idx="0"/>
          </p:cNvCxnSpPr>
          <p:nvPr/>
        </p:nvCxnSpPr>
        <p:spPr>
          <a:xfrm>
            <a:off x="4994533" y="3538728"/>
            <a:ext cx="0" cy="2377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3" name="Straight Arrow Connector 142">
            <a:extLst>
              <a:ext uri="{FF2B5EF4-FFF2-40B4-BE49-F238E27FC236}">
                <a16:creationId xmlns:a16="http://schemas.microsoft.com/office/drawing/2014/main" id="{760F9BF2-23E0-4F75-9B61-D4CBAEC40FC4}"/>
              </a:ext>
            </a:extLst>
          </p:cNvPr>
          <p:cNvCxnSpPr>
            <a:cxnSpLocks/>
            <a:stCxn id="103" idx="3"/>
            <a:endCxn id="104" idx="1"/>
          </p:cNvCxnSpPr>
          <p:nvPr/>
        </p:nvCxnSpPr>
        <p:spPr>
          <a:xfrm flipV="1">
            <a:off x="5998464" y="4293109"/>
            <a:ext cx="1453896"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6" name="Connector: Elbow 145">
            <a:extLst>
              <a:ext uri="{FF2B5EF4-FFF2-40B4-BE49-F238E27FC236}">
                <a16:creationId xmlns:a16="http://schemas.microsoft.com/office/drawing/2014/main" id="{A246D6C1-74E3-40A7-B622-1C0427102034}"/>
              </a:ext>
            </a:extLst>
          </p:cNvPr>
          <p:cNvCxnSpPr>
            <a:cxnSpLocks/>
            <a:stCxn id="105" idx="2"/>
          </p:cNvCxnSpPr>
          <p:nvPr/>
        </p:nvCxnSpPr>
        <p:spPr>
          <a:xfrm rot="5400000">
            <a:off x="5353216" y="2048851"/>
            <a:ext cx="1939720" cy="1892808"/>
          </a:xfrm>
          <a:prstGeom prst="bentConnector3">
            <a:avLst>
              <a:gd name="adj1" fmla="val 83672"/>
            </a:avLst>
          </a:prstGeom>
          <a:ln>
            <a:solidFill>
              <a:srgbClr val="0070C0"/>
            </a:solidFill>
            <a:tailEnd type="triangle"/>
          </a:ln>
        </p:spPr>
        <p:style>
          <a:lnRef idx="3">
            <a:schemeClr val="accent6"/>
          </a:lnRef>
          <a:fillRef idx="0">
            <a:schemeClr val="accent6"/>
          </a:fillRef>
          <a:effectRef idx="2">
            <a:schemeClr val="accent6"/>
          </a:effectRef>
          <a:fontRef idx="minor">
            <a:schemeClr val="tx1"/>
          </a:fontRef>
        </p:style>
      </p:cxnSp>
      <p:grpSp>
        <p:nvGrpSpPr>
          <p:cNvPr id="170" name="Group 169">
            <a:extLst>
              <a:ext uri="{FF2B5EF4-FFF2-40B4-BE49-F238E27FC236}">
                <a16:creationId xmlns:a16="http://schemas.microsoft.com/office/drawing/2014/main" id="{8AB8B072-E7FE-4AFF-897A-21ED75392D66}"/>
              </a:ext>
            </a:extLst>
          </p:cNvPr>
          <p:cNvGrpSpPr/>
          <p:nvPr/>
        </p:nvGrpSpPr>
        <p:grpSpPr>
          <a:xfrm>
            <a:off x="1196441" y="1751075"/>
            <a:ext cx="2816169" cy="3407506"/>
            <a:chOff x="1196441" y="1751075"/>
            <a:chExt cx="2816169" cy="3407506"/>
          </a:xfrm>
        </p:grpSpPr>
        <p:cxnSp>
          <p:nvCxnSpPr>
            <p:cNvPr id="152" name="Straight Connector 151">
              <a:extLst>
                <a:ext uri="{FF2B5EF4-FFF2-40B4-BE49-F238E27FC236}">
                  <a16:creationId xmlns:a16="http://schemas.microsoft.com/office/drawing/2014/main" id="{194F7611-FEED-4815-BA72-D7C441703FA2}"/>
                </a:ext>
              </a:extLst>
            </p:cNvPr>
            <p:cNvCxnSpPr>
              <a:cxnSpLocks/>
              <a:stCxn id="99" idx="0"/>
            </p:cNvCxnSpPr>
            <p:nvPr/>
          </p:nvCxnSpPr>
          <p:spPr>
            <a:xfrm flipH="1" flipV="1">
              <a:off x="1196441" y="5003686"/>
              <a:ext cx="1" cy="15489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5" name="Straight Connector 154">
              <a:extLst>
                <a:ext uri="{FF2B5EF4-FFF2-40B4-BE49-F238E27FC236}">
                  <a16:creationId xmlns:a16="http://schemas.microsoft.com/office/drawing/2014/main" id="{9DFF70E9-4459-4CFE-A8EB-AB86F2B9F2F8}"/>
                </a:ext>
              </a:extLst>
            </p:cNvPr>
            <p:cNvCxnSpPr>
              <a:cxnSpLocks/>
            </p:cNvCxnSpPr>
            <p:nvPr/>
          </p:nvCxnSpPr>
          <p:spPr>
            <a:xfrm>
              <a:off x="1196441" y="4996427"/>
              <a:ext cx="2680615" cy="2343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8" name="Straight Connector 157">
              <a:extLst>
                <a:ext uri="{FF2B5EF4-FFF2-40B4-BE49-F238E27FC236}">
                  <a16:creationId xmlns:a16="http://schemas.microsoft.com/office/drawing/2014/main" id="{E8ED6CFD-281E-4BC1-8D6D-627D1100854D}"/>
                </a:ext>
              </a:extLst>
            </p:cNvPr>
            <p:cNvCxnSpPr>
              <a:cxnSpLocks/>
            </p:cNvCxnSpPr>
            <p:nvPr/>
          </p:nvCxnSpPr>
          <p:spPr>
            <a:xfrm flipH="1" flipV="1">
              <a:off x="3859808" y="1751076"/>
              <a:ext cx="17248" cy="325261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3" name="Straight Arrow Connector 162">
              <a:extLst>
                <a:ext uri="{FF2B5EF4-FFF2-40B4-BE49-F238E27FC236}">
                  <a16:creationId xmlns:a16="http://schemas.microsoft.com/office/drawing/2014/main" id="{5B575A3A-E231-4727-8114-6AFE50999F21}"/>
                </a:ext>
              </a:extLst>
            </p:cNvPr>
            <p:cNvCxnSpPr>
              <a:cxnSpLocks/>
            </p:cNvCxnSpPr>
            <p:nvPr/>
          </p:nvCxnSpPr>
          <p:spPr>
            <a:xfrm>
              <a:off x="3840480" y="1751075"/>
              <a:ext cx="17213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cxnSp>
        <p:nvCxnSpPr>
          <p:cNvPr id="172" name="Connector: Elbow 171">
            <a:extLst>
              <a:ext uri="{FF2B5EF4-FFF2-40B4-BE49-F238E27FC236}">
                <a16:creationId xmlns:a16="http://schemas.microsoft.com/office/drawing/2014/main" id="{2ED51BA5-5B08-4512-BAD4-2991314EBEB5}"/>
              </a:ext>
            </a:extLst>
          </p:cNvPr>
          <p:cNvCxnSpPr>
            <a:cxnSpLocks/>
            <a:stCxn id="99" idx="2"/>
            <a:endCxn id="71" idx="2"/>
          </p:cNvCxnSpPr>
          <p:nvPr/>
        </p:nvCxnSpPr>
        <p:spPr>
          <a:xfrm rot="16200000" flipH="1">
            <a:off x="3160177" y="4228116"/>
            <a:ext cx="16924" cy="3944395"/>
          </a:xfrm>
          <a:prstGeom prst="bentConnector3">
            <a:avLst>
              <a:gd name="adj1" fmla="val 734023"/>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nvGrpSpPr>
          <p:cNvPr id="201" name="Group 200">
            <a:extLst>
              <a:ext uri="{FF2B5EF4-FFF2-40B4-BE49-F238E27FC236}">
                <a16:creationId xmlns:a16="http://schemas.microsoft.com/office/drawing/2014/main" id="{561EC0DB-1680-4565-B3A7-580A7ED8DD5D}"/>
              </a:ext>
            </a:extLst>
          </p:cNvPr>
          <p:cNvGrpSpPr/>
          <p:nvPr/>
        </p:nvGrpSpPr>
        <p:grpSpPr>
          <a:xfrm>
            <a:off x="1645920" y="3575864"/>
            <a:ext cx="1463040" cy="481972"/>
            <a:chOff x="1645920" y="3575864"/>
            <a:chExt cx="1463040" cy="481972"/>
          </a:xfrm>
        </p:grpSpPr>
        <p:cxnSp>
          <p:nvCxnSpPr>
            <p:cNvPr id="176" name="Straight Connector 175">
              <a:extLst>
                <a:ext uri="{FF2B5EF4-FFF2-40B4-BE49-F238E27FC236}">
                  <a16:creationId xmlns:a16="http://schemas.microsoft.com/office/drawing/2014/main" id="{8C76F310-2DB5-4E7F-ABCF-4A7D77D6DDD2}"/>
                </a:ext>
              </a:extLst>
            </p:cNvPr>
            <p:cNvCxnSpPr>
              <a:cxnSpLocks/>
            </p:cNvCxnSpPr>
            <p:nvPr/>
          </p:nvCxnSpPr>
          <p:spPr>
            <a:xfrm flipV="1">
              <a:off x="1645920" y="3815521"/>
              <a:ext cx="282042" cy="242315"/>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79" name="Straight Connector 178">
              <a:extLst>
                <a:ext uri="{FF2B5EF4-FFF2-40B4-BE49-F238E27FC236}">
                  <a16:creationId xmlns:a16="http://schemas.microsoft.com/office/drawing/2014/main" id="{2737470C-4BDA-4669-B6C7-4A9F23EBF9DA}"/>
                </a:ext>
              </a:extLst>
            </p:cNvPr>
            <p:cNvCxnSpPr>
              <a:cxnSpLocks/>
            </p:cNvCxnSpPr>
            <p:nvPr/>
          </p:nvCxnSpPr>
          <p:spPr>
            <a:xfrm>
              <a:off x="1927962" y="3815521"/>
              <a:ext cx="1180998"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82" name="Straight Arrow Connector 181">
              <a:extLst>
                <a:ext uri="{FF2B5EF4-FFF2-40B4-BE49-F238E27FC236}">
                  <a16:creationId xmlns:a16="http://schemas.microsoft.com/office/drawing/2014/main" id="{29511E2C-4A6E-434C-B48E-86C113386A1D}"/>
                </a:ext>
              </a:extLst>
            </p:cNvPr>
            <p:cNvCxnSpPr>
              <a:cxnSpLocks/>
              <a:endCxn id="97" idx="2"/>
            </p:cNvCxnSpPr>
            <p:nvPr/>
          </p:nvCxnSpPr>
          <p:spPr>
            <a:xfrm flipV="1">
              <a:off x="3108960" y="3575864"/>
              <a:ext cx="0" cy="23965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cxnSp>
        <p:nvCxnSpPr>
          <p:cNvPr id="185" name="Connector: Elbow 184">
            <a:extLst>
              <a:ext uri="{FF2B5EF4-FFF2-40B4-BE49-F238E27FC236}">
                <a16:creationId xmlns:a16="http://schemas.microsoft.com/office/drawing/2014/main" id="{E4BC7518-62E3-4C85-855D-B43152B26398}"/>
              </a:ext>
            </a:extLst>
          </p:cNvPr>
          <p:cNvCxnSpPr>
            <a:cxnSpLocks/>
            <a:stCxn id="102" idx="3"/>
            <a:endCxn id="105" idx="1"/>
          </p:cNvCxnSpPr>
          <p:nvPr/>
        </p:nvCxnSpPr>
        <p:spPr>
          <a:xfrm flipV="1">
            <a:off x="5998464" y="1751075"/>
            <a:ext cx="539496" cy="1271018"/>
          </a:xfrm>
          <a:prstGeom prst="bentConnector3">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nvGrpSpPr>
          <p:cNvPr id="200" name="Group 199">
            <a:extLst>
              <a:ext uri="{FF2B5EF4-FFF2-40B4-BE49-F238E27FC236}">
                <a16:creationId xmlns:a16="http://schemas.microsoft.com/office/drawing/2014/main" id="{7434A49E-6CE5-478B-8220-8B50D90A22F7}"/>
              </a:ext>
            </a:extLst>
          </p:cNvPr>
          <p:cNvGrpSpPr/>
          <p:nvPr/>
        </p:nvGrpSpPr>
        <p:grpSpPr>
          <a:xfrm>
            <a:off x="3103148" y="3936678"/>
            <a:ext cx="1573297" cy="140681"/>
            <a:chOff x="3103148" y="3936678"/>
            <a:chExt cx="1573297" cy="140681"/>
          </a:xfrm>
        </p:grpSpPr>
        <p:cxnSp>
          <p:nvCxnSpPr>
            <p:cNvPr id="188" name="Straight Arrow Connector 187">
              <a:extLst>
                <a:ext uri="{FF2B5EF4-FFF2-40B4-BE49-F238E27FC236}">
                  <a16:creationId xmlns:a16="http://schemas.microsoft.com/office/drawing/2014/main" id="{EEDF969E-DCF3-4BBD-BC22-813A455E2992}"/>
                </a:ext>
              </a:extLst>
            </p:cNvPr>
            <p:cNvCxnSpPr>
              <a:cxnSpLocks/>
            </p:cNvCxnSpPr>
            <p:nvPr/>
          </p:nvCxnSpPr>
          <p:spPr>
            <a:xfrm>
              <a:off x="3103148" y="3936678"/>
              <a:ext cx="0" cy="140681"/>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92" name="Straight Connector 191">
              <a:extLst>
                <a:ext uri="{FF2B5EF4-FFF2-40B4-BE49-F238E27FC236}">
                  <a16:creationId xmlns:a16="http://schemas.microsoft.com/office/drawing/2014/main" id="{E63342E5-7454-429C-AAF4-123C82DC1CEF}"/>
                </a:ext>
              </a:extLst>
            </p:cNvPr>
            <p:cNvCxnSpPr>
              <a:cxnSpLocks/>
            </p:cNvCxnSpPr>
            <p:nvPr/>
          </p:nvCxnSpPr>
          <p:spPr>
            <a:xfrm flipV="1">
              <a:off x="3103148" y="3936678"/>
              <a:ext cx="1573297" cy="1"/>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grpSp>
      <p:grpSp>
        <p:nvGrpSpPr>
          <p:cNvPr id="209" name="Group 208">
            <a:extLst>
              <a:ext uri="{FF2B5EF4-FFF2-40B4-BE49-F238E27FC236}">
                <a16:creationId xmlns:a16="http://schemas.microsoft.com/office/drawing/2014/main" id="{B2022A8A-B8C8-449C-8A70-EE50222D7744}"/>
              </a:ext>
            </a:extLst>
          </p:cNvPr>
          <p:cNvGrpSpPr/>
          <p:nvPr/>
        </p:nvGrpSpPr>
        <p:grpSpPr>
          <a:xfrm>
            <a:off x="2194560" y="1232685"/>
            <a:ext cx="2799973" cy="2825151"/>
            <a:chOff x="2194560" y="1232685"/>
            <a:chExt cx="2799973" cy="2825151"/>
          </a:xfrm>
        </p:grpSpPr>
        <p:cxnSp>
          <p:nvCxnSpPr>
            <p:cNvPr id="196" name="Straight Connector 195">
              <a:extLst>
                <a:ext uri="{FF2B5EF4-FFF2-40B4-BE49-F238E27FC236}">
                  <a16:creationId xmlns:a16="http://schemas.microsoft.com/office/drawing/2014/main" id="{7FEAF061-7716-4E1E-9CE5-1A6729DDD529}"/>
                </a:ext>
              </a:extLst>
            </p:cNvPr>
            <p:cNvCxnSpPr>
              <a:cxnSpLocks/>
              <a:endCxn id="101" idx="0"/>
            </p:cNvCxnSpPr>
            <p:nvPr/>
          </p:nvCxnSpPr>
          <p:spPr>
            <a:xfrm flipV="1">
              <a:off x="2200372" y="1234440"/>
              <a:ext cx="2794161" cy="12432"/>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203" name="Straight Connector 202">
              <a:extLst>
                <a:ext uri="{FF2B5EF4-FFF2-40B4-BE49-F238E27FC236}">
                  <a16:creationId xmlns:a16="http://schemas.microsoft.com/office/drawing/2014/main" id="{88A5CD81-EB63-4036-B97D-E490C06B4FC4}"/>
                </a:ext>
              </a:extLst>
            </p:cNvPr>
            <p:cNvCxnSpPr>
              <a:cxnSpLocks/>
            </p:cNvCxnSpPr>
            <p:nvPr/>
          </p:nvCxnSpPr>
          <p:spPr>
            <a:xfrm>
              <a:off x="2202282" y="1232685"/>
              <a:ext cx="0" cy="273313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206" name="Connector: Elbow 205">
              <a:extLst>
                <a:ext uri="{FF2B5EF4-FFF2-40B4-BE49-F238E27FC236}">
                  <a16:creationId xmlns:a16="http://schemas.microsoft.com/office/drawing/2014/main" id="{F95FE969-6A30-45CB-B234-0F6BF4161CA0}"/>
                </a:ext>
              </a:extLst>
            </p:cNvPr>
            <p:cNvCxnSpPr>
              <a:cxnSpLocks/>
            </p:cNvCxnSpPr>
            <p:nvPr/>
          </p:nvCxnSpPr>
          <p:spPr>
            <a:xfrm>
              <a:off x="2194560" y="3965113"/>
              <a:ext cx="685801" cy="92723"/>
            </a:xfrm>
            <a:prstGeom prst="bentConnector2">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sp>
        <p:nvSpPr>
          <p:cNvPr id="210" name="Rectangle 209">
            <a:extLst>
              <a:ext uri="{FF2B5EF4-FFF2-40B4-BE49-F238E27FC236}">
                <a16:creationId xmlns:a16="http://schemas.microsoft.com/office/drawing/2014/main" id="{254A766C-007B-48E5-A178-064A34C18FCC}"/>
              </a:ext>
            </a:extLst>
          </p:cNvPr>
          <p:cNvSpPr/>
          <p:nvPr/>
        </p:nvSpPr>
        <p:spPr>
          <a:xfrm>
            <a:off x="2368865" y="2168171"/>
            <a:ext cx="1463040" cy="5486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z-Latn-AZ" sz="1100" dirty="0">
                <a:effectLst>
                  <a:outerShdw blurRad="38100" dist="38100" dir="2700000" algn="tl">
                    <a:srgbClr val="000000">
                      <a:alpha val="43137"/>
                    </a:srgbClr>
                  </a:outerShdw>
                </a:effectLst>
              </a:rPr>
              <a:t>LEDi işə sal</a:t>
            </a:r>
            <a:endParaRPr lang="en-US" sz="1100" dirty="0">
              <a:effectLst>
                <a:outerShdw blurRad="38100" dist="38100" dir="2700000" algn="tl">
                  <a:srgbClr val="000000">
                    <a:alpha val="43137"/>
                  </a:srgbClr>
                </a:outerShdw>
              </a:effectLst>
            </a:endParaRPr>
          </a:p>
        </p:txBody>
      </p:sp>
      <p:grpSp>
        <p:nvGrpSpPr>
          <p:cNvPr id="217" name="Group 216">
            <a:extLst>
              <a:ext uri="{FF2B5EF4-FFF2-40B4-BE49-F238E27FC236}">
                <a16:creationId xmlns:a16="http://schemas.microsoft.com/office/drawing/2014/main" id="{1EE0F3B1-0E9A-4FE7-B1CA-8FFC56B051AC}"/>
              </a:ext>
            </a:extLst>
          </p:cNvPr>
          <p:cNvGrpSpPr/>
          <p:nvPr/>
        </p:nvGrpSpPr>
        <p:grpSpPr>
          <a:xfrm>
            <a:off x="192510" y="2716811"/>
            <a:ext cx="2907875" cy="1615346"/>
            <a:chOff x="192510" y="2716811"/>
            <a:chExt cx="2907875" cy="1615346"/>
          </a:xfrm>
        </p:grpSpPr>
        <p:cxnSp>
          <p:nvCxnSpPr>
            <p:cNvPr id="212" name="Straight Connector 211">
              <a:extLst>
                <a:ext uri="{FF2B5EF4-FFF2-40B4-BE49-F238E27FC236}">
                  <a16:creationId xmlns:a16="http://schemas.microsoft.com/office/drawing/2014/main" id="{A7E1858B-2B12-4E5B-AA1A-E270B038C2CD}"/>
                </a:ext>
              </a:extLst>
            </p:cNvPr>
            <p:cNvCxnSpPr>
              <a:cxnSpLocks/>
              <a:stCxn id="96" idx="1"/>
            </p:cNvCxnSpPr>
            <p:nvPr/>
          </p:nvCxnSpPr>
          <p:spPr>
            <a:xfrm flipV="1">
              <a:off x="192510" y="2879589"/>
              <a:ext cx="26947" cy="1452568"/>
            </a:xfrm>
            <a:prstGeom prst="line">
              <a:avLst/>
            </a:prstGeom>
          </p:spPr>
          <p:style>
            <a:lnRef idx="3">
              <a:schemeClr val="accent6"/>
            </a:lnRef>
            <a:fillRef idx="0">
              <a:schemeClr val="accent6"/>
            </a:fillRef>
            <a:effectRef idx="2">
              <a:schemeClr val="accent6"/>
            </a:effectRef>
            <a:fontRef idx="minor">
              <a:schemeClr val="tx1"/>
            </a:fontRef>
          </p:style>
        </p:cxnSp>
        <p:cxnSp>
          <p:nvCxnSpPr>
            <p:cNvPr id="215" name="Connector: Elbow 214">
              <a:extLst>
                <a:ext uri="{FF2B5EF4-FFF2-40B4-BE49-F238E27FC236}">
                  <a16:creationId xmlns:a16="http://schemas.microsoft.com/office/drawing/2014/main" id="{06BA6ADC-A36E-44B8-BAF4-E486F15C0D3A}"/>
                </a:ext>
              </a:extLst>
            </p:cNvPr>
            <p:cNvCxnSpPr>
              <a:cxnSpLocks/>
              <a:endCxn id="210" idx="2"/>
            </p:cNvCxnSpPr>
            <p:nvPr/>
          </p:nvCxnSpPr>
          <p:spPr>
            <a:xfrm flipV="1">
              <a:off x="205983" y="2716811"/>
              <a:ext cx="2894402" cy="145542"/>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grpSp>
      <p:cxnSp>
        <p:nvCxnSpPr>
          <p:cNvPr id="21" name="Straight Arrow Connector 20">
            <a:extLst>
              <a:ext uri="{FF2B5EF4-FFF2-40B4-BE49-F238E27FC236}">
                <a16:creationId xmlns:a16="http://schemas.microsoft.com/office/drawing/2014/main" id="{2A24DE2F-A060-428D-A347-77CF49BDCF78}"/>
              </a:ext>
            </a:extLst>
          </p:cNvPr>
          <p:cNvCxnSpPr>
            <a:cxnSpLocks/>
            <a:stCxn id="104" idx="0"/>
            <a:endCxn id="81" idx="4"/>
          </p:cNvCxnSpPr>
          <p:nvPr/>
        </p:nvCxnSpPr>
        <p:spPr>
          <a:xfrm flipV="1">
            <a:off x="8183880" y="3501294"/>
            <a:ext cx="0" cy="517495"/>
          </a:xfrm>
          <a:prstGeom prst="straightConnector1">
            <a:avLst/>
          </a:prstGeom>
          <a:ln>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71" name="Flowchart: Decision 70">
            <a:extLst>
              <a:ext uri="{FF2B5EF4-FFF2-40B4-BE49-F238E27FC236}">
                <a16:creationId xmlns:a16="http://schemas.microsoft.com/office/drawing/2014/main" id="{B5EAB4FD-F32F-4C0F-BF1C-2821AE58DB44}"/>
              </a:ext>
            </a:extLst>
          </p:cNvPr>
          <p:cNvSpPr/>
          <p:nvPr/>
        </p:nvSpPr>
        <p:spPr>
          <a:xfrm>
            <a:off x="4136906" y="5137739"/>
            <a:ext cx="2007862" cy="1071037"/>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az-Latn-AZ" sz="1000" dirty="0">
                <a:effectLst>
                  <a:outerShdw blurRad="38100" dist="38100" dir="2700000" algn="tl">
                    <a:srgbClr val="000000">
                      <a:alpha val="43137"/>
                    </a:srgbClr>
                  </a:outerShdw>
                </a:effectLst>
              </a:rPr>
              <a:t>400m məsafə haçansa keçilib mi?</a:t>
            </a:r>
            <a:endParaRPr lang="en-US" sz="1000" dirty="0">
              <a:effectLst>
                <a:outerShdw blurRad="38100" dist="38100" dir="2700000" algn="tl">
                  <a:srgbClr val="000000">
                    <a:alpha val="43137"/>
                  </a:srgbClr>
                </a:outerShdw>
              </a:effectLst>
            </a:endParaRPr>
          </a:p>
        </p:txBody>
      </p:sp>
      <p:sp>
        <p:nvSpPr>
          <p:cNvPr id="78" name="Rectangle 77">
            <a:extLst>
              <a:ext uri="{FF2B5EF4-FFF2-40B4-BE49-F238E27FC236}">
                <a16:creationId xmlns:a16="http://schemas.microsoft.com/office/drawing/2014/main" id="{F3E17B89-D016-4576-B8AA-21038CB901B3}"/>
              </a:ext>
            </a:extLst>
          </p:cNvPr>
          <p:cNvSpPr/>
          <p:nvPr/>
        </p:nvSpPr>
        <p:spPr>
          <a:xfrm>
            <a:off x="6528816" y="5400896"/>
            <a:ext cx="1463040" cy="5486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z-Latn-AZ" sz="1100" dirty="0">
                <a:effectLst>
                  <a:outerShdw blurRad="38100" dist="38100" dir="2700000" algn="tl">
                    <a:srgbClr val="000000">
                      <a:alpha val="43137"/>
                    </a:srgbClr>
                  </a:outerShdw>
                </a:effectLst>
              </a:rPr>
              <a:t>Hündürlük haqqında məlumat göndər</a:t>
            </a:r>
            <a:endParaRPr lang="en-US" sz="1100" dirty="0">
              <a:effectLst>
                <a:outerShdw blurRad="38100" dist="38100" dir="2700000" algn="tl">
                  <a:srgbClr val="000000">
                    <a:alpha val="43137"/>
                  </a:srgbClr>
                </a:outerShdw>
              </a:effectLst>
            </a:endParaRPr>
          </a:p>
        </p:txBody>
      </p:sp>
      <p:sp>
        <p:nvSpPr>
          <p:cNvPr id="81" name="Oval 80">
            <a:extLst>
              <a:ext uri="{FF2B5EF4-FFF2-40B4-BE49-F238E27FC236}">
                <a16:creationId xmlns:a16="http://schemas.microsoft.com/office/drawing/2014/main" id="{9EAE8077-8177-42E3-9AA1-FF27A566F0A6}"/>
              </a:ext>
            </a:extLst>
          </p:cNvPr>
          <p:cNvSpPr/>
          <p:nvPr/>
        </p:nvSpPr>
        <p:spPr>
          <a:xfrm>
            <a:off x="7569975" y="2947577"/>
            <a:ext cx="1227809" cy="553717"/>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az-Latn-AZ" sz="1600" dirty="0">
                <a:effectLst>
                  <a:outerShdw blurRad="38100" dist="38100" dir="2700000" algn="tl">
                    <a:srgbClr val="000000">
                      <a:alpha val="43137"/>
                    </a:srgbClr>
                  </a:outerShdw>
                </a:effectLst>
              </a:rPr>
              <a:t>Son</a:t>
            </a:r>
            <a:endParaRPr lang="en-US" sz="1600" dirty="0">
              <a:effectLst>
                <a:outerShdw blurRad="38100" dist="38100" dir="2700000" algn="tl">
                  <a:srgbClr val="000000">
                    <a:alpha val="43137"/>
                  </a:srgbClr>
                </a:outerShdw>
              </a:effectLst>
            </a:endParaRPr>
          </a:p>
        </p:txBody>
      </p:sp>
      <p:cxnSp>
        <p:nvCxnSpPr>
          <p:cNvPr id="69" name="Connector: Elbow 68">
            <a:extLst>
              <a:ext uri="{FF2B5EF4-FFF2-40B4-BE49-F238E27FC236}">
                <a16:creationId xmlns:a16="http://schemas.microsoft.com/office/drawing/2014/main" id="{F0B85284-8612-4C36-BBE0-4274B9E07402}"/>
              </a:ext>
            </a:extLst>
          </p:cNvPr>
          <p:cNvCxnSpPr>
            <a:cxnSpLocks/>
            <a:stCxn id="98" idx="2"/>
            <a:endCxn id="71" idx="0"/>
          </p:cNvCxnSpPr>
          <p:nvPr/>
        </p:nvCxnSpPr>
        <p:spPr>
          <a:xfrm rot="16200000" flipH="1">
            <a:off x="3859267" y="3856168"/>
            <a:ext cx="531263" cy="2031877"/>
          </a:xfrm>
          <a:prstGeom prst="bentConnector3">
            <a:avLst>
              <a:gd name="adj1" fmla="val 50000"/>
            </a:avLst>
          </a:prstGeom>
          <a:ln>
            <a:solidFill>
              <a:srgbClr val="0070C0"/>
            </a:solidFill>
            <a:tailEnd type="triangle"/>
          </a:ln>
        </p:spPr>
        <p:style>
          <a:lnRef idx="3">
            <a:schemeClr val="accent6"/>
          </a:lnRef>
          <a:fillRef idx="0">
            <a:schemeClr val="accent6"/>
          </a:fillRef>
          <a:effectRef idx="2">
            <a:schemeClr val="accent6"/>
          </a:effectRef>
          <a:fontRef idx="minor">
            <a:schemeClr val="tx1"/>
          </a:fontRef>
        </p:style>
      </p:cxnSp>
      <p:cxnSp>
        <p:nvCxnSpPr>
          <p:cNvPr id="76" name="Straight Arrow Connector 75">
            <a:extLst>
              <a:ext uri="{FF2B5EF4-FFF2-40B4-BE49-F238E27FC236}">
                <a16:creationId xmlns:a16="http://schemas.microsoft.com/office/drawing/2014/main" id="{5B88FD47-CFDB-4817-BDE6-4755EF809A1A}"/>
              </a:ext>
            </a:extLst>
          </p:cNvPr>
          <p:cNvCxnSpPr>
            <a:cxnSpLocks/>
            <a:stCxn id="71" idx="3"/>
            <a:endCxn id="78" idx="1"/>
          </p:cNvCxnSpPr>
          <p:nvPr/>
        </p:nvCxnSpPr>
        <p:spPr>
          <a:xfrm>
            <a:off x="6144768" y="5673258"/>
            <a:ext cx="384048" cy="1958"/>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80" name="Straight Arrow Connector 79">
            <a:extLst>
              <a:ext uri="{FF2B5EF4-FFF2-40B4-BE49-F238E27FC236}">
                <a16:creationId xmlns:a16="http://schemas.microsoft.com/office/drawing/2014/main" id="{A5080756-DFC1-43AE-8EB5-5FB8C989AAEC}"/>
              </a:ext>
            </a:extLst>
          </p:cNvPr>
          <p:cNvCxnSpPr>
            <a:cxnSpLocks/>
            <a:stCxn id="71" idx="1"/>
            <a:endCxn id="100" idx="3"/>
          </p:cNvCxnSpPr>
          <p:nvPr/>
        </p:nvCxnSpPr>
        <p:spPr>
          <a:xfrm flipH="1">
            <a:off x="3844212" y="5673258"/>
            <a:ext cx="292694" cy="19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128" name="Group 127">
            <a:extLst>
              <a:ext uri="{FF2B5EF4-FFF2-40B4-BE49-F238E27FC236}">
                <a16:creationId xmlns:a16="http://schemas.microsoft.com/office/drawing/2014/main" id="{F5FD754A-1047-4000-858F-B1CE9EBA545B}"/>
              </a:ext>
            </a:extLst>
          </p:cNvPr>
          <p:cNvGrpSpPr/>
          <p:nvPr/>
        </p:nvGrpSpPr>
        <p:grpSpPr>
          <a:xfrm>
            <a:off x="1738601" y="4928616"/>
            <a:ext cx="5530880" cy="518637"/>
            <a:chOff x="1738601" y="4928616"/>
            <a:chExt cx="5530880" cy="518637"/>
          </a:xfrm>
        </p:grpSpPr>
        <p:cxnSp>
          <p:nvCxnSpPr>
            <p:cNvPr id="92" name="Straight Connector 91">
              <a:extLst>
                <a:ext uri="{FF2B5EF4-FFF2-40B4-BE49-F238E27FC236}">
                  <a16:creationId xmlns:a16="http://schemas.microsoft.com/office/drawing/2014/main" id="{CE5889A8-607F-4208-9FD5-244A00C649E3}"/>
                </a:ext>
              </a:extLst>
            </p:cNvPr>
            <p:cNvCxnSpPr>
              <a:cxnSpLocks/>
              <a:stCxn id="78" idx="0"/>
            </p:cNvCxnSpPr>
            <p:nvPr/>
          </p:nvCxnSpPr>
          <p:spPr>
            <a:xfrm flipV="1">
              <a:off x="7260336" y="4928616"/>
              <a:ext cx="0" cy="472280"/>
            </a:xfrm>
            <a:prstGeom prst="line">
              <a:avLst/>
            </a:prstGeom>
            <a:ln>
              <a:solidFill>
                <a:srgbClr val="0070C0"/>
              </a:solidFill>
            </a:ln>
          </p:spPr>
          <p:style>
            <a:lnRef idx="3">
              <a:schemeClr val="accent6"/>
            </a:lnRef>
            <a:fillRef idx="0">
              <a:schemeClr val="accent6"/>
            </a:fillRef>
            <a:effectRef idx="2">
              <a:schemeClr val="accent6"/>
            </a:effectRef>
            <a:fontRef idx="minor">
              <a:schemeClr val="tx1"/>
            </a:fontRef>
          </p:style>
        </p:cxnSp>
        <p:cxnSp>
          <p:nvCxnSpPr>
            <p:cNvPr id="111" name="Straight Connector 110">
              <a:extLst>
                <a:ext uri="{FF2B5EF4-FFF2-40B4-BE49-F238E27FC236}">
                  <a16:creationId xmlns:a16="http://schemas.microsoft.com/office/drawing/2014/main" id="{3B11EB1E-022F-4229-A3E8-490BD95D6B80}"/>
                </a:ext>
              </a:extLst>
            </p:cNvPr>
            <p:cNvCxnSpPr>
              <a:cxnSpLocks/>
            </p:cNvCxnSpPr>
            <p:nvPr/>
          </p:nvCxnSpPr>
          <p:spPr>
            <a:xfrm flipH="1">
              <a:off x="4012610" y="4928616"/>
              <a:ext cx="3256871" cy="0"/>
            </a:xfrm>
            <a:prstGeom prst="line">
              <a:avLst/>
            </a:prstGeom>
            <a:ln>
              <a:solidFill>
                <a:srgbClr val="0070C0"/>
              </a:solidFill>
            </a:ln>
          </p:spPr>
          <p:style>
            <a:lnRef idx="3">
              <a:schemeClr val="accent6"/>
            </a:lnRef>
            <a:fillRef idx="0">
              <a:schemeClr val="accent6"/>
            </a:fillRef>
            <a:effectRef idx="2">
              <a:schemeClr val="accent6"/>
            </a:effectRef>
            <a:fontRef idx="minor">
              <a:schemeClr val="tx1"/>
            </a:fontRef>
          </p:style>
        </p:cxnSp>
        <p:cxnSp>
          <p:nvCxnSpPr>
            <p:cNvPr id="118" name="Straight Connector 117">
              <a:extLst>
                <a:ext uri="{FF2B5EF4-FFF2-40B4-BE49-F238E27FC236}">
                  <a16:creationId xmlns:a16="http://schemas.microsoft.com/office/drawing/2014/main" id="{1444E512-098D-4509-B361-2984996EF4CA}"/>
                </a:ext>
              </a:extLst>
            </p:cNvPr>
            <p:cNvCxnSpPr>
              <a:cxnSpLocks/>
            </p:cNvCxnSpPr>
            <p:nvPr/>
          </p:nvCxnSpPr>
          <p:spPr>
            <a:xfrm>
              <a:off x="4012610" y="4928616"/>
              <a:ext cx="0" cy="278979"/>
            </a:xfrm>
            <a:prstGeom prst="line">
              <a:avLst/>
            </a:prstGeom>
            <a:ln>
              <a:solidFill>
                <a:srgbClr val="0070C0"/>
              </a:solidFill>
            </a:ln>
          </p:spPr>
          <p:style>
            <a:lnRef idx="3">
              <a:schemeClr val="accent6"/>
            </a:lnRef>
            <a:fillRef idx="0">
              <a:schemeClr val="accent6"/>
            </a:fillRef>
            <a:effectRef idx="2">
              <a:schemeClr val="accent6"/>
            </a:effectRef>
            <a:fontRef idx="minor">
              <a:schemeClr val="tx1"/>
            </a:fontRef>
          </p:style>
        </p:cxnSp>
        <p:cxnSp>
          <p:nvCxnSpPr>
            <p:cNvPr id="122" name="Straight Connector 121">
              <a:extLst>
                <a:ext uri="{FF2B5EF4-FFF2-40B4-BE49-F238E27FC236}">
                  <a16:creationId xmlns:a16="http://schemas.microsoft.com/office/drawing/2014/main" id="{C7FC9EBC-E15C-4CE2-BA80-794EE71492BE}"/>
                </a:ext>
              </a:extLst>
            </p:cNvPr>
            <p:cNvCxnSpPr>
              <a:cxnSpLocks/>
            </p:cNvCxnSpPr>
            <p:nvPr/>
          </p:nvCxnSpPr>
          <p:spPr>
            <a:xfrm flipH="1">
              <a:off x="1747745" y="5207595"/>
              <a:ext cx="2264865" cy="0"/>
            </a:xfrm>
            <a:prstGeom prst="line">
              <a:avLst/>
            </a:prstGeom>
            <a:ln>
              <a:solidFill>
                <a:srgbClr val="0070C0"/>
              </a:solidFill>
            </a:ln>
          </p:spPr>
          <p:style>
            <a:lnRef idx="3">
              <a:schemeClr val="accent6"/>
            </a:lnRef>
            <a:fillRef idx="0">
              <a:schemeClr val="accent6"/>
            </a:fillRef>
            <a:effectRef idx="2">
              <a:schemeClr val="accent6"/>
            </a:effectRef>
            <a:fontRef idx="minor">
              <a:schemeClr val="tx1"/>
            </a:fontRef>
          </p:style>
        </p:cxnSp>
        <p:cxnSp>
          <p:nvCxnSpPr>
            <p:cNvPr id="125" name="Straight Arrow Connector 124">
              <a:extLst>
                <a:ext uri="{FF2B5EF4-FFF2-40B4-BE49-F238E27FC236}">
                  <a16:creationId xmlns:a16="http://schemas.microsoft.com/office/drawing/2014/main" id="{25FEC7AC-8314-46BA-B057-7EA6546F8C18}"/>
                </a:ext>
              </a:extLst>
            </p:cNvPr>
            <p:cNvCxnSpPr>
              <a:cxnSpLocks/>
            </p:cNvCxnSpPr>
            <p:nvPr/>
          </p:nvCxnSpPr>
          <p:spPr>
            <a:xfrm flipH="1">
              <a:off x="1738601" y="5207595"/>
              <a:ext cx="9144" cy="239658"/>
            </a:xfrm>
            <a:prstGeom prst="straightConnector1">
              <a:avLst/>
            </a:prstGeom>
            <a:ln>
              <a:solidFill>
                <a:srgbClr val="0070C0"/>
              </a:solidFill>
              <a:tailEnd type="triangle"/>
            </a:ln>
          </p:spPr>
          <p:style>
            <a:lnRef idx="3">
              <a:schemeClr val="accent6"/>
            </a:lnRef>
            <a:fillRef idx="0">
              <a:schemeClr val="accent6"/>
            </a:fillRef>
            <a:effectRef idx="2">
              <a:schemeClr val="accent6"/>
            </a:effectRef>
            <a:fontRef idx="minor">
              <a:schemeClr val="tx1"/>
            </a:fontRef>
          </p:style>
        </p:cxnSp>
      </p:grpSp>
      <p:grpSp>
        <p:nvGrpSpPr>
          <p:cNvPr id="159" name="Group 158">
            <a:extLst>
              <a:ext uri="{FF2B5EF4-FFF2-40B4-BE49-F238E27FC236}">
                <a16:creationId xmlns:a16="http://schemas.microsoft.com/office/drawing/2014/main" id="{5BF385EE-8225-49BB-96C5-47A7592100CD}"/>
              </a:ext>
            </a:extLst>
          </p:cNvPr>
          <p:cNvGrpSpPr/>
          <p:nvPr/>
        </p:nvGrpSpPr>
        <p:grpSpPr>
          <a:xfrm>
            <a:off x="8058008" y="5327424"/>
            <a:ext cx="850392" cy="1014673"/>
            <a:chOff x="8183880" y="4997510"/>
            <a:chExt cx="850392" cy="1014673"/>
          </a:xfrm>
        </p:grpSpPr>
        <p:cxnSp>
          <p:nvCxnSpPr>
            <p:cNvPr id="141" name="Straight Connector 140">
              <a:extLst>
                <a:ext uri="{FF2B5EF4-FFF2-40B4-BE49-F238E27FC236}">
                  <a16:creationId xmlns:a16="http://schemas.microsoft.com/office/drawing/2014/main" id="{CE1A6419-9D1B-4630-8822-E14176C06469}"/>
                </a:ext>
              </a:extLst>
            </p:cNvPr>
            <p:cNvCxnSpPr>
              <a:cxnSpLocks/>
            </p:cNvCxnSpPr>
            <p:nvPr/>
          </p:nvCxnSpPr>
          <p:spPr>
            <a:xfrm>
              <a:off x="8183880" y="5257800"/>
              <a:ext cx="850385" cy="0"/>
            </a:xfrm>
            <a:prstGeom prst="line">
              <a:avLst/>
            </a:prstGeom>
          </p:spPr>
          <p:style>
            <a:lnRef idx="2">
              <a:schemeClr val="dk1"/>
            </a:lnRef>
            <a:fillRef idx="0">
              <a:schemeClr val="dk1"/>
            </a:fillRef>
            <a:effectRef idx="1">
              <a:schemeClr val="dk1"/>
            </a:effectRef>
            <a:fontRef idx="minor">
              <a:schemeClr val="tx1"/>
            </a:fontRef>
          </p:style>
        </p:cxnSp>
        <p:grpSp>
          <p:nvGrpSpPr>
            <p:cNvPr id="157" name="Group 156">
              <a:extLst>
                <a:ext uri="{FF2B5EF4-FFF2-40B4-BE49-F238E27FC236}">
                  <a16:creationId xmlns:a16="http://schemas.microsoft.com/office/drawing/2014/main" id="{682B2657-E939-4023-ADC1-1E26DD37B623}"/>
                </a:ext>
              </a:extLst>
            </p:cNvPr>
            <p:cNvGrpSpPr/>
            <p:nvPr/>
          </p:nvGrpSpPr>
          <p:grpSpPr>
            <a:xfrm>
              <a:off x="8183880" y="4997510"/>
              <a:ext cx="850392" cy="1014673"/>
              <a:chOff x="8183880" y="4997510"/>
              <a:chExt cx="850392" cy="1014673"/>
            </a:xfrm>
          </p:grpSpPr>
          <p:sp>
            <p:nvSpPr>
              <p:cNvPr id="131" name="Rectangle 130">
                <a:extLst>
                  <a:ext uri="{FF2B5EF4-FFF2-40B4-BE49-F238E27FC236}">
                    <a16:creationId xmlns:a16="http://schemas.microsoft.com/office/drawing/2014/main" id="{4D41A431-C9C8-4BDE-BE90-4DC62A31D595}"/>
                  </a:ext>
                </a:extLst>
              </p:cNvPr>
              <p:cNvSpPr/>
              <p:nvPr/>
            </p:nvSpPr>
            <p:spPr>
              <a:xfrm>
                <a:off x="8218547" y="5611774"/>
                <a:ext cx="91440" cy="914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FDE9C91-6CE0-4C13-B828-3AC0FB87CCFA}"/>
                  </a:ext>
                </a:extLst>
              </p:cNvPr>
              <p:cNvGrpSpPr/>
              <p:nvPr/>
            </p:nvGrpSpPr>
            <p:grpSpPr>
              <a:xfrm>
                <a:off x="8183880" y="4997510"/>
                <a:ext cx="850392" cy="1014673"/>
                <a:chOff x="8183880" y="4997510"/>
                <a:chExt cx="850392" cy="1014673"/>
              </a:xfrm>
            </p:grpSpPr>
            <p:sp>
              <p:nvSpPr>
                <p:cNvPr id="130" name="Rectangle 129">
                  <a:extLst>
                    <a:ext uri="{FF2B5EF4-FFF2-40B4-BE49-F238E27FC236}">
                      <a16:creationId xmlns:a16="http://schemas.microsoft.com/office/drawing/2014/main" id="{D55742E1-64DB-4EA0-A53F-51322BE3DA1D}"/>
                    </a:ext>
                  </a:extLst>
                </p:cNvPr>
                <p:cNvSpPr/>
                <p:nvPr/>
              </p:nvSpPr>
              <p:spPr>
                <a:xfrm>
                  <a:off x="8218547" y="5400896"/>
                  <a:ext cx="91440" cy="914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D07A7027-7F54-401E-B618-FA6B8EF5C4DB}"/>
                    </a:ext>
                  </a:extLst>
                </p:cNvPr>
                <p:cNvSpPr/>
                <p:nvPr/>
              </p:nvSpPr>
              <p:spPr>
                <a:xfrm>
                  <a:off x="8218547" y="5810763"/>
                  <a:ext cx="9144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53BB7D7F-F315-4DEA-96B6-05E5445754C9}"/>
                    </a:ext>
                  </a:extLst>
                </p:cNvPr>
                <p:cNvSpPr txBox="1"/>
                <p:nvPr/>
              </p:nvSpPr>
              <p:spPr>
                <a:xfrm>
                  <a:off x="8271370" y="5330667"/>
                  <a:ext cx="493286" cy="215444"/>
                </a:xfrm>
                <a:prstGeom prst="rect">
                  <a:avLst/>
                </a:prstGeom>
                <a:noFill/>
              </p:spPr>
              <p:txBody>
                <a:bodyPr wrap="square" rtlCol="0">
                  <a:spAutoFit/>
                </a:bodyPr>
                <a:lstStyle/>
                <a:p>
                  <a:r>
                    <a:rPr lang="az-Latn-AZ" sz="800" dirty="0"/>
                    <a:t>- Hə</a:t>
                  </a:r>
                  <a:endParaRPr lang="en-US" sz="800" dirty="0"/>
                </a:p>
              </p:txBody>
            </p:sp>
            <p:sp>
              <p:nvSpPr>
                <p:cNvPr id="135" name="TextBox 134">
                  <a:extLst>
                    <a:ext uri="{FF2B5EF4-FFF2-40B4-BE49-F238E27FC236}">
                      <a16:creationId xmlns:a16="http://schemas.microsoft.com/office/drawing/2014/main" id="{D5ED9C1C-EB58-445F-86B7-4C0E6DAA3248}"/>
                    </a:ext>
                  </a:extLst>
                </p:cNvPr>
                <p:cNvSpPr txBox="1"/>
                <p:nvPr/>
              </p:nvSpPr>
              <p:spPr>
                <a:xfrm>
                  <a:off x="8271370" y="5549565"/>
                  <a:ext cx="397387" cy="215444"/>
                </a:xfrm>
                <a:prstGeom prst="rect">
                  <a:avLst/>
                </a:prstGeom>
                <a:noFill/>
              </p:spPr>
              <p:txBody>
                <a:bodyPr wrap="square" rtlCol="0">
                  <a:spAutoFit/>
                </a:bodyPr>
                <a:lstStyle/>
                <a:p>
                  <a:r>
                    <a:rPr lang="az-Latn-AZ" sz="800" dirty="0"/>
                    <a:t>- Yox</a:t>
                  </a:r>
                  <a:endParaRPr lang="en-US" sz="800" dirty="0"/>
                </a:p>
              </p:txBody>
            </p:sp>
            <p:sp>
              <p:nvSpPr>
                <p:cNvPr id="136" name="TextBox 135">
                  <a:extLst>
                    <a:ext uri="{FF2B5EF4-FFF2-40B4-BE49-F238E27FC236}">
                      <a16:creationId xmlns:a16="http://schemas.microsoft.com/office/drawing/2014/main" id="{0916B452-2478-42F6-97D1-16A19F950F72}"/>
                    </a:ext>
                  </a:extLst>
                </p:cNvPr>
                <p:cNvSpPr txBox="1"/>
                <p:nvPr/>
              </p:nvSpPr>
              <p:spPr>
                <a:xfrm>
                  <a:off x="8264267" y="5765009"/>
                  <a:ext cx="770005" cy="184666"/>
                </a:xfrm>
                <a:prstGeom prst="rect">
                  <a:avLst/>
                </a:prstGeom>
                <a:noFill/>
              </p:spPr>
              <p:txBody>
                <a:bodyPr wrap="square" rtlCol="0">
                  <a:spAutoFit/>
                </a:bodyPr>
                <a:lstStyle/>
                <a:p>
                  <a:r>
                    <a:rPr lang="az-Latn-AZ" sz="600" dirty="0"/>
                    <a:t>- Şərtdən asılı deyil</a:t>
                  </a:r>
                  <a:endParaRPr lang="en-US" sz="600" dirty="0"/>
                </a:p>
              </p:txBody>
            </p:sp>
            <p:sp>
              <p:nvSpPr>
                <p:cNvPr id="138" name="Rectangle 137">
                  <a:extLst>
                    <a:ext uri="{FF2B5EF4-FFF2-40B4-BE49-F238E27FC236}">
                      <a16:creationId xmlns:a16="http://schemas.microsoft.com/office/drawing/2014/main" id="{EC916711-1995-4165-807D-48259B7A29B8}"/>
                    </a:ext>
                  </a:extLst>
                </p:cNvPr>
                <p:cNvSpPr/>
                <p:nvPr/>
              </p:nvSpPr>
              <p:spPr>
                <a:xfrm>
                  <a:off x="8183880" y="5019862"/>
                  <a:ext cx="850385" cy="9923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4" name="TextBox 143">
                  <a:extLst>
                    <a:ext uri="{FF2B5EF4-FFF2-40B4-BE49-F238E27FC236}">
                      <a16:creationId xmlns:a16="http://schemas.microsoft.com/office/drawing/2014/main" id="{87944200-6FC3-43C4-84E1-89C851BEE332}"/>
                    </a:ext>
                  </a:extLst>
                </p:cNvPr>
                <p:cNvSpPr txBox="1"/>
                <p:nvPr/>
              </p:nvSpPr>
              <p:spPr>
                <a:xfrm>
                  <a:off x="8202168" y="4997510"/>
                  <a:ext cx="813808" cy="261610"/>
                </a:xfrm>
                <a:prstGeom prst="rect">
                  <a:avLst/>
                </a:prstGeom>
                <a:noFill/>
              </p:spPr>
              <p:txBody>
                <a:bodyPr wrap="square" rtlCol="0" anchor="ctr">
                  <a:spAutoFit/>
                </a:bodyPr>
                <a:lstStyle/>
                <a:p>
                  <a:pPr algn="ctr"/>
                  <a:r>
                    <a:rPr lang="az-Latn-AZ" sz="1100" dirty="0"/>
                    <a:t>Qeyd</a:t>
                  </a:r>
                  <a:endParaRPr lang="en-US" sz="1100" dirty="0"/>
                </a:p>
              </p:txBody>
            </p:sp>
          </p:grpSp>
        </p:grpSp>
      </p:grpSp>
    </p:spTree>
    <p:extLst>
      <p:ext uri="{BB962C8B-B14F-4D97-AF65-F5344CB8AC3E}">
        <p14:creationId xmlns:p14="http://schemas.microsoft.com/office/powerpoint/2010/main" val="3959305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67</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noProof="1">
                <a:solidFill>
                  <a:srgbClr val="333399"/>
                </a:solidFill>
              </a:rPr>
              <a:t>UP</a:t>
            </a:r>
            <a:r>
              <a:rPr lang="az-Latn-AZ" sz="2400" b="1" kern="0" dirty="0">
                <a:solidFill>
                  <a:srgbClr val="333399"/>
                </a:solidFill>
              </a:rPr>
              <a:t> – </a:t>
            </a:r>
            <a:r>
              <a:rPr lang="az-Latn-AZ" sz="2400" b="1" kern="0" noProof="1">
                <a:solidFill>
                  <a:srgbClr val="333399"/>
                </a:solidFill>
              </a:rPr>
              <a:t>nın hal diaqramı (davamı)</a:t>
            </a:r>
            <a:endParaRPr lang="az-Latn-AZ" sz="2400" b="1" kern="0" dirty="0">
              <a:solidFill>
                <a:srgbClr val="333399"/>
              </a:solidFill>
            </a:endParaRPr>
          </a:p>
        </p:txBody>
      </p:sp>
      <p:sp>
        <p:nvSpPr>
          <p:cNvPr id="10"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A1D902B6-823D-4AF5-8E0C-826388E6FDF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AA345CB5-E92F-41CC-8E64-83F0A9EE4180}"/>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B7650A98-1C8B-44EC-BF0E-F0F3511447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4481843E-9F50-410C-AF13-26A7E21394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3" name="TextBox 12">
            <a:extLst>
              <a:ext uri="{FF2B5EF4-FFF2-40B4-BE49-F238E27FC236}">
                <a16:creationId xmlns:a16="http://schemas.microsoft.com/office/drawing/2014/main" id="{B3B66663-D911-4E0E-A792-E45C0811D72A}"/>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err="1">
                <a:solidFill>
                  <a:srgbClr val="4472C4"/>
                </a:solidFill>
              </a:rPr>
              <a:t>Vericil</a:t>
            </a:r>
            <a:r>
              <a:rPr lang="az-Latn-AZ" kern="0" dirty="0">
                <a:solidFill>
                  <a:srgbClr val="4472C4"/>
                </a:solidFill>
              </a:rPr>
              <a:t>ərlə məlumat mübadiləsi və sürət</a:t>
            </a:r>
          </a:p>
        </p:txBody>
      </p:sp>
      <p:sp>
        <p:nvSpPr>
          <p:cNvPr id="14" name="TextBox 13">
            <a:extLst>
              <a:ext uri="{FF2B5EF4-FFF2-40B4-BE49-F238E27FC236}">
                <a16:creationId xmlns:a16="http://schemas.microsoft.com/office/drawing/2014/main" id="{B595A5DE-EF3C-480E-9F79-B7527E477A49}"/>
              </a:ext>
            </a:extLst>
          </p:cNvPr>
          <p:cNvSpPr txBox="1"/>
          <p:nvPr/>
        </p:nvSpPr>
        <p:spPr>
          <a:xfrm>
            <a:off x="233875" y="1636776"/>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sz="1400" b="1" kern="0" dirty="0">
                <a:solidFill>
                  <a:srgbClr val="FFC000"/>
                </a:solidFill>
              </a:rPr>
              <a:t>BME/BMP280 </a:t>
            </a:r>
            <a:r>
              <a:rPr lang="en-US" sz="1400" b="1" kern="0" dirty="0" err="1">
                <a:solidFill>
                  <a:srgbClr val="FFC000"/>
                </a:solidFill>
              </a:rPr>
              <a:t>sensoru</a:t>
            </a:r>
            <a:endParaRPr lang="az-Latn-AZ" sz="1400" b="1" kern="0" dirty="0">
              <a:solidFill>
                <a:srgbClr val="FFC000"/>
              </a:solidFill>
            </a:endParaRPr>
          </a:p>
        </p:txBody>
      </p:sp>
      <p:sp>
        <p:nvSpPr>
          <p:cNvPr id="6" name="TextBox 5">
            <a:extLst>
              <a:ext uri="{FF2B5EF4-FFF2-40B4-BE49-F238E27FC236}">
                <a16:creationId xmlns:a16="http://schemas.microsoft.com/office/drawing/2014/main" id="{65406E51-C7D9-4ADF-BF2C-86E01BFBF479}"/>
              </a:ext>
            </a:extLst>
          </p:cNvPr>
          <p:cNvSpPr txBox="1"/>
          <p:nvPr/>
        </p:nvSpPr>
        <p:spPr>
          <a:xfrm>
            <a:off x="219457" y="2002536"/>
            <a:ext cx="8690667" cy="738664"/>
          </a:xfrm>
          <a:prstGeom prst="rect">
            <a:avLst/>
          </a:prstGeom>
          <a:noFill/>
        </p:spPr>
        <p:txBody>
          <a:bodyPr wrap="square" rtlCol="0">
            <a:spAutoFit/>
          </a:bodyPr>
          <a:lstStyle/>
          <a:p>
            <a:pPr marL="285750" indent="-285750">
              <a:buFont typeface="Wingdings" panose="05000000000000000000" pitchFamily="2" charset="2"/>
              <a:buChar char="ü"/>
            </a:pPr>
            <a:r>
              <a:rPr lang="en-US" sz="1400" i="1" dirty="0"/>
              <a:t>BME/BMP280 </a:t>
            </a:r>
            <a:r>
              <a:rPr lang="en-US" sz="1400" dirty="0" err="1"/>
              <a:t>tempratur</a:t>
            </a:r>
            <a:r>
              <a:rPr lang="en-US" sz="1400" dirty="0"/>
              <a:t>, </a:t>
            </a:r>
            <a:r>
              <a:rPr lang="az-Latn-AZ" sz="1400" dirty="0"/>
              <a:t>hündürlük, təzyiq və rütubət sensorudur.</a:t>
            </a:r>
          </a:p>
          <a:p>
            <a:pPr marL="285750" indent="-285750">
              <a:buFont typeface="Wingdings" panose="05000000000000000000" pitchFamily="2" charset="2"/>
              <a:buChar char="ü"/>
            </a:pPr>
            <a:r>
              <a:rPr lang="en-US" sz="1400" i="1" dirty="0"/>
              <a:t>BME/BMP280</a:t>
            </a:r>
            <a:r>
              <a:rPr lang="az-Latn-AZ" sz="1400" i="1" dirty="0"/>
              <a:t> </a:t>
            </a:r>
            <a:r>
              <a:rPr lang="az-Latn-AZ" sz="1400" dirty="0"/>
              <a:t>sensoru</a:t>
            </a:r>
            <a:r>
              <a:rPr lang="az-Latn-AZ" sz="1400" i="1" dirty="0"/>
              <a:t> </a:t>
            </a:r>
            <a:r>
              <a:rPr lang="en-US" sz="1400" b="1" dirty="0"/>
              <a:t>I2C</a:t>
            </a:r>
            <a:r>
              <a:rPr lang="en-US" sz="1400" dirty="0"/>
              <a:t> </a:t>
            </a:r>
            <a:r>
              <a:rPr lang="en-US" sz="1400" dirty="0" err="1"/>
              <a:t>iterfeysi</a:t>
            </a:r>
            <a:r>
              <a:rPr lang="en-US" sz="1400" dirty="0"/>
              <a:t> </a:t>
            </a:r>
            <a:r>
              <a:rPr lang="en-US" sz="1400" dirty="0" err="1"/>
              <a:t>il</a:t>
            </a:r>
            <a:r>
              <a:rPr lang="az-Latn-AZ" sz="1400" dirty="0"/>
              <a:t>ə mikrokontrollerə qoşulub.</a:t>
            </a:r>
          </a:p>
          <a:p>
            <a:pPr marL="285750" indent="-285750">
              <a:buFont typeface="Wingdings" panose="05000000000000000000" pitchFamily="2" charset="2"/>
              <a:buChar char="ü"/>
            </a:pPr>
            <a:r>
              <a:rPr lang="az-Latn-AZ" sz="1400" dirty="0"/>
              <a:t>Bu interfeysin kommunikasiya sürəti </a:t>
            </a:r>
            <a:r>
              <a:rPr lang="az-Latn-AZ" sz="1400" b="1" dirty="0"/>
              <a:t>1000 Hz </a:t>
            </a:r>
            <a:r>
              <a:rPr lang="az-Latn-AZ" sz="1400" dirty="0"/>
              <a:t>– dir.</a:t>
            </a:r>
            <a:endParaRPr lang="en-US" sz="1400" dirty="0"/>
          </a:p>
        </p:txBody>
      </p:sp>
      <p:sp>
        <p:nvSpPr>
          <p:cNvPr id="15" name="TextBox 14">
            <a:extLst>
              <a:ext uri="{FF2B5EF4-FFF2-40B4-BE49-F238E27FC236}">
                <a16:creationId xmlns:a16="http://schemas.microsoft.com/office/drawing/2014/main" id="{3873B4E7-2C34-4A3D-A7B1-66E38E774B86}"/>
              </a:ext>
            </a:extLst>
          </p:cNvPr>
          <p:cNvSpPr txBox="1"/>
          <p:nvPr/>
        </p:nvSpPr>
        <p:spPr>
          <a:xfrm>
            <a:off x="219457" y="2734669"/>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GY – 91 sensoru</a:t>
            </a:r>
          </a:p>
        </p:txBody>
      </p:sp>
      <p:sp>
        <p:nvSpPr>
          <p:cNvPr id="16" name="TextBox 15">
            <a:extLst>
              <a:ext uri="{FF2B5EF4-FFF2-40B4-BE49-F238E27FC236}">
                <a16:creationId xmlns:a16="http://schemas.microsoft.com/office/drawing/2014/main" id="{C49166DF-01DE-4650-9685-8888655E5774}"/>
              </a:ext>
            </a:extLst>
          </p:cNvPr>
          <p:cNvSpPr txBox="1"/>
          <p:nvPr/>
        </p:nvSpPr>
        <p:spPr>
          <a:xfrm>
            <a:off x="226665" y="3104001"/>
            <a:ext cx="8690667" cy="738664"/>
          </a:xfrm>
          <a:prstGeom prst="rect">
            <a:avLst/>
          </a:prstGeom>
          <a:noFill/>
        </p:spPr>
        <p:txBody>
          <a:bodyPr wrap="square" rtlCol="0">
            <a:spAutoFit/>
          </a:bodyPr>
          <a:lstStyle/>
          <a:p>
            <a:pPr marL="285750" indent="-285750">
              <a:buFont typeface="Wingdings" panose="05000000000000000000" pitchFamily="2" charset="2"/>
              <a:buChar char="ü"/>
            </a:pPr>
            <a:r>
              <a:rPr lang="az-Latn-AZ" sz="1400" i="1" dirty="0"/>
              <a:t>GY – 91 </a:t>
            </a:r>
            <a:r>
              <a:rPr lang="az-Latn-AZ" sz="1400" dirty="0"/>
              <a:t>model peykin fəzadaki vəziyyətini (kurs, kren, tanqaj bucaqlarını)  ölçən sensordur.</a:t>
            </a:r>
            <a:endParaRPr lang="az-Latn-AZ" sz="1400" i="1" dirty="0"/>
          </a:p>
          <a:p>
            <a:pPr marL="285750" indent="-285750">
              <a:buFont typeface="Wingdings" panose="05000000000000000000" pitchFamily="2" charset="2"/>
              <a:buChar char="ü"/>
            </a:pPr>
            <a:r>
              <a:rPr lang="az-Latn-AZ" sz="1400" i="1" dirty="0"/>
              <a:t>GY – 91 </a:t>
            </a:r>
            <a:r>
              <a:rPr lang="az-Latn-AZ" sz="1400" dirty="0"/>
              <a:t>sensoru </a:t>
            </a:r>
            <a:r>
              <a:rPr lang="en-US" sz="1400" b="1" dirty="0"/>
              <a:t>I2C</a:t>
            </a:r>
            <a:r>
              <a:rPr lang="en-US" sz="1400" dirty="0"/>
              <a:t> </a:t>
            </a:r>
            <a:r>
              <a:rPr lang="en-US" sz="1400" dirty="0" err="1"/>
              <a:t>iterfeysi</a:t>
            </a:r>
            <a:r>
              <a:rPr lang="en-US" sz="1400" dirty="0"/>
              <a:t> </a:t>
            </a:r>
            <a:r>
              <a:rPr lang="en-US" sz="1400" dirty="0" err="1"/>
              <a:t>il</a:t>
            </a:r>
            <a:r>
              <a:rPr lang="az-Latn-AZ" sz="1400" dirty="0"/>
              <a:t>ə mikrokontrollerə qoşulub.</a:t>
            </a:r>
          </a:p>
          <a:p>
            <a:pPr marL="285750" indent="-285750">
              <a:buFont typeface="Wingdings" panose="05000000000000000000" pitchFamily="2" charset="2"/>
              <a:buChar char="ü"/>
            </a:pPr>
            <a:r>
              <a:rPr lang="az-Latn-AZ" sz="1400" dirty="0"/>
              <a:t>Bu interfeysin kommunikasiya sürəti </a:t>
            </a:r>
            <a:r>
              <a:rPr lang="az-Latn-AZ" sz="1400" b="1" dirty="0"/>
              <a:t>1000 Hz </a:t>
            </a:r>
            <a:r>
              <a:rPr lang="az-Latn-AZ" sz="1400" dirty="0"/>
              <a:t>– dir.</a:t>
            </a:r>
            <a:endParaRPr lang="en-US" sz="1400" dirty="0"/>
          </a:p>
        </p:txBody>
      </p:sp>
      <p:sp>
        <p:nvSpPr>
          <p:cNvPr id="17" name="TextBox 16">
            <a:extLst>
              <a:ext uri="{FF2B5EF4-FFF2-40B4-BE49-F238E27FC236}">
                <a16:creationId xmlns:a16="http://schemas.microsoft.com/office/drawing/2014/main" id="{6FE70159-1F6C-4BCE-8F75-EDB6F8DA8AA4}"/>
              </a:ext>
            </a:extLst>
          </p:cNvPr>
          <p:cNvSpPr txBox="1"/>
          <p:nvPr/>
        </p:nvSpPr>
        <p:spPr>
          <a:xfrm>
            <a:off x="244815" y="3858535"/>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Gərginlik sensoru</a:t>
            </a:r>
          </a:p>
        </p:txBody>
      </p:sp>
      <p:sp>
        <p:nvSpPr>
          <p:cNvPr id="18" name="TextBox 17">
            <a:extLst>
              <a:ext uri="{FF2B5EF4-FFF2-40B4-BE49-F238E27FC236}">
                <a16:creationId xmlns:a16="http://schemas.microsoft.com/office/drawing/2014/main" id="{0B59E39A-2A2F-41E3-BCF9-04812D19FC2A}"/>
              </a:ext>
            </a:extLst>
          </p:cNvPr>
          <p:cNvSpPr txBox="1"/>
          <p:nvPr/>
        </p:nvSpPr>
        <p:spPr>
          <a:xfrm>
            <a:off x="226900" y="4249890"/>
            <a:ext cx="8690667" cy="738664"/>
          </a:xfrm>
          <a:prstGeom prst="rect">
            <a:avLst/>
          </a:prstGeom>
          <a:noFill/>
        </p:spPr>
        <p:txBody>
          <a:bodyPr wrap="square" rtlCol="0">
            <a:spAutoFit/>
          </a:bodyPr>
          <a:lstStyle/>
          <a:p>
            <a:pPr marL="285750" indent="-285750">
              <a:buFont typeface="Wingdings" panose="05000000000000000000" pitchFamily="2" charset="2"/>
              <a:buChar char="ü"/>
            </a:pPr>
            <a:r>
              <a:rPr lang="az-Latn-AZ" sz="1400" i="1" dirty="0"/>
              <a:t>Gərginlik </a:t>
            </a:r>
            <a:r>
              <a:rPr lang="az-Latn-AZ" sz="1400" dirty="0"/>
              <a:t>sensoru model peykin batareyasındaki gərginliyi ölçən sensordur.</a:t>
            </a:r>
            <a:endParaRPr lang="az-Latn-AZ" sz="1400" i="1" dirty="0"/>
          </a:p>
          <a:p>
            <a:pPr marL="285750" indent="-285750">
              <a:buFont typeface="Wingdings" panose="05000000000000000000" pitchFamily="2" charset="2"/>
              <a:buChar char="ü"/>
            </a:pPr>
            <a:r>
              <a:rPr lang="az-Latn-AZ" sz="1400" i="1" dirty="0"/>
              <a:t>Gərginlik </a:t>
            </a:r>
            <a:r>
              <a:rPr lang="az-Latn-AZ" sz="1400" dirty="0"/>
              <a:t>sensoru </a:t>
            </a:r>
            <a:r>
              <a:rPr lang="az-Latn-AZ" sz="1400" b="1" dirty="0"/>
              <a:t>ADC</a:t>
            </a:r>
            <a:r>
              <a:rPr lang="en-US" sz="1400" dirty="0"/>
              <a:t> </a:t>
            </a:r>
            <a:r>
              <a:rPr lang="en-US" sz="1400" dirty="0" err="1"/>
              <a:t>iterfeysi</a:t>
            </a:r>
            <a:r>
              <a:rPr lang="en-US" sz="1400" dirty="0"/>
              <a:t> </a:t>
            </a:r>
            <a:r>
              <a:rPr lang="en-US" sz="1400" dirty="0" err="1"/>
              <a:t>il</a:t>
            </a:r>
            <a:r>
              <a:rPr lang="az-Latn-AZ" sz="1400" dirty="0"/>
              <a:t>ə mikrokontrollerə qoşulub.</a:t>
            </a:r>
          </a:p>
          <a:p>
            <a:pPr marL="285750" indent="-285750">
              <a:buFont typeface="Wingdings" panose="05000000000000000000" pitchFamily="2" charset="2"/>
              <a:buChar char="ü"/>
            </a:pPr>
            <a:r>
              <a:rPr lang="az-Latn-AZ" sz="1400" dirty="0"/>
              <a:t>Bu interfeysin kommunikasiya sürəti </a:t>
            </a:r>
            <a:r>
              <a:rPr lang="az-Latn-AZ" sz="1400" b="1" dirty="0"/>
              <a:t>10 kHz </a:t>
            </a:r>
            <a:r>
              <a:rPr lang="az-Latn-AZ" sz="1400" dirty="0"/>
              <a:t>– dir.</a:t>
            </a:r>
            <a:endParaRPr lang="en-US" sz="1400" dirty="0"/>
          </a:p>
        </p:txBody>
      </p:sp>
      <p:sp>
        <p:nvSpPr>
          <p:cNvPr id="19" name="TextBox 18">
            <a:extLst>
              <a:ext uri="{FF2B5EF4-FFF2-40B4-BE49-F238E27FC236}">
                <a16:creationId xmlns:a16="http://schemas.microsoft.com/office/drawing/2014/main" id="{47F1BABA-6BB0-4809-818D-0D96C8DAB026}"/>
              </a:ext>
            </a:extLst>
          </p:cNvPr>
          <p:cNvSpPr txBox="1"/>
          <p:nvPr/>
        </p:nvSpPr>
        <p:spPr>
          <a:xfrm>
            <a:off x="219456" y="5005285"/>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Adafruit GPS sensoru</a:t>
            </a:r>
          </a:p>
        </p:txBody>
      </p:sp>
      <p:sp>
        <p:nvSpPr>
          <p:cNvPr id="20" name="TextBox 19">
            <a:extLst>
              <a:ext uri="{FF2B5EF4-FFF2-40B4-BE49-F238E27FC236}">
                <a16:creationId xmlns:a16="http://schemas.microsoft.com/office/drawing/2014/main" id="{AF684C9F-50A4-41FE-BB6A-A6C2E346F24C}"/>
              </a:ext>
            </a:extLst>
          </p:cNvPr>
          <p:cNvSpPr txBox="1"/>
          <p:nvPr/>
        </p:nvSpPr>
        <p:spPr>
          <a:xfrm>
            <a:off x="226665" y="5398885"/>
            <a:ext cx="8690667" cy="738664"/>
          </a:xfrm>
          <a:prstGeom prst="rect">
            <a:avLst/>
          </a:prstGeom>
          <a:noFill/>
        </p:spPr>
        <p:txBody>
          <a:bodyPr wrap="square" rtlCol="0">
            <a:spAutoFit/>
          </a:bodyPr>
          <a:lstStyle/>
          <a:p>
            <a:pPr marL="285750" indent="-285750">
              <a:buFont typeface="Wingdings" panose="05000000000000000000" pitchFamily="2" charset="2"/>
              <a:buChar char="ü"/>
            </a:pPr>
            <a:r>
              <a:rPr lang="az-Latn-AZ" sz="1400" i="1" dirty="0"/>
              <a:t>Adafruit GPS </a:t>
            </a:r>
            <a:r>
              <a:rPr lang="az-Latn-AZ" sz="1400" dirty="0"/>
              <a:t>msensoru GPS məlumatlarını almaq üçündür.</a:t>
            </a:r>
            <a:endParaRPr lang="az-Latn-AZ" sz="1400" i="1" dirty="0"/>
          </a:p>
          <a:p>
            <a:pPr marL="285750" indent="-285750">
              <a:buFont typeface="Wingdings" panose="05000000000000000000" pitchFamily="2" charset="2"/>
              <a:buChar char="ü"/>
            </a:pPr>
            <a:r>
              <a:rPr lang="az-Latn-AZ" sz="1400" i="1" dirty="0"/>
              <a:t>Adafruit GPS </a:t>
            </a:r>
            <a:r>
              <a:rPr lang="az-Latn-AZ" sz="1400" dirty="0"/>
              <a:t>sensoru </a:t>
            </a:r>
            <a:r>
              <a:rPr lang="az-Latn-AZ" sz="1400" b="1" dirty="0"/>
              <a:t>UART</a:t>
            </a:r>
            <a:r>
              <a:rPr lang="en-US" sz="1400" dirty="0"/>
              <a:t> </a:t>
            </a:r>
            <a:r>
              <a:rPr lang="en-US" sz="1400" dirty="0" err="1"/>
              <a:t>iterfeysi</a:t>
            </a:r>
            <a:r>
              <a:rPr lang="en-US" sz="1400" dirty="0"/>
              <a:t> </a:t>
            </a:r>
            <a:r>
              <a:rPr lang="en-US" sz="1400" dirty="0" err="1"/>
              <a:t>il</a:t>
            </a:r>
            <a:r>
              <a:rPr lang="az-Latn-AZ" sz="1400" dirty="0"/>
              <a:t>ə mikrokontrollerə qoşulub.</a:t>
            </a:r>
          </a:p>
          <a:p>
            <a:pPr marL="285750" indent="-285750">
              <a:buFont typeface="Wingdings" panose="05000000000000000000" pitchFamily="2" charset="2"/>
              <a:buChar char="ü"/>
            </a:pPr>
            <a:r>
              <a:rPr lang="az-Latn-AZ" sz="1400" dirty="0"/>
              <a:t>Bu interfeysin kommunikasiya sürəti </a:t>
            </a:r>
            <a:r>
              <a:rPr lang="az-Latn-AZ" sz="1400" b="1" dirty="0"/>
              <a:t>9600 Baud </a:t>
            </a:r>
            <a:r>
              <a:rPr lang="az-Latn-AZ" sz="1400" dirty="0"/>
              <a:t>– dur.</a:t>
            </a:r>
            <a:endParaRPr lang="en-US" sz="1400" dirty="0"/>
          </a:p>
        </p:txBody>
      </p:sp>
    </p:spTree>
    <p:extLst>
      <p:ext uri="{BB962C8B-B14F-4D97-AF65-F5344CB8AC3E}">
        <p14:creationId xmlns:p14="http://schemas.microsoft.com/office/powerpoint/2010/main" val="1864360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68</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noProof="1">
                <a:solidFill>
                  <a:srgbClr val="333399"/>
                </a:solidFill>
              </a:rPr>
              <a:t>UP</a:t>
            </a:r>
            <a:r>
              <a:rPr lang="az-Latn-AZ" sz="2400" b="1" kern="0" dirty="0">
                <a:solidFill>
                  <a:srgbClr val="333399"/>
                </a:solidFill>
              </a:rPr>
              <a:t> – </a:t>
            </a:r>
            <a:r>
              <a:rPr lang="az-Latn-AZ" sz="2400" b="1" kern="0" noProof="1">
                <a:solidFill>
                  <a:srgbClr val="333399"/>
                </a:solidFill>
              </a:rPr>
              <a:t>nın hal diaqramı (davamı)</a:t>
            </a:r>
            <a:endParaRPr lang="az-Latn-AZ" sz="2400" b="1" kern="0" dirty="0">
              <a:solidFill>
                <a:srgbClr val="333399"/>
              </a:solidFill>
            </a:endParaRPr>
          </a:p>
        </p:txBody>
      </p:sp>
      <p:sp>
        <p:nvSpPr>
          <p:cNvPr id="10"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A1D902B6-823D-4AF5-8E0C-826388E6FDF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AA345CB5-E92F-41CC-8E64-83F0A9EE4180}"/>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B7650A98-1C8B-44EC-BF0E-F0F3511447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4481843E-9F50-410C-AF13-26A7E21394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B595A5DE-EF3C-480E-9F79-B7527E477A49}"/>
              </a:ext>
            </a:extLst>
          </p:cNvPr>
          <p:cNvSpPr txBox="1"/>
          <p:nvPr/>
        </p:nvSpPr>
        <p:spPr>
          <a:xfrm>
            <a:off x="233875" y="1636776"/>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XBee S2C modulu</a:t>
            </a:r>
          </a:p>
        </p:txBody>
      </p:sp>
      <p:sp>
        <p:nvSpPr>
          <p:cNvPr id="6" name="TextBox 5">
            <a:extLst>
              <a:ext uri="{FF2B5EF4-FFF2-40B4-BE49-F238E27FC236}">
                <a16:creationId xmlns:a16="http://schemas.microsoft.com/office/drawing/2014/main" id="{65406E51-C7D9-4ADF-BF2C-86E01BFBF479}"/>
              </a:ext>
            </a:extLst>
          </p:cNvPr>
          <p:cNvSpPr txBox="1"/>
          <p:nvPr/>
        </p:nvSpPr>
        <p:spPr>
          <a:xfrm>
            <a:off x="219457" y="2002536"/>
            <a:ext cx="8690667" cy="738664"/>
          </a:xfrm>
          <a:prstGeom prst="rect">
            <a:avLst/>
          </a:prstGeom>
          <a:noFill/>
        </p:spPr>
        <p:txBody>
          <a:bodyPr wrap="square" rtlCol="0">
            <a:spAutoFit/>
          </a:bodyPr>
          <a:lstStyle/>
          <a:p>
            <a:pPr marL="285750" indent="-285750">
              <a:buFont typeface="Wingdings" panose="05000000000000000000" pitchFamily="2" charset="2"/>
              <a:buChar char="ü"/>
            </a:pPr>
            <a:r>
              <a:rPr lang="az-Latn-AZ" sz="1400" i="1" dirty="0"/>
              <a:t>XBee S2C modulu YİS – nən kommunikasiya sağlamaq üçündür.</a:t>
            </a:r>
            <a:endParaRPr lang="az-Latn-AZ" sz="1400" dirty="0"/>
          </a:p>
          <a:p>
            <a:pPr marL="285750" indent="-285750">
              <a:buFont typeface="Wingdings" panose="05000000000000000000" pitchFamily="2" charset="2"/>
              <a:buChar char="ü"/>
            </a:pPr>
            <a:r>
              <a:rPr lang="az-Latn-AZ" sz="1400" i="1" dirty="0"/>
              <a:t>XBee S2C </a:t>
            </a:r>
            <a:r>
              <a:rPr lang="az-Latn-AZ" sz="1400" dirty="0"/>
              <a:t>sensoru</a:t>
            </a:r>
            <a:r>
              <a:rPr lang="az-Latn-AZ" sz="1400" i="1" dirty="0"/>
              <a:t> </a:t>
            </a:r>
            <a:r>
              <a:rPr lang="az-Latn-AZ" sz="1400" b="1" dirty="0"/>
              <a:t>UART</a:t>
            </a:r>
            <a:r>
              <a:rPr lang="en-US" sz="1400" dirty="0"/>
              <a:t> </a:t>
            </a:r>
            <a:r>
              <a:rPr lang="en-US" sz="1400" dirty="0" err="1"/>
              <a:t>iterfeysi</a:t>
            </a:r>
            <a:r>
              <a:rPr lang="en-US" sz="1400" dirty="0"/>
              <a:t> </a:t>
            </a:r>
            <a:r>
              <a:rPr lang="en-US" sz="1400" dirty="0" err="1"/>
              <a:t>il</a:t>
            </a:r>
            <a:r>
              <a:rPr lang="az-Latn-AZ" sz="1400" dirty="0"/>
              <a:t>ə mikrokontrollerə qoşulub.</a:t>
            </a:r>
          </a:p>
          <a:p>
            <a:pPr marL="285750" indent="-285750">
              <a:buFont typeface="Wingdings" panose="05000000000000000000" pitchFamily="2" charset="2"/>
              <a:buChar char="ü"/>
            </a:pPr>
            <a:r>
              <a:rPr lang="az-Latn-AZ" sz="1400" dirty="0"/>
              <a:t>Bu interfeysin kommunikasiya sürəti </a:t>
            </a:r>
            <a:r>
              <a:rPr lang="az-Latn-AZ" sz="1400" b="1" dirty="0"/>
              <a:t>4800 Baud </a:t>
            </a:r>
            <a:r>
              <a:rPr lang="az-Latn-AZ" sz="1400" dirty="0"/>
              <a:t>– dir.</a:t>
            </a:r>
            <a:endParaRPr lang="en-US" sz="1400" dirty="0"/>
          </a:p>
        </p:txBody>
      </p:sp>
      <p:sp>
        <p:nvSpPr>
          <p:cNvPr id="15" name="TextBox 14">
            <a:extLst>
              <a:ext uri="{FF2B5EF4-FFF2-40B4-BE49-F238E27FC236}">
                <a16:creationId xmlns:a16="http://schemas.microsoft.com/office/drawing/2014/main" id="{3873B4E7-2C34-4A3D-A7B1-66E38E774B86}"/>
              </a:ext>
            </a:extLst>
          </p:cNvPr>
          <p:cNvSpPr txBox="1"/>
          <p:nvPr/>
        </p:nvSpPr>
        <p:spPr>
          <a:xfrm>
            <a:off x="219457" y="2734669"/>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İki arduino arasında kommunikasiya</a:t>
            </a:r>
          </a:p>
        </p:txBody>
      </p:sp>
      <p:sp>
        <p:nvSpPr>
          <p:cNvPr id="16" name="TextBox 15">
            <a:extLst>
              <a:ext uri="{FF2B5EF4-FFF2-40B4-BE49-F238E27FC236}">
                <a16:creationId xmlns:a16="http://schemas.microsoft.com/office/drawing/2014/main" id="{C49166DF-01DE-4650-9685-8888655E5774}"/>
              </a:ext>
            </a:extLst>
          </p:cNvPr>
          <p:cNvSpPr txBox="1"/>
          <p:nvPr/>
        </p:nvSpPr>
        <p:spPr>
          <a:xfrm>
            <a:off x="226665" y="3104001"/>
            <a:ext cx="8690667" cy="738664"/>
          </a:xfrm>
          <a:prstGeom prst="rect">
            <a:avLst/>
          </a:prstGeom>
          <a:noFill/>
        </p:spPr>
        <p:txBody>
          <a:bodyPr wrap="square" rtlCol="0">
            <a:spAutoFit/>
          </a:bodyPr>
          <a:lstStyle/>
          <a:p>
            <a:pPr marL="285750" indent="-285750">
              <a:buFont typeface="Wingdings" panose="05000000000000000000" pitchFamily="2" charset="2"/>
              <a:buChar char="ü"/>
            </a:pPr>
            <a:r>
              <a:rPr lang="az-Latn-AZ" sz="1400" i="1" dirty="0"/>
              <a:t>Model peykdə iki Arduio NANO olacaq, bunlardan birinci əsas, ikincisi isə köməkçi mikrokontroller olacaq.</a:t>
            </a:r>
          </a:p>
          <a:p>
            <a:pPr marL="285750" indent="-285750">
              <a:buFont typeface="Wingdings" panose="05000000000000000000" pitchFamily="2" charset="2"/>
              <a:buChar char="ü"/>
            </a:pPr>
            <a:r>
              <a:rPr lang="az-Latn-AZ" sz="1400" i="1" dirty="0"/>
              <a:t>Köməkçi arduino</a:t>
            </a:r>
            <a:r>
              <a:rPr lang="az-Latn-AZ" sz="1400" dirty="0"/>
              <a:t> </a:t>
            </a:r>
            <a:r>
              <a:rPr lang="az-Latn-AZ" sz="1400" b="1" dirty="0"/>
              <a:t>UART</a:t>
            </a:r>
            <a:r>
              <a:rPr lang="en-US" sz="1400" dirty="0"/>
              <a:t> </a:t>
            </a:r>
            <a:r>
              <a:rPr lang="en-US" sz="1400" dirty="0" err="1"/>
              <a:t>iterfeysi</a:t>
            </a:r>
            <a:r>
              <a:rPr lang="en-US" sz="1400" dirty="0"/>
              <a:t> </a:t>
            </a:r>
            <a:r>
              <a:rPr lang="en-US" sz="1400" dirty="0" err="1"/>
              <a:t>il</a:t>
            </a:r>
            <a:r>
              <a:rPr lang="az-Latn-AZ" sz="1400" dirty="0"/>
              <a:t>ə əsas mikrokontrollerə qoşulub.</a:t>
            </a:r>
          </a:p>
          <a:p>
            <a:pPr marL="285750" indent="-285750">
              <a:buFont typeface="Wingdings" panose="05000000000000000000" pitchFamily="2" charset="2"/>
              <a:buChar char="ü"/>
            </a:pPr>
            <a:r>
              <a:rPr lang="az-Latn-AZ" sz="1400" dirty="0"/>
              <a:t>Bu interfeysin kommunikasiya sürəti </a:t>
            </a:r>
            <a:r>
              <a:rPr lang="az-Latn-AZ" sz="1400" b="1" dirty="0"/>
              <a:t>19200 Baud </a:t>
            </a:r>
            <a:r>
              <a:rPr lang="az-Latn-AZ" sz="1400" dirty="0"/>
              <a:t>– dir.</a:t>
            </a:r>
            <a:endParaRPr lang="en-US" sz="1400" dirty="0"/>
          </a:p>
        </p:txBody>
      </p:sp>
      <p:sp>
        <p:nvSpPr>
          <p:cNvPr id="17" name="TextBox 16">
            <a:extLst>
              <a:ext uri="{FF2B5EF4-FFF2-40B4-BE49-F238E27FC236}">
                <a16:creationId xmlns:a16="http://schemas.microsoft.com/office/drawing/2014/main" id="{6FE70159-1F6C-4BCE-8F75-EDB6F8DA8AA4}"/>
              </a:ext>
            </a:extLst>
          </p:cNvPr>
          <p:cNvSpPr txBox="1"/>
          <p:nvPr/>
        </p:nvSpPr>
        <p:spPr>
          <a:xfrm>
            <a:off x="244815" y="3858535"/>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SG – 90 Servo modulu</a:t>
            </a:r>
          </a:p>
        </p:txBody>
      </p:sp>
      <p:sp>
        <p:nvSpPr>
          <p:cNvPr id="18" name="TextBox 17">
            <a:extLst>
              <a:ext uri="{FF2B5EF4-FFF2-40B4-BE49-F238E27FC236}">
                <a16:creationId xmlns:a16="http://schemas.microsoft.com/office/drawing/2014/main" id="{0B59E39A-2A2F-41E3-BCF9-04812D19FC2A}"/>
              </a:ext>
            </a:extLst>
          </p:cNvPr>
          <p:cNvSpPr txBox="1"/>
          <p:nvPr/>
        </p:nvSpPr>
        <p:spPr>
          <a:xfrm>
            <a:off x="226900" y="4249890"/>
            <a:ext cx="8690667" cy="738664"/>
          </a:xfrm>
          <a:prstGeom prst="rect">
            <a:avLst/>
          </a:prstGeom>
          <a:noFill/>
        </p:spPr>
        <p:txBody>
          <a:bodyPr wrap="square" rtlCol="0">
            <a:spAutoFit/>
          </a:bodyPr>
          <a:lstStyle/>
          <a:p>
            <a:pPr marL="285750" indent="-285750">
              <a:buFont typeface="Wingdings" panose="05000000000000000000" pitchFamily="2" charset="2"/>
              <a:buChar char="ü"/>
            </a:pPr>
            <a:r>
              <a:rPr lang="az-Latn-AZ" sz="1400" i="1" dirty="0"/>
              <a:t>SG – 90 Servo </a:t>
            </a:r>
            <a:r>
              <a:rPr lang="az-Latn-AZ" sz="1400" dirty="0"/>
              <a:t>modulu şəkil çekmək və enmə mexanizmi kimi nəzərdə tutulub.</a:t>
            </a:r>
            <a:endParaRPr lang="az-Latn-AZ" sz="1400" i="1" dirty="0"/>
          </a:p>
          <a:p>
            <a:pPr marL="285750" indent="-285750">
              <a:buFont typeface="Wingdings" panose="05000000000000000000" pitchFamily="2" charset="2"/>
              <a:buChar char="ü"/>
            </a:pPr>
            <a:r>
              <a:rPr lang="az-Latn-AZ" sz="1400" i="1" dirty="0"/>
              <a:t>SG – 90 Servo </a:t>
            </a:r>
            <a:r>
              <a:rPr lang="az-Latn-AZ" sz="1400" dirty="0"/>
              <a:t>modulu</a:t>
            </a:r>
            <a:r>
              <a:rPr lang="az-Latn-AZ" sz="1400" i="1" dirty="0"/>
              <a:t> </a:t>
            </a:r>
            <a:r>
              <a:rPr lang="az-Latn-AZ" sz="1400" b="1" dirty="0"/>
              <a:t>DAC</a:t>
            </a:r>
            <a:r>
              <a:rPr lang="en-US" sz="1400" dirty="0"/>
              <a:t> </a:t>
            </a:r>
            <a:r>
              <a:rPr lang="en-US" sz="1400" dirty="0" err="1"/>
              <a:t>iterfeysi</a:t>
            </a:r>
            <a:r>
              <a:rPr lang="en-US" sz="1400" dirty="0"/>
              <a:t> </a:t>
            </a:r>
            <a:r>
              <a:rPr lang="en-US" sz="1400" dirty="0" err="1"/>
              <a:t>il</a:t>
            </a:r>
            <a:r>
              <a:rPr lang="az-Latn-AZ" sz="1400" dirty="0"/>
              <a:t>ə mikrokontrollerə qoşulub.</a:t>
            </a:r>
          </a:p>
          <a:p>
            <a:pPr marL="285750" indent="-285750">
              <a:buFont typeface="Wingdings" panose="05000000000000000000" pitchFamily="2" charset="2"/>
              <a:buChar char="ü"/>
            </a:pPr>
            <a:r>
              <a:rPr lang="az-Latn-AZ" sz="1400" dirty="0"/>
              <a:t>Bu interfeysin kommunikasiya sürəti </a:t>
            </a:r>
            <a:r>
              <a:rPr lang="az-Latn-AZ" sz="1400" b="1" dirty="0"/>
              <a:t>10 kHz </a:t>
            </a:r>
            <a:r>
              <a:rPr lang="az-Latn-AZ" sz="1400" dirty="0"/>
              <a:t>– dir.</a:t>
            </a:r>
            <a:endParaRPr lang="en-US" sz="1400" dirty="0"/>
          </a:p>
        </p:txBody>
      </p:sp>
      <p:sp>
        <p:nvSpPr>
          <p:cNvPr id="21" name="TextBox 20">
            <a:extLst>
              <a:ext uri="{FF2B5EF4-FFF2-40B4-BE49-F238E27FC236}">
                <a16:creationId xmlns:a16="http://schemas.microsoft.com/office/drawing/2014/main" id="{0D91C034-D547-48C2-BC3B-B31A84578BEE}"/>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err="1">
                <a:solidFill>
                  <a:srgbClr val="4472C4"/>
                </a:solidFill>
              </a:rPr>
              <a:t>Vericil</a:t>
            </a:r>
            <a:r>
              <a:rPr lang="az-Latn-AZ" kern="0" dirty="0">
                <a:solidFill>
                  <a:srgbClr val="4472C4"/>
                </a:solidFill>
              </a:rPr>
              <a:t>ərlə məlumat mübadiləsi və sürət (davamı)</a:t>
            </a:r>
          </a:p>
        </p:txBody>
      </p:sp>
    </p:spTree>
    <p:extLst>
      <p:ext uri="{BB962C8B-B14F-4D97-AF65-F5344CB8AC3E}">
        <p14:creationId xmlns:p14="http://schemas.microsoft.com/office/powerpoint/2010/main" val="1818662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69</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noProof="1">
                <a:solidFill>
                  <a:srgbClr val="333399"/>
                </a:solidFill>
              </a:rPr>
              <a:t>UP</a:t>
            </a:r>
            <a:r>
              <a:rPr lang="az-Latn-AZ" sz="2400" b="1" kern="0" dirty="0">
                <a:solidFill>
                  <a:srgbClr val="333399"/>
                </a:solidFill>
              </a:rPr>
              <a:t> – </a:t>
            </a:r>
            <a:r>
              <a:rPr lang="az-Latn-AZ" sz="2400" b="1" kern="0" noProof="1">
                <a:solidFill>
                  <a:srgbClr val="333399"/>
                </a:solidFill>
              </a:rPr>
              <a:t>nın hal diaqramı (davamı)</a:t>
            </a:r>
            <a:endParaRPr lang="az-Latn-AZ" sz="2400" b="1" kern="0" dirty="0">
              <a:solidFill>
                <a:srgbClr val="333399"/>
              </a:solidFill>
            </a:endParaRPr>
          </a:p>
        </p:txBody>
      </p:sp>
      <p:sp>
        <p:nvSpPr>
          <p:cNvPr id="10"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A1D902B6-823D-4AF5-8E0C-826388E6FDF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AA345CB5-E92F-41CC-8E64-83F0A9EE4180}"/>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B7650A98-1C8B-44EC-BF0E-F0F3511447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4481843E-9F50-410C-AF13-26A7E21394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3" name="TextBox 12">
            <a:extLst>
              <a:ext uri="{FF2B5EF4-FFF2-40B4-BE49-F238E27FC236}">
                <a16:creationId xmlns:a16="http://schemas.microsoft.com/office/drawing/2014/main" id="{CA57AAA9-F96A-4B35-952A-6A7AE232C2FE}"/>
              </a:ext>
            </a:extLst>
          </p:cNvPr>
          <p:cNvSpPr txBox="1"/>
          <p:nvPr/>
        </p:nvSpPr>
        <p:spPr>
          <a:xfrm>
            <a:off x="239150" y="1177338"/>
            <a:ext cx="867624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600" kern="0" dirty="0">
                <a:solidFill>
                  <a:srgbClr val="4472C4"/>
                </a:solidFill>
              </a:rPr>
              <a:t>Xəbərləşmələr</a:t>
            </a:r>
          </a:p>
        </p:txBody>
      </p:sp>
      <p:grpSp>
        <p:nvGrpSpPr>
          <p:cNvPr id="24" name="Group 23">
            <a:extLst>
              <a:ext uri="{FF2B5EF4-FFF2-40B4-BE49-F238E27FC236}">
                <a16:creationId xmlns:a16="http://schemas.microsoft.com/office/drawing/2014/main" id="{5ABC6085-4727-41E6-AFA6-99404E159039}"/>
              </a:ext>
            </a:extLst>
          </p:cNvPr>
          <p:cNvGrpSpPr/>
          <p:nvPr/>
        </p:nvGrpSpPr>
        <p:grpSpPr>
          <a:xfrm>
            <a:off x="233875" y="1552468"/>
            <a:ext cx="8676249" cy="307777"/>
            <a:chOff x="233875" y="1636776"/>
            <a:chExt cx="8676249" cy="307777"/>
          </a:xfrm>
        </p:grpSpPr>
        <p:sp>
          <p:nvSpPr>
            <p:cNvPr id="14" name="TextBox 13">
              <a:extLst>
                <a:ext uri="{FF2B5EF4-FFF2-40B4-BE49-F238E27FC236}">
                  <a16:creationId xmlns:a16="http://schemas.microsoft.com/office/drawing/2014/main" id="{45F760D5-5EED-4BB2-93A4-A51DDB8FA2B9}"/>
                </a:ext>
              </a:extLst>
            </p:cNvPr>
            <p:cNvSpPr txBox="1"/>
            <p:nvPr/>
          </p:nvSpPr>
          <p:spPr>
            <a:xfrm>
              <a:off x="233875" y="1636776"/>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UP                                    YİS</a:t>
              </a:r>
            </a:p>
          </p:txBody>
        </p:sp>
        <p:cxnSp>
          <p:nvCxnSpPr>
            <p:cNvPr id="6" name="Straight Arrow Connector 5">
              <a:extLst>
                <a:ext uri="{FF2B5EF4-FFF2-40B4-BE49-F238E27FC236}">
                  <a16:creationId xmlns:a16="http://schemas.microsoft.com/office/drawing/2014/main" id="{6CF59AC7-2A2C-4188-922C-1460809B48F4}"/>
                </a:ext>
              </a:extLst>
            </p:cNvPr>
            <p:cNvCxnSpPr>
              <a:cxnSpLocks/>
            </p:cNvCxnSpPr>
            <p:nvPr/>
          </p:nvCxnSpPr>
          <p:spPr>
            <a:xfrm>
              <a:off x="3913632" y="1783080"/>
              <a:ext cx="131673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sp>
        <p:nvSpPr>
          <p:cNvPr id="16" name="TextBox 15">
            <a:extLst>
              <a:ext uri="{FF2B5EF4-FFF2-40B4-BE49-F238E27FC236}">
                <a16:creationId xmlns:a16="http://schemas.microsoft.com/office/drawing/2014/main" id="{213031B6-A8BE-42AD-8FA1-C384F93610EF}"/>
              </a:ext>
            </a:extLst>
          </p:cNvPr>
          <p:cNvSpPr txBox="1"/>
          <p:nvPr/>
        </p:nvSpPr>
        <p:spPr>
          <a:xfrm>
            <a:off x="233875" y="1881652"/>
            <a:ext cx="8676249" cy="307777"/>
          </a:xfrm>
          <a:prstGeom prst="rect">
            <a:avLst/>
          </a:prstGeom>
          <a:noFill/>
        </p:spPr>
        <p:txBody>
          <a:bodyPr wrap="square" rtlCol="0">
            <a:spAutoFit/>
          </a:bodyPr>
          <a:lstStyle/>
          <a:p>
            <a:r>
              <a:rPr lang="az-Latn-AZ" sz="1400" dirty="0"/>
              <a:t>Model peykdən YİS – nə göndərilməsi üçün telemetriya nəzərdə tutulub.</a:t>
            </a:r>
            <a:endParaRPr lang="en-US" sz="1400" dirty="0"/>
          </a:p>
        </p:txBody>
      </p:sp>
      <p:sp>
        <p:nvSpPr>
          <p:cNvPr id="19" name="Shape 173">
            <a:extLst>
              <a:ext uri="{FF2B5EF4-FFF2-40B4-BE49-F238E27FC236}">
                <a16:creationId xmlns:a16="http://schemas.microsoft.com/office/drawing/2014/main" id="{6E8C0E45-4796-46CA-8EED-4C24CEE88D19}"/>
              </a:ext>
            </a:extLst>
          </p:cNvPr>
          <p:cNvSpPr txBox="1">
            <a:spLocks/>
          </p:cNvSpPr>
          <p:nvPr/>
        </p:nvSpPr>
        <p:spPr>
          <a:xfrm>
            <a:off x="214605" y="2174260"/>
            <a:ext cx="8676249" cy="220092"/>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400" b="0" kern="0" dirty="0">
                <a:solidFill>
                  <a:srgbClr val="333399"/>
                </a:solidFill>
              </a:rPr>
              <a:t>Telemetriyanın standart forması</a:t>
            </a:r>
            <a:r>
              <a:rPr lang="en-US" sz="1400" b="0" kern="0" dirty="0">
                <a:solidFill>
                  <a:srgbClr val="333399"/>
                </a:solidFill>
              </a:rPr>
              <a:t>:</a:t>
            </a:r>
            <a:endParaRPr lang="az-Latn-AZ" sz="1400" b="0" kern="0" dirty="0">
              <a:solidFill>
                <a:srgbClr val="333399"/>
              </a:solidFill>
            </a:endParaRPr>
          </a:p>
        </p:txBody>
      </p:sp>
      <p:sp>
        <p:nvSpPr>
          <p:cNvPr id="20" name="TextBox 19">
            <a:extLst>
              <a:ext uri="{FF2B5EF4-FFF2-40B4-BE49-F238E27FC236}">
                <a16:creationId xmlns:a16="http://schemas.microsoft.com/office/drawing/2014/main" id="{5ED7CCFE-D68E-4050-A662-053A67532D80}"/>
              </a:ext>
            </a:extLst>
          </p:cNvPr>
          <p:cNvSpPr txBox="1"/>
          <p:nvPr/>
        </p:nvSpPr>
        <p:spPr>
          <a:xfrm>
            <a:off x="250396" y="2430292"/>
            <a:ext cx="8676249" cy="29238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sz="1300" dirty="0"/>
              <a:t>AAAA,BBB,CCC,DDD.D,EEEEEE.E,FF.F,GGGG,DD.MM.YYYY.HH:MM:SS,HH.HHHH,II.IIII,J.J,KK,LL.L,MMMM.M,NNNN.N,OOOO.O,</a:t>
            </a:r>
          </a:p>
        </p:txBody>
      </p:sp>
      <p:sp>
        <p:nvSpPr>
          <p:cNvPr id="21" name="Shape 173">
            <a:extLst>
              <a:ext uri="{FF2B5EF4-FFF2-40B4-BE49-F238E27FC236}">
                <a16:creationId xmlns:a16="http://schemas.microsoft.com/office/drawing/2014/main" id="{8202DE37-D34F-4E9E-942B-C624360F3877}"/>
              </a:ext>
            </a:extLst>
          </p:cNvPr>
          <p:cNvSpPr txBox="1">
            <a:spLocks/>
          </p:cNvSpPr>
          <p:nvPr/>
        </p:nvSpPr>
        <p:spPr>
          <a:xfrm>
            <a:off x="237706" y="2777459"/>
            <a:ext cx="8676249" cy="27462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400" b="0" kern="0" dirty="0">
                <a:solidFill>
                  <a:srgbClr val="333399"/>
                </a:solidFill>
              </a:rPr>
              <a:t>Nümunə</a:t>
            </a:r>
            <a:r>
              <a:rPr lang="en-US" sz="1400" b="0" kern="0" dirty="0">
                <a:solidFill>
                  <a:srgbClr val="333399"/>
                </a:solidFill>
              </a:rPr>
              <a:t>:</a:t>
            </a:r>
            <a:endParaRPr lang="az-Latn-AZ" sz="1400" b="0" kern="0" dirty="0">
              <a:solidFill>
                <a:srgbClr val="333399"/>
              </a:solidFill>
            </a:endParaRPr>
          </a:p>
        </p:txBody>
      </p:sp>
      <p:sp>
        <p:nvSpPr>
          <p:cNvPr id="22" name="TextBox 21">
            <a:extLst>
              <a:ext uri="{FF2B5EF4-FFF2-40B4-BE49-F238E27FC236}">
                <a16:creationId xmlns:a16="http://schemas.microsoft.com/office/drawing/2014/main" id="{55BC46F8-98A1-4F75-8E03-DB036ECD3F79}"/>
              </a:ext>
            </a:extLst>
          </p:cNvPr>
          <p:cNvSpPr txBox="1"/>
          <p:nvPr/>
        </p:nvSpPr>
        <p:spPr>
          <a:xfrm>
            <a:off x="250395" y="3029221"/>
            <a:ext cx="8676249" cy="315471"/>
          </a:xfrm>
          <a:prstGeom prst="rect">
            <a:avLst/>
          </a:prstGeom>
          <a:noFill/>
        </p:spPr>
        <p:txBody>
          <a:bodyPr wrap="square" rtlCol="0">
            <a:spAutoFit/>
          </a:bodyPr>
          <a:lstStyle/>
          <a:p>
            <a:r>
              <a:rPr lang="en-US" sz="1450" dirty="0"/>
              <a:t>2253,060,024,320.5,101168.1,32.6,08.7,21.07.2018.02:30:12,40.4092,49.8670,3.9,05,61.3,-203.8,0-40.8,0-39.0,</a:t>
            </a:r>
          </a:p>
        </p:txBody>
      </p:sp>
      <p:grpSp>
        <p:nvGrpSpPr>
          <p:cNvPr id="25" name="Group 24">
            <a:extLst>
              <a:ext uri="{FF2B5EF4-FFF2-40B4-BE49-F238E27FC236}">
                <a16:creationId xmlns:a16="http://schemas.microsoft.com/office/drawing/2014/main" id="{F639974C-FC04-456C-B369-E3E0050AC02E}"/>
              </a:ext>
            </a:extLst>
          </p:cNvPr>
          <p:cNvGrpSpPr/>
          <p:nvPr/>
        </p:nvGrpSpPr>
        <p:grpSpPr>
          <a:xfrm>
            <a:off x="233875" y="3417844"/>
            <a:ext cx="8676249" cy="307777"/>
            <a:chOff x="233875" y="1636776"/>
            <a:chExt cx="8676249" cy="307777"/>
          </a:xfrm>
        </p:grpSpPr>
        <p:sp>
          <p:nvSpPr>
            <p:cNvPr id="26" name="TextBox 25">
              <a:extLst>
                <a:ext uri="{FF2B5EF4-FFF2-40B4-BE49-F238E27FC236}">
                  <a16:creationId xmlns:a16="http://schemas.microsoft.com/office/drawing/2014/main" id="{128D4C91-7BD7-444C-975D-12D48FBCF223}"/>
                </a:ext>
              </a:extLst>
            </p:cNvPr>
            <p:cNvSpPr txBox="1"/>
            <p:nvPr/>
          </p:nvSpPr>
          <p:spPr>
            <a:xfrm>
              <a:off x="233875" y="1636776"/>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YİS                                    UP</a:t>
              </a:r>
            </a:p>
          </p:txBody>
        </p:sp>
        <p:cxnSp>
          <p:nvCxnSpPr>
            <p:cNvPr id="27" name="Straight Arrow Connector 26">
              <a:extLst>
                <a:ext uri="{FF2B5EF4-FFF2-40B4-BE49-F238E27FC236}">
                  <a16:creationId xmlns:a16="http://schemas.microsoft.com/office/drawing/2014/main" id="{ACB58296-D040-40D8-8D3A-35BF54043C25}"/>
                </a:ext>
              </a:extLst>
            </p:cNvPr>
            <p:cNvCxnSpPr>
              <a:cxnSpLocks/>
            </p:cNvCxnSpPr>
            <p:nvPr/>
          </p:nvCxnSpPr>
          <p:spPr>
            <a:xfrm>
              <a:off x="3913632" y="1783080"/>
              <a:ext cx="131673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sp>
        <p:nvSpPr>
          <p:cNvPr id="28" name="TextBox 27">
            <a:extLst>
              <a:ext uri="{FF2B5EF4-FFF2-40B4-BE49-F238E27FC236}">
                <a16:creationId xmlns:a16="http://schemas.microsoft.com/office/drawing/2014/main" id="{DF09D1C7-8E49-472C-A40B-F9D5F6EA8D6E}"/>
              </a:ext>
            </a:extLst>
          </p:cNvPr>
          <p:cNvSpPr txBox="1"/>
          <p:nvPr/>
        </p:nvSpPr>
        <p:spPr>
          <a:xfrm>
            <a:off x="225272" y="3747028"/>
            <a:ext cx="8701371" cy="523220"/>
          </a:xfrm>
          <a:prstGeom prst="rect">
            <a:avLst/>
          </a:prstGeom>
          <a:noFill/>
        </p:spPr>
        <p:txBody>
          <a:bodyPr wrap="square" rtlCol="0">
            <a:spAutoFit/>
          </a:bodyPr>
          <a:lstStyle/>
          <a:p>
            <a:r>
              <a:rPr lang="az-Latn-AZ" sz="1400" dirty="0"/>
              <a:t>YİS – dən peykə göndərilməsi üçün iki əmr (komanda) nəzərdə tutulub. Bunlar şəkil çəkmək və enmə mexanizmini aktiv etmək üçün olan komandalardır.</a:t>
            </a:r>
            <a:endParaRPr lang="en-US" sz="1400" dirty="0"/>
          </a:p>
        </p:txBody>
      </p:sp>
      <p:sp>
        <p:nvSpPr>
          <p:cNvPr id="29" name="Shape 173">
            <a:extLst>
              <a:ext uri="{FF2B5EF4-FFF2-40B4-BE49-F238E27FC236}">
                <a16:creationId xmlns:a16="http://schemas.microsoft.com/office/drawing/2014/main" id="{3122D455-FF19-46B1-9FBE-7558BFB78378}"/>
              </a:ext>
            </a:extLst>
          </p:cNvPr>
          <p:cNvSpPr txBox="1">
            <a:spLocks/>
          </p:cNvSpPr>
          <p:nvPr/>
        </p:nvSpPr>
        <p:spPr>
          <a:xfrm>
            <a:off x="240593" y="4223151"/>
            <a:ext cx="8676249" cy="24815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400" b="0" kern="0" dirty="0">
                <a:solidFill>
                  <a:srgbClr val="333399"/>
                </a:solidFill>
              </a:rPr>
              <a:t>Göndəriləcək əmr (komanda) nümunəsi</a:t>
            </a:r>
            <a:r>
              <a:rPr lang="en-US" sz="1400" b="0" kern="0" dirty="0">
                <a:solidFill>
                  <a:srgbClr val="333399"/>
                </a:solidFill>
              </a:rPr>
              <a:t>:</a:t>
            </a:r>
            <a:endParaRPr lang="az-Latn-AZ" sz="1400" b="0" kern="0" dirty="0">
              <a:solidFill>
                <a:srgbClr val="333399"/>
              </a:solidFill>
            </a:endParaRPr>
          </a:p>
        </p:txBody>
      </p:sp>
      <p:sp>
        <p:nvSpPr>
          <p:cNvPr id="30" name="TextBox 29">
            <a:extLst>
              <a:ext uri="{FF2B5EF4-FFF2-40B4-BE49-F238E27FC236}">
                <a16:creationId xmlns:a16="http://schemas.microsoft.com/office/drawing/2014/main" id="{D2F47130-DEB8-45E2-9C17-E84970D3356D}"/>
              </a:ext>
            </a:extLst>
          </p:cNvPr>
          <p:cNvSpPr txBox="1"/>
          <p:nvPr/>
        </p:nvSpPr>
        <p:spPr>
          <a:xfrm>
            <a:off x="233874" y="4441972"/>
            <a:ext cx="8676249" cy="523220"/>
          </a:xfrm>
          <a:prstGeom prst="rect">
            <a:avLst/>
          </a:prstGeom>
          <a:noFill/>
        </p:spPr>
        <p:txBody>
          <a:bodyPr wrap="square" rtlCol="0">
            <a:spAutoFit/>
          </a:bodyPr>
          <a:lstStyle/>
          <a:p>
            <a:r>
              <a:rPr lang="en-US" sz="1400" dirty="0"/>
              <a:t>‘</a:t>
            </a:r>
            <a:r>
              <a:rPr lang="en-US" sz="1400" b="1" dirty="0">
                <a:solidFill>
                  <a:srgbClr val="9954CC"/>
                </a:solidFill>
              </a:rPr>
              <a:t>1</a:t>
            </a:r>
            <a:r>
              <a:rPr lang="en-US" sz="1400" dirty="0"/>
              <a:t>’ – </a:t>
            </a:r>
            <a:r>
              <a:rPr lang="az-Latn-AZ" sz="1400" dirty="0"/>
              <a:t>Şəkil çək.</a:t>
            </a:r>
          </a:p>
          <a:p>
            <a:r>
              <a:rPr lang="en-US" sz="1400" dirty="0"/>
              <a:t>‘</a:t>
            </a:r>
            <a:r>
              <a:rPr lang="en-US" sz="1400" b="1" dirty="0">
                <a:solidFill>
                  <a:srgbClr val="9954CC"/>
                </a:solidFill>
              </a:rPr>
              <a:t>2</a:t>
            </a:r>
            <a:r>
              <a:rPr lang="en-US" sz="1400" dirty="0"/>
              <a:t>’ – </a:t>
            </a:r>
            <a:r>
              <a:rPr lang="az-Latn-AZ" sz="1400" dirty="0"/>
              <a:t>Model peyki sərbəst burax.</a:t>
            </a:r>
            <a:endParaRPr lang="en-US" sz="1400" dirty="0"/>
          </a:p>
        </p:txBody>
      </p:sp>
      <p:sp>
        <p:nvSpPr>
          <p:cNvPr id="31" name="TextBox 30">
            <a:extLst>
              <a:ext uri="{FF2B5EF4-FFF2-40B4-BE49-F238E27FC236}">
                <a16:creationId xmlns:a16="http://schemas.microsoft.com/office/drawing/2014/main" id="{8DBDDA48-25CA-437A-BA25-5D6B595E108C}"/>
              </a:ext>
            </a:extLst>
          </p:cNvPr>
          <p:cNvSpPr txBox="1"/>
          <p:nvPr/>
        </p:nvSpPr>
        <p:spPr>
          <a:xfrm>
            <a:off x="198183" y="4928616"/>
            <a:ext cx="867624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600" kern="0" dirty="0">
                <a:solidFill>
                  <a:srgbClr val="4472C4"/>
                </a:solidFill>
              </a:rPr>
              <a:t>Yaddaş bölgüsü</a:t>
            </a:r>
          </a:p>
        </p:txBody>
      </p:sp>
      <p:grpSp>
        <p:nvGrpSpPr>
          <p:cNvPr id="37" name="Group 36">
            <a:extLst>
              <a:ext uri="{FF2B5EF4-FFF2-40B4-BE49-F238E27FC236}">
                <a16:creationId xmlns:a16="http://schemas.microsoft.com/office/drawing/2014/main" id="{B9969D21-226A-4256-BFC0-7C74BC4D2D97}"/>
              </a:ext>
            </a:extLst>
          </p:cNvPr>
          <p:cNvGrpSpPr/>
          <p:nvPr/>
        </p:nvGrpSpPr>
        <p:grpSpPr>
          <a:xfrm>
            <a:off x="199210" y="5304895"/>
            <a:ext cx="8707038" cy="999769"/>
            <a:chOff x="208361" y="4197096"/>
            <a:chExt cx="8707038" cy="1463040"/>
          </a:xfrm>
        </p:grpSpPr>
        <p:pic>
          <p:nvPicPr>
            <p:cNvPr id="38" name="Picture 37" descr="A close up of a screen&#10;&#10;Description generated with high confidence">
              <a:extLst>
                <a:ext uri="{FF2B5EF4-FFF2-40B4-BE49-F238E27FC236}">
                  <a16:creationId xmlns:a16="http://schemas.microsoft.com/office/drawing/2014/main" id="{0070BDDE-25B4-442D-A9FC-735E25E9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50" y="4548371"/>
              <a:ext cx="8676249" cy="416821"/>
            </a:xfrm>
            <a:prstGeom prst="rect">
              <a:avLst/>
            </a:prstGeom>
          </p:spPr>
        </p:pic>
        <p:pic>
          <p:nvPicPr>
            <p:cNvPr id="39" name="Picture 38" descr="A close up of a screen&#10;&#10;Description generated with high confidence">
              <a:extLst>
                <a:ext uri="{FF2B5EF4-FFF2-40B4-BE49-F238E27FC236}">
                  <a16:creationId xmlns:a16="http://schemas.microsoft.com/office/drawing/2014/main" id="{161A5AA3-87E9-4BC0-9D9E-06F53A76B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150" y="5243315"/>
              <a:ext cx="8676249" cy="416821"/>
            </a:xfrm>
            <a:prstGeom prst="rect">
              <a:avLst/>
            </a:prstGeom>
          </p:spPr>
        </p:pic>
        <p:sp>
          <p:nvSpPr>
            <p:cNvPr id="40" name="Shape 173">
              <a:extLst>
                <a:ext uri="{FF2B5EF4-FFF2-40B4-BE49-F238E27FC236}">
                  <a16:creationId xmlns:a16="http://schemas.microsoft.com/office/drawing/2014/main" id="{2EEB85AA-DE11-44C5-ADA5-DC3F64782557}"/>
                </a:ext>
              </a:extLst>
            </p:cNvPr>
            <p:cNvSpPr txBox="1">
              <a:spLocks/>
            </p:cNvSpPr>
            <p:nvPr/>
          </p:nvSpPr>
          <p:spPr>
            <a:xfrm>
              <a:off x="239150" y="4197096"/>
              <a:ext cx="8676249" cy="298318"/>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200" b="0" u="sng" kern="0" dirty="0">
                  <a:solidFill>
                    <a:srgbClr val="333399"/>
                  </a:solidFill>
                </a:rPr>
                <a:t>Əsas</a:t>
              </a:r>
              <a:r>
                <a:rPr lang="az-Latn-AZ" sz="1200" b="0" kern="0" dirty="0">
                  <a:solidFill>
                    <a:srgbClr val="333399"/>
                  </a:solidFill>
                </a:rPr>
                <a:t> Arduino NANO-nun istifadə etdiyi yaddaş</a:t>
              </a:r>
              <a:r>
                <a:rPr lang="en-US" sz="1200" b="0" kern="0" dirty="0">
                  <a:solidFill>
                    <a:srgbClr val="333399"/>
                  </a:solidFill>
                </a:rPr>
                <a:t>:</a:t>
              </a:r>
              <a:endParaRPr lang="az-Latn-AZ" sz="1200" b="0" kern="0" dirty="0">
                <a:solidFill>
                  <a:srgbClr val="333399"/>
                </a:solidFill>
              </a:endParaRPr>
            </a:p>
          </p:txBody>
        </p:sp>
        <p:sp>
          <p:nvSpPr>
            <p:cNvPr id="41" name="Shape 173">
              <a:extLst>
                <a:ext uri="{FF2B5EF4-FFF2-40B4-BE49-F238E27FC236}">
                  <a16:creationId xmlns:a16="http://schemas.microsoft.com/office/drawing/2014/main" id="{0DE6A083-9897-4176-B02D-49D1C16947D0}"/>
                </a:ext>
              </a:extLst>
            </p:cNvPr>
            <p:cNvSpPr txBox="1">
              <a:spLocks/>
            </p:cNvSpPr>
            <p:nvPr/>
          </p:nvSpPr>
          <p:spPr>
            <a:xfrm>
              <a:off x="208361" y="4947907"/>
              <a:ext cx="8676249" cy="262377"/>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1200" b="0" u="sng" kern="0" dirty="0" err="1">
                  <a:solidFill>
                    <a:srgbClr val="333399"/>
                  </a:solidFill>
                </a:rPr>
                <a:t>Ikinci</a:t>
              </a:r>
              <a:r>
                <a:rPr lang="az-Latn-AZ" sz="1200" b="0" kern="0" dirty="0">
                  <a:solidFill>
                    <a:srgbClr val="333399"/>
                  </a:solidFill>
                </a:rPr>
                <a:t> Arduino NANO-nun istifadə etdiyi yaddaş</a:t>
              </a:r>
              <a:r>
                <a:rPr lang="en-US" sz="1200" b="0" kern="0" dirty="0">
                  <a:solidFill>
                    <a:srgbClr val="333399"/>
                  </a:solidFill>
                </a:rPr>
                <a:t>:</a:t>
              </a:r>
              <a:endParaRPr lang="az-Latn-AZ" sz="1200" b="0" kern="0" dirty="0">
                <a:solidFill>
                  <a:srgbClr val="333399"/>
                </a:solidFill>
              </a:endParaRPr>
            </a:p>
          </p:txBody>
        </p:sp>
      </p:grpSp>
    </p:spTree>
    <p:extLst>
      <p:ext uri="{BB962C8B-B14F-4D97-AF65-F5344CB8AC3E}">
        <p14:creationId xmlns:p14="http://schemas.microsoft.com/office/powerpoint/2010/main" val="297814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3" name="Footer Placeholder 2"/>
          <p:cNvSpPr>
            <a:spLocks noGrp="1"/>
          </p:cNvSpPr>
          <p:nvPr>
            <p:ph type="ftr" sz="quarter" idx="11"/>
          </p:nvPr>
        </p:nvSpPr>
        <p:spPr/>
        <p:txBody>
          <a:bodyPr/>
          <a:lstStyle/>
          <a:p>
            <a:r>
              <a:rPr lang="az-Latn-AZ" dirty="0"/>
              <a:t>“CanSat Az 2018” YHS: Komanda №2253  </a:t>
            </a:r>
            <a:r>
              <a:rPr lang="az-Latn-AZ" b="1" dirty="0"/>
              <a:t>MS_U_FO</a:t>
            </a:r>
            <a:r>
              <a:rPr lang="az-Latn-AZ" dirty="0"/>
              <a:t> </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7</a:t>
            </a:fld>
            <a:endParaRPr lang="en-US"/>
          </a:p>
        </p:txBody>
      </p:sp>
      <p:sp>
        <p:nvSpPr>
          <p:cNvPr id="6"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a:solidFill>
                  <a:srgbClr val="333399"/>
                </a:solidFill>
              </a:rPr>
              <a:t>Texniki şərtlər</a:t>
            </a:r>
          </a:p>
        </p:txBody>
      </p:sp>
      <p:grpSp>
        <p:nvGrpSpPr>
          <p:cNvPr id="8" name="Group 7">
            <a:extLst>
              <a:ext uri="{FF2B5EF4-FFF2-40B4-BE49-F238E27FC236}">
                <a16:creationId xmlns:a16="http://schemas.microsoft.com/office/drawing/2014/main" id="{7E6D40DB-F2B5-431C-9A36-295811D27B7B}"/>
              </a:ext>
            </a:extLst>
          </p:cNvPr>
          <p:cNvGrpSpPr/>
          <p:nvPr/>
        </p:nvGrpSpPr>
        <p:grpSpPr>
          <a:xfrm>
            <a:off x="219457" y="0"/>
            <a:ext cx="1771323" cy="1097280"/>
            <a:chOff x="219457" y="0"/>
            <a:chExt cx="1771323" cy="1097280"/>
          </a:xfrm>
        </p:grpSpPr>
        <p:pic>
          <p:nvPicPr>
            <p:cNvPr id="9" name="Picture 8" descr="A close up of a device&#10;&#10;Description generated with high confidence">
              <a:extLst>
                <a:ext uri="{FF2B5EF4-FFF2-40B4-BE49-F238E27FC236}">
                  <a16:creationId xmlns:a16="http://schemas.microsoft.com/office/drawing/2014/main" id="{2F0E80AD-405D-4F03-9254-C3C1C3B26E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0" name="Picture 9">
              <a:extLst>
                <a:ext uri="{FF2B5EF4-FFF2-40B4-BE49-F238E27FC236}">
                  <a16:creationId xmlns:a16="http://schemas.microsoft.com/office/drawing/2014/main" id="{847A21D1-3728-44B7-9C9A-8FB39B314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1" name="Table 10">
            <a:extLst>
              <a:ext uri="{FF2B5EF4-FFF2-40B4-BE49-F238E27FC236}">
                <a16:creationId xmlns:a16="http://schemas.microsoft.com/office/drawing/2014/main" id="{EB6DFBF1-0BF6-452C-AFDE-BB58AA17F494}"/>
              </a:ext>
            </a:extLst>
          </p:cNvPr>
          <p:cNvGraphicFramePr>
            <a:graphicFrameLocks noGrp="1"/>
          </p:cNvGraphicFramePr>
          <p:nvPr>
            <p:extLst>
              <p:ext uri="{D42A27DB-BD31-4B8C-83A1-F6EECF244321}">
                <p14:modId xmlns:p14="http://schemas.microsoft.com/office/powerpoint/2010/main" val="2903168984"/>
              </p:ext>
            </p:extLst>
          </p:nvPr>
        </p:nvGraphicFramePr>
        <p:xfrm>
          <a:off x="219456" y="1234440"/>
          <a:ext cx="8695944" cy="5084061"/>
        </p:xfrm>
        <a:graphic>
          <a:graphicData uri="http://schemas.openxmlformats.org/drawingml/2006/table">
            <a:tbl>
              <a:tblPr firstRow="1" bandRow="1">
                <a:tableStyleId>{5C22544A-7EE6-4342-B048-85BDC9FD1C3A}</a:tableStyleId>
              </a:tblPr>
              <a:tblGrid>
                <a:gridCol w="658368">
                  <a:extLst>
                    <a:ext uri="{9D8B030D-6E8A-4147-A177-3AD203B41FA5}">
                      <a16:colId xmlns:a16="http://schemas.microsoft.com/office/drawing/2014/main" val="3878402201"/>
                    </a:ext>
                  </a:extLst>
                </a:gridCol>
                <a:gridCol w="6656832">
                  <a:extLst>
                    <a:ext uri="{9D8B030D-6E8A-4147-A177-3AD203B41FA5}">
                      <a16:colId xmlns:a16="http://schemas.microsoft.com/office/drawing/2014/main" val="1652830244"/>
                    </a:ext>
                  </a:extLst>
                </a:gridCol>
                <a:gridCol w="1380744">
                  <a:extLst>
                    <a:ext uri="{9D8B030D-6E8A-4147-A177-3AD203B41FA5}">
                      <a16:colId xmlns:a16="http://schemas.microsoft.com/office/drawing/2014/main" val="2643293988"/>
                    </a:ext>
                  </a:extLst>
                </a:gridCol>
              </a:tblGrid>
              <a:tr h="545479">
                <a:tc>
                  <a:txBody>
                    <a:bodyPr/>
                    <a:lstStyle/>
                    <a:p>
                      <a:pPr algn="ctr"/>
                      <a:r>
                        <a:rPr lang="az-Latn-AZ" sz="1400" dirty="0"/>
                        <a:t>Tələb </a:t>
                      </a:r>
                      <a:r>
                        <a:rPr lang="en-US" sz="1400" dirty="0"/>
                        <a:t>ID</a:t>
                      </a:r>
                    </a:p>
                  </a:txBody>
                  <a:tcPr anchor="ctr"/>
                </a:tc>
                <a:tc>
                  <a:txBody>
                    <a:bodyPr/>
                    <a:lstStyle/>
                    <a:p>
                      <a:pPr algn="ctr"/>
                      <a:r>
                        <a:rPr lang="az-Latn-AZ" sz="1400" dirty="0"/>
                        <a:t>Tələbin təsviri</a:t>
                      </a:r>
                      <a:endParaRPr lang="en-US" sz="1400" dirty="0"/>
                    </a:p>
                  </a:txBody>
                  <a:tcPr anchor="ctr"/>
                </a:tc>
                <a:tc>
                  <a:txBody>
                    <a:bodyPr/>
                    <a:lstStyle/>
                    <a:p>
                      <a:pPr algn="ctr"/>
                      <a:r>
                        <a:rPr lang="az-Latn-AZ" sz="1400" dirty="0"/>
                        <a:t>Səbəb</a:t>
                      </a:r>
                      <a:endParaRPr lang="en-US" sz="1400" dirty="0"/>
                    </a:p>
                  </a:txBody>
                  <a:tcPr anchor="ctr"/>
                </a:tc>
                <a:extLst>
                  <a:ext uri="{0D108BD9-81ED-4DB2-BD59-A6C34878D82A}">
                    <a16:rowId xmlns:a16="http://schemas.microsoft.com/office/drawing/2014/main" val="770914647"/>
                  </a:ext>
                </a:extLst>
              </a:tr>
              <a:tr h="545479">
                <a:tc>
                  <a:txBody>
                    <a:bodyPr/>
                    <a:lstStyle/>
                    <a:p>
                      <a:pPr algn="ctr"/>
                      <a:r>
                        <a:rPr lang="az-Latn-AZ" sz="1400" dirty="0"/>
                        <a:t>1</a:t>
                      </a:r>
                      <a:endParaRPr lang="en-US" sz="1400" dirty="0"/>
                    </a:p>
                  </a:txBody>
                  <a:tcPr anchor="ctr"/>
                </a:tc>
                <a:tc>
                  <a:txBody>
                    <a:bodyPr/>
                    <a:lstStyle/>
                    <a:p>
                      <a:r>
                        <a:rPr lang="az-Latn-AZ" sz="1400" dirty="0"/>
                        <a:t>Model peyk 400 metr hündürlükdə avtomatik olaraq konteynerdən ayrılıb missiyanı yerinə yetirməyə başlamalı və 1-2 dəqiqə intervalında yerə enməlidir. </a:t>
                      </a:r>
                      <a:endParaRPr lang="en-US" sz="1400" dirty="0"/>
                    </a:p>
                  </a:txBody>
                  <a:tcPr anchor="ctr"/>
                </a:tc>
                <a:tc>
                  <a:txBody>
                    <a:bodyPr/>
                    <a:lstStyle/>
                    <a:p>
                      <a:r>
                        <a:rPr lang="az-Latn-AZ" sz="1200" dirty="0"/>
                        <a:t>Müsabiqənin şərti</a:t>
                      </a:r>
                      <a:endParaRPr lang="en-US" sz="1200" dirty="0"/>
                    </a:p>
                  </a:txBody>
                  <a:tcPr anchor="ctr"/>
                </a:tc>
                <a:extLst>
                  <a:ext uri="{0D108BD9-81ED-4DB2-BD59-A6C34878D82A}">
                    <a16:rowId xmlns:a16="http://schemas.microsoft.com/office/drawing/2014/main" val="1022631865"/>
                  </a:ext>
                </a:extLst>
              </a:tr>
              <a:tr h="325207">
                <a:tc>
                  <a:txBody>
                    <a:bodyPr/>
                    <a:lstStyle/>
                    <a:p>
                      <a:pPr algn="ctr"/>
                      <a:r>
                        <a:rPr lang="az-Latn-AZ" sz="1400" dirty="0"/>
                        <a:t>2</a:t>
                      </a:r>
                      <a:endParaRPr lang="en-US" sz="1400" dirty="0"/>
                    </a:p>
                  </a:txBody>
                  <a:tcPr anchor="ctr"/>
                </a:tc>
                <a:tc>
                  <a:txBody>
                    <a:bodyPr/>
                    <a:lstStyle/>
                    <a:p>
                      <a:r>
                        <a:rPr lang="en-US" sz="1400" dirty="0" err="1"/>
                        <a:t>Modelin</a:t>
                      </a:r>
                      <a:r>
                        <a:rPr lang="en-US" sz="1400" dirty="0"/>
                        <a:t> </a:t>
                      </a:r>
                      <a:r>
                        <a:rPr lang="en-US" sz="1400" dirty="0" err="1"/>
                        <a:t>və</a:t>
                      </a:r>
                      <a:r>
                        <a:rPr lang="en-US" sz="1400" dirty="0"/>
                        <a:t>  </a:t>
                      </a:r>
                      <a:r>
                        <a:rPr lang="en-US" sz="1400" dirty="0" err="1"/>
                        <a:t>konteynerin</a:t>
                      </a:r>
                      <a:r>
                        <a:rPr lang="en-US" sz="1400" dirty="0"/>
                        <a:t> </a:t>
                      </a:r>
                      <a:r>
                        <a:rPr lang="en-US" sz="1400" dirty="0" err="1"/>
                        <a:t>ümumi</a:t>
                      </a:r>
                      <a:r>
                        <a:rPr lang="en-US" sz="1400" dirty="0"/>
                        <a:t> </a:t>
                      </a:r>
                      <a:r>
                        <a:rPr lang="en-US" sz="1400" dirty="0" err="1"/>
                        <a:t>kütləsi</a:t>
                      </a:r>
                      <a:r>
                        <a:rPr lang="en-US" sz="1400" dirty="0"/>
                        <a:t> </a:t>
                      </a:r>
                      <a:r>
                        <a:rPr lang="en-US" sz="1400" dirty="0" err="1"/>
                        <a:t>maksimum</a:t>
                      </a:r>
                      <a:r>
                        <a:rPr lang="en-US" sz="1400" dirty="0"/>
                        <a:t> 500 </a:t>
                      </a:r>
                      <a:r>
                        <a:rPr lang="en-US" sz="1400" dirty="0" err="1"/>
                        <a:t>qrama</a:t>
                      </a:r>
                      <a:r>
                        <a:rPr lang="en-US" sz="1400" dirty="0"/>
                        <a:t> </a:t>
                      </a:r>
                      <a:r>
                        <a:rPr lang="en-US" sz="1400" dirty="0" err="1"/>
                        <a:t>qədər</a:t>
                      </a:r>
                      <a:r>
                        <a:rPr lang="en-US" sz="1400" dirty="0"/>
                        <a:t> </a:t>
                      </a:r>
                      <a:r>
                        <a:rPr lang="en-US" sz="1400" dirty="0" err="1"/>
                        <a:t>ol</a:t>
                      </a:r>
                      <a:r>
                        <a:rPr lang="az-Latn-AZ" sz="1400" dirty="0"/>
                        <a:t>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693238220"/>
                  </a:ext>
                </a:extLst>
              </a:tr>
              <a:tr h="325207">
                <a:tc>
                  <a:txBody>
                    <a:bodyPr/>
                    <a:lstStyle/>
                    <a:p>
                      <a:pPr algn="ctr"/>
                      <a:r>
                        <a:rPr lang="az-Latn-AZ" sz="1400" dirty="0"/>
                        <a:t>3</a:t>
                      </a:r>
                      <a:endParaRPr lang="en-US" sz="1400" dirty="0"/>
                    </a:p>
                  </a:txBody>
                  <a:tcPr anchor="ctr"/>
                </a:tc>
                <a:tc>
                  <a:txBody>
                    <a:bodyPr/>
                    <a:lstStyle/>
                    <a:p>
                      <a:r>
                        <a:rPr lang="en-US" sz="1400" dirty="0"/>
                        <a:t>Model  </a:t>
                      </a:r>
                      <a:r>
                        <a:rPr lang="en-US" sz="1400" dirty="0" err="1"/>
                        <a:t>silindr</a:t>
                      </a:r>
                      <a:r>
                        <a:rPr lang="az-Latn-AZ" sz="1400" dirty="0"/>
                        <a:t> (200 x 120 mm)</a:t>
                      </a:r>
                      <a:r>
                        <a:rPr lang="en-US" sz="1400" dirty="0"/>
                        <a:t> </a:t>
                      </a:r>
                      <a:r>
                        <a:rPr lang="en-US" sz="1400" dirty="0" err="1"/>
                        <a:t>formalı</a:t>
                      </a:r>
                      <a:r>
                        <a:rPr lang="en-US" sz="1400" dirty="0"/>
                        <a:t> </a:t>
                      </a:r>
                      <a:r>
                        <a:rPr lang="en-US" sz="1400" dirty="0" err="1"/>
                        <a:t>konteynerə</a:t>
                      </a:r>
                      <a:r>
                        <a:rPr lang="en-US" sz="1400" dirty="0"/>
                        <a:t> </a:t>
                      </a:r>
                      <a:r>
                        <a:rPr lang="en-US" sz="1400" dirty="0" err="1"/>
                        <a:t>yerləşə</a:t>
                      </a:r>
                      <a:r>
                        <a:rPr lang="en-US" sz="1400" dirty="0"/>
                        <a:t> </a:t>
                      </a:r>
                      <a:r>
                        <a:rPr lang="en-US" sz="1400" dirty="0" err="1"/>
                        <a:t>bilən</a:t>
                      </a:r>
                      <a:r>
                        <a:rPr lang="en-US" sz="1400" dirty="0"/>
                        <a:t> </a:t>
                      </a:r>
                      <a:r>
                        <a:rPr lang="en-US" sz="1400" dirty="0" err="1"/>
                        <a:t>formada</a:t>
                      </a:r>
                      <a:r>
                        <a:rPr lang="en-US" sz="1400" dirty="0"/>
                        <a:t> </a:t>
                      </a:r>
                      <a:r>
                        <a:rPr lang="en-US" sz="1400" dirty="0" err="1"/>
                        <a:t>olmalıdır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049303525"/>
                  </a:ext>
                </a:extLst>
              </a:tr>
              <a:tr h="325207">
                <a:tc>
                  <a:txBody>
                    <a:bodyPr/>
                    <a:lstStyle/>
                    <a:p>
                      <a:pPr algn="ctr"/>
                      <a:r>
                        <a:rPr lang="az-Latn-AZ" sz="1400" dirty="0"/>
                        <a:t>4</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Hər bir komanda öz YİS proqram təminatını fərdi olaraq yazmalıdır.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742839759"/>
                  </a:ext>
                </a:extLst>
              </a:tr>
              <a:tr h="325207">
                <a:tc>
                  <a:txBody>
                    <a:bodyPr/>
                    <a:lstStyle/>
                    <a:p>
                      <a:pPr algn="ctr"/>
                      <a:r>
                        <a:rPr lang="az-Latn-AZ" sz="1400" dirty="0"/>
                        <a:t>5</a:t>
                      </a:r>
                      <a:endParaRPr lang="en-US" sz="1400" dirty="0"/>
                    </a:p>
                  </a:txBody>
                  <a:tcPr anchor="ctr"/>
                </a:tc>
                <a:tc>
                  <a:txBody>
                    <a:bodyPr/>
                    <a:lstStyle/>
                    <a:p>
                      <a:r>
                        <a:rPr lang="en-US" sz="1400" dirty="0" err="1"/>
                        <a:t>Yekun</a:t>
                      </a:r>
                      <a:r>
                        <a:rPr lang="en-US" sz="1400" dirty="0"/>
                        <a:t> “</a:t>
                      </a:r>
                      <a:r>
                        <a:rPr lang="en-US" sz="1400" dirty="0" err="1"/>
                        <a:t>CanSat</a:t>
                      </a:r>
                      <a:r>
                        <a:rPr lang="en-US" sz="1400" dirty="0"/>
                        <a:t>”-</a:t>
                      </a:r>
                      <a:r>
                        <a:rPr lang="en-US" sz="1400" dirty="0" err="1"/>
                        <a:t>ın</a:t>
                      </a:r>
                      <a:r>
                        <a:rPr lang="en-US" sz="1400" dirty="0"/>
                        <a:t> (</a:t>
                      </a:r>
                      <a:r>
                        <a:rPr lang="en-US" sz="1400" dirty="0" err="1"/>
                        <a:t>konteyner</a:t>
                      </a:r>
                      <a:r>
                        <a:rPr lang="en-US" sz="1400" dirty="0"/>
                        <a:t> </a:t>
                      </a:r>
                      <a:r>
                        <a:rPr lang="en-US" sz="1400" dirty="0" err="1"/>
                        <a:t>və</a:t>
                      </a:r>
                      <a:r>
                        <a:rPr lang="en-US" sz="1400" dirty="0"/>
                        <a:t> </a:t>
                      </a:r>
                      <a:r>
                        <a:rPr lang="en-US" sz="1400" dirty="0" err="1"/>
                        <a:t>modelin</a:t>
                      </a:r>
                      <a:r>
                        <a:rPr lang="en-US" sz="1400" dirty="0"/>
                        <a:t>) </a:t>
                      </a:r>
                      <a:r>
                        <a:rPr lang="en-US" sz="1400" dirty="0" err="1"/>
                        <a:t>dəyəri</a:t>
                      </a:r>
                      <a:r>
                        <a:rPr lang="en-US" sz="1400" dirty="0"/>
                        <a:t> 1000 AZN-</a:t>
                      </a:r>
                      <a:r>
                        <a:rPr lang="en-US" sz="1400" dirty="0" err="1"/>
                        <a:t>dək</a:t>
                      </a:r>
                      <a:r>
                        <a:rPr lang="en-US" sz="1400" dirty="0"/>
                        <a:t> </a:t>
                      </a:r>
                      <a:r>
                        <a:rPr lang="en-US" sz="1400" dirty="0" err="1"/>
                        <a:t>olmalıdır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742601440"/>
                  </a:ext>
                </a:extLst>
              </a:tr>
              <a:tr h="545479">
                <a:tc>
                  <a:txBody>
                    <a:bodyPr/>
                    <a:lstStyle/>
                    <a:p>
                      <a:pPr algn="ctr"/>
                      <a:r>
                        <a:rPr lang="az-Latn-AZ" sz="1400" dirty="0"/>
                        <a:t>6</a:t>
                      </a:r>
                      <a:endParaRPr lang="en-US" sz="1400" dirty="0"/>
                    </a:p>
                  </a:txBody>
                  <a:tcPr anchor="ctr"/>
                </a:tc>
                <a:tc>
                  <a:txBody>
                    <a:bodyPr/>
                    <a:lstStyle/>
                    <a:p>
                      <a:r>
                        <a:rPr lang="en-US" sz="1400" dirty="0"/>
                        <a:t>“</a:t>
                      </a:r>
                      <a:r>
                        <a:rPr lang="en-US" sz="1400" dirty="0" err="1"/>
                        <a:t>CanSat</a:t>
                      </a:r>
                      <a:r>
                        <a:rPr lang="en-US" sz="1400" dirty="0"/>
                        <a:t>”-a </a:t>
                      </a:r>
                      <a:r>
                        <a:rPr lang="en-US" sz="1400" dirty="0" err="1"/>
                        <a:t>icraedici</a:t>
                      </a:r>
                      <a:r>
                        <a:rPr lang="en-US" sz="1400" dirty="0"/>
                        <a:t> </a:t>
                      </a:r>
                      <a:r>
                        <a:rPr lang="en-US" sz="1400" dirty="0" err="1"/>
                        <a:t>əmrlər</a:t>
                      </a:r>
                      <a:r>
                        <a:rPr lang="en-US" sz="1400" dirty="0"/>
                        <a:t> </a:t>
                      </a:r>
                      <a:r>
                        <a:rPr lang="en-US" sz="1400" dirty="0" err="1"/>
                        <a:t>yerüstü</a:t>
                      </a:r>
                      <a:r>
                        <a:rPr lang="en-US" sz="1400" dirty="0"/>
                        <a:t> </a:t>
                      </a:r>
                      <a:r>
                        <a:rPr lang="en-US" sz="1400" dirty="0" err="1"/>
                        <a:t>stansiyadakı</a:t>
                      </a:r>
                      <a:r>
                        <a:rPr lang="en-US" sz="1400" dirty="0"/>
                        <a:t> </a:t>
                      </a:r>
                      <a:r>
                        <a:rPr lang="en-US" sz="1400" dirty="0" err="1"/>
                        <a:t>XBee</a:t>
                      </a:r>
                      <a:r>
                        <a:rPr lang="en-US" sz="1400" dirty="0"/>
                        <a:t> </a:t>
                      </a:r>
                      <a:r>
                        <a:rPr lang="en-US" sz="1400" dirty="0" err="1"/>
                        <a:t>radiomodul</a:t>
                      </a:r>
                      <a:r>
                        <a:rPr lang="en-US" sz="1400" dirty="0"/>
                        <a:t> </a:t>
                      </a:r>
                      <a:r>
                        <a:rPr lang="en-US" sz="1400" dirty="0" err="1"/>
                        <a:t>üzərindən</a:t>
                      </a:r>
                      <a:r>
                        <a:rPr lang="en-US" sz="1400" dirty="0"/>
                        <a:t> </a:t>
                      </a:r>
                      <a:r>
                        <a:rPr lang="en-US" sz="1400" dirty="0" err="1"/>
                        <a:t>göndərilməlidir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270692331"/>
                  </a:ext>
                </a:extLst>
              </a:tr>
              <a:tr h="325207">
                <a:tc>
                  <a:txBody>
                    <a:bodyPr/>
                    <a:lstStyle/>
                    <a:p>
                      <a:pPr algn="ctr"/>
                      <a:r>
                        <a:rPr lang="az-Latn-AZ" sz="1400" dirty="0"/>
                        <a:t>7</a:t>
                      </a:r>
                      <a:endParaRPr lang="en-US" sz="1400" dirty="0"/>
                    </a:p>
                  </a:txBody>
                  <a:tcPr anchor="ctr"/>
                </a:tc>
                <a:tc>
                  <a:txBody>
                    <a:bodyPr/>
                    <a:lstStyle/>
                    <a:p>
                      <a:r>
                        <a:rPr lang="en-US" sz="1400" dirty="0" err="1"/>
                        <a:t>Hər</a:t>
                      </a:r>
                      <a:r>
                        <a:rPr lang="en-US" sz="1400" dirty="0"/>
                        <a:t> </a:t>
                      </a:r>
                      <a:r>
                        <a:rPr lang="en-US" sz="1400" dirty="0" err="1"/>
                        <a:t>komanda</a:t>
                      </a:r>
                      <a:r>
                        <a:rPr lang="en-US" sz="1400" dirty="0"/>
                        <a:t> </a:t>
                      </a:r>
                      <a:r>
                        <a:rPr lang="en-US" sz="1400" dirty="0" err="1"/>
                        <a:t>XBee</a:t>
                      </a:r>
                      <a:r>
                        <a:rPr lang="en-US" sz="1400" dirty="0"/>
                        <a:t> </a:t>
                      </a:r>
                      <a:r>
                        <a:rPr lang="en-US" sz="1400" dirty="0" err="1"/>
                        <a:t>radiomodulu</a:t>
                      </a:r>
                      <a:r>
                        <a:rPr lang="en-US" sz="1400" dirty="0"/>
                        <a:t> </a:t>
                      </a:r>
                      <a:r>
                        <a:rPr lang="en-US" sz="1400" dirty="0" err="1"/>
                        <a:t>üçün</a:t>
                      </a:r>
                      <a:r>
                        <a:rPr lang="en-US" sz="1400" dirty="0"/>
                        <a:t> </a:t>
                      </a:r>
                      <a:r>
                        <a:rPr lang="en-US" sz="1400" dirty="0" err="1"/>
                        <a:t>müvafiq</a:t>
                      </a:r>
                      <a:r>
                        <a:rPr lang="en-US" sz="1400" dirty="0"/>
                        <a:t> NETİD </a:t>
                      </a:r>
                      <a:r>
                        <a:rPr lang="en-US" sz="1400" dirty="0" err="1"/>
                        <a:t>istifadə</a:t>
                      </a:r>
                      <a:r>
                        <a:rPr lang="en-US" sz="1400" dirty="0"/>
                        <a:t> </a:t>
                      </a:r>
                      <a:r>
                        <a:rPr lang="en-US" sz="1400" dirty="0" err="1"/>
                        <a:t>etməlidir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443281123"/>
                  </a:ext>
                </a:extLst>
              </a:tr>
              <a:tr h="545479">
                <a:tc>
                  <a:txBody>
                    <a:bodyPr/>
                    <a:lstStyle/>
                    <a:p>
                      <a:pPr algn="ctr"/>
                      <a:r>
                        <a:rPr lang="az-Latn-AZ" sz="1400" dirty="0"/>
                        <a:t>8</a:t>
                      </a:r>
                      <a:endParaRPr lang="en-US" sz="1400" dirty="0"/>
                    </a:p>
                  </a:txBody>
                  <a:tcPr anchor="ctr"/>
                </a:tc>
                <a:tc>
                  <a:txBody>
                    <a:bodyPr/>
                    <a:lstStyle/>
                    <a:p>
                      <a:r>
                        <a:rPr lang="en-US" sz="1400" dirty="0" err="1"/>
                        <a:t>İcraedici</a:t>
                      </a:r>
                      <a:r>
                        <a:rPr lang="en-US" sz="1400" dirty="0"/>
                        <a:t> </a:t>
                      </a:r>
                      <a:r>
                        <a:rPr lang="en-US" sz="1400" dirty="0" err="1"/>
                        <a:t>əmrlər</a:t>
                      </a:r>
                      <a:r>
                        <a:rPr lang="en-US" sz="1400" dirty="0"/>
                        <a:t> </a:t>
                      </a:r>
                      <a:r>
                        <a:rPr lang="en-US" sz="1400" dirty="0" err="1"/>
                        <a:t>göndərmək</a:t>
                      </a:r>
                      <a:r>
                        <a:rPr lang="en-US" sz="1400" dirty="0"/>
                        <a:t> </a:t>
                      </a:r>
                      <a:r>
                        <a:rPr lang="en-US" sz="1400" dirty="0" err="1"/>
                        <a:t>və</a:t>
                      </a:r>
                      <a:r>
                        <a:rPr lang="en-US" sz="1400" dirty="0"/>
                        <a:t> </a:t>
                      </a:r>
                      <a:r>
                        <a:rPr lang="en-US" sz="1400" dirty="0" err="1"/>
                        <a:t>telemetriya</a:t>
                      </a:r>
                      <a:r>
                        <a:rPr lang="en-US" sz="1400" dirty="0"/>
                        <a:t> </a:t>
                      </a:r>
                      <a:r>
                        <a:rPr lang="en-US" sz="1400" dirty="0" err="1"/>
                        <a:t>qəbul</a:t>
                      </a:r>
                      <a:r>
                        <a:rPr lang="en-US" sz="1400" dirty="0"/>
                        <a:t> </a:t>
                      </a:r>
                      <a:r>
                        <a:rPr lang="en-US" sz="1400" dirty="0" err="1"/>
                        <a:t>etmək</a:t>
                      </a:r>
                      <a:r>
                        <a:rPr lang="en-US" sz="1400" dirty="0"/>
                        <a:t> </a:t>
                      </a:r>
                      <a:r>
                        <a:rPr lang="en-US" sz="1400" dirty="0" err="1"/>
                        <a:t>üçün</a:t>
                      </a:r>
                      <a:r>
                        <a:rPr lang="en-US" sz="1400" dirty="0"/>
                        <a:t> </a:t>
                      </a:r>
                      <a:r>
                        <a:rPr lang="en-US" sz="1400" dirty="0" err="1"/>
                        <a:t>Xbee</a:t>
                      </a:r>
                      <a:r>
                        <a:rPr lang="en-US" sz="1400" dirty="0"/>
                        <a:t> </a:t>
                      </a:r>
                      <a:r>
                        <a:rPr lang="en-US" sz="1400" dirty="0" err="1"/>
                        <a:t>radiomodullarının</a:t>
                      </a:r>
                      <a:r>
                        <a:rPr lang="en-US" sz="1400" dirty="0"/>
                        <a:t> </a:t>
                      </a:r>
                      <a:r>
                        <a:rPr lang="en-US" sz="1400" dirty="0" err="1"/>
                        <a:t>yalnız</a:t>
                      </a:r>
                      <a:r>
                        <a:rPr lang="en-US" sz="1400" dirty="0"/>
                        <a:t> 2.4 GHz </a:t>
                      </a:r>
                      <a:r>
                        <a:rPr lang="en-US" sz="1400" dirty="0" err="1"/>
                        <a:t>tezlikdə</a:t>
                      </a:r>
                      <a:r>
                        <a:rPr lang="en-US" sz="1400" dirty="0"/>
                        <a:t> </a:t>
                      </a:r>
                      <a:r>
                        <a:rPr lang="en-US" sz="1400" dirty="0" err="1"/>
                        <a:t>işləyən</a:t>
                      </a:r>
                      <a:r>
                        <a:rPr lang="en-US" sz="1400" dirty="0"/>
                        <a:t> </a:t>
                      </a:r>
                      <a:r>
                        <a:rPr lang="en-US" sz="1400" dirty="0" err="1"/>
                        <a:t>növlərindən</a:t>
                      </a:r>
                      <a:r>
                        <a:rPr lang="en-US" sz="1400" dirty="0"/>
                        <a:t> </a:t>
                      </a:r>
                      <a:r>
                        <a:rPr lang="en-US" sz="1400" dirty="0" err="1"/>
                        <a:t>istifadə</a:t>
                      </a:r>
                      <a:r>
                        <a:rPr lang="en-US" sz="1400" dirty="0"/>
                        <a:t> </a:t>
                      </a:r>
                      <a:r>
                        <a:rPr lang="en-US" sz="1400" dirty="0" err="1"/>
                        <a:t>olunmalıdır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174717568"/>
                  </a:ext>
                </a:extLst>
              </a:tr>
              <a:tr h="325207">
                <a:tc>
                  <a:txBody>
                    <a:bodyPr/>
                    <a:lstStyle/>
                    <a:p>
                      <a:pPr algn="ctr"/>
                      <a:r>
                        <a:rPr lang="az-Latn-AZ" sz="1400" dirty="0"/>
                        <a:t>9</a:t>
                      </a:r>
                      <a:endParaRPr lang="en-US" sz="1400" dirty="0"/>
                    </a:p>
                  </a:txBody>
                  <a:tcPr anchor="ctr"/>
                </a:tc>
                <a:tc>
                  <a:txBody>
                    <a:bodyPr/>
                    <a:lstStyle/>
                    <a:p>
                      <a:r>
                        <a:rPr lang="en-US" sz="1400" dirty="0" err="1"/>
                        <a:t>Telemetriya</a:t>
                      </a:r>
                      <a:r>
                        <a:rPr lang="en-US" sz="1400" dirty="0"/>
                        <a:t> </a:t>
                      </a:r>
                      <a:r>
                        <a:rPr lang="en-US" sz="1400" dirty="0" err="1"/>
                        <a:t>saniyədə</a:t>
                      </a:r>
                      <a:r>
                        <a:rPr lang="en-US" sz="1400" dirty="0"/>
                        <a:t> 1 </a:t>
                      </a:r>
                      <a:r>
                        <a:rPr lang="en-US" sz="1400" dirty="0" err="1"/>
                        <a:t>dəfə</a:t>
                      </a:r>
                      <a:r>
                        <a:rPr lang="en-US" sz="1400" dirty="0"/>
                        <a:t> </a:t>
                      </a:r>
                      <a:r>
                        <a:rPr lang="en-US" sz="1400" dirty="0" err="1"/>
                        <a:t>olmaqla</a:t>
                      </a:r>
                      <a:r>
                        <a:rPr lang="en-US" sz="1400" dirty="0"/>
                        <a:t> (1Hz) </a:t>
                      </a:r>
                      <a:r>
                        <a:rPr lang="en-US" sz="1400" dirty="0" err="1"/>
                        <a:t>yerüstü</a:t>
                      </a:r>
                      <a:r>
                        <a:rPr lang="en-US" sz="1400" dirty="0"/>
                        <a:t> </a:t>
                      </a:r>
                      <a:r>
                        <a:rPr lang="en-US" sz="1400" dirty="0" err="1"/>
                        <a:t>stansiyaya</a:t>
                      </a:r>
                      <a:r>
                        <a:rPr lang="en-US" sz="1400" dirty="0"/>
                        <a:t> </a:t>
                      </a:r>
                      <a:r>
                        <a:rPr lang="en-US" sz="1400" dirty="0" err="1"/>
                        <a:t>göndərilməlidir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400771544"/>
                  </a:ext>
                </a:extLst>
              </a:tr>
              <a:tr h="325207">
                <a:tc>
                  <a:txBody>
                    <a:bodyPr/>
                    <a:lstStyle/>
                    <a:p>
                      <a:pPr algn="ctr"/>
                      <a:r>
                        <a:rPr lang="az-Latn-AZ" sz="1400" dirty="0"/>
                        <a:t>10</a:t>
                      </a:r>
                      <a:endParaRPr lang="en-US" sz="1400" dirty="0"/>
                    </a:p>
                  </a:txBody>
                  <a:tcPr anchor="ctr"/>
                </a:tc>
                <a:tc>
                  <a:txBody>
                    <a:bodyPr/>
                    <a:lstStyle/>
                    <a:p>
                      <a:r>
                        <a:rPr lang="en-US" sz="1400" dirty="0" err="1"/>
                        <a:t>XBee</a:t>
                      </a:r>
                      <a:r>
                        <a:rPr lang="en-US" sz="1400" dirty="0"/>
                        <a:t> </a:t>
                      </a:r>
                      <a:r>
                        <a:rPr lang="en-US" sz="1400" dirty="0" err="1"/>
                        <a:t>radiomodullar</a:t>
                      </a:r>
                      <a:r>
                        <a:rPr lang="en-US" sz="1400" dirty="0"/>
                        <a:t> </a:t>
                      </a:r>
                      <a:r>
                        <a:rPr lang="en-US" sz="1400" dirty="0" err="1"/>
                        <a:t>ümumi</a:t>
                      </a:r>
                      <a:r>
                        <a:rPr lang="en-US" sz="1400" dirty="0"/>
                        <a:t> </a:t>
                      </a:r>
                      <a:r>
                        <a:rPr lang="en-US" sz="1400" dirty="0" err="1"/>
                        <a:t>yayım</a:t>
                      </a:r>
                      <a:r>
                        <a:rPr lang="en-US" sz="1400" dirty="0"/>
                        <a:t> </a:t>
                      </a:r>
                      <a:r>
                        <a:rPr lang="en-US" sz="1400" dirty="0" err="1"/>
                        <a:t>rejimində</a:t>
                      </a:r>
                      <a:r>
                        <a:rPr lang="en-US" sz="1400" dirty="0"/>
                        <a:t> </a:t>
                      </a:r>
                      <a:r>
                        <a:rPr lang="en-US" sz="1400" dirty="0" err="1"/>
                        <a:t>işlədilə</a:t>
                      </a:r>
                      <a:r>
                        <a:rPr lang="en-US" sz="1400" dirty="0"/>
                        <a:t> </a:t>
                      </a:r>
                      <a:r>
                        <a:rPr lang="en-US" sz="1400" dirty="0" err="1"/>
                        <a:t>bilməz</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677849815"/>
                  </a:ext>
                </a:extLst>
              </a:tr>
              <a:tr h="625696">
                <a:tc>
                  <a:txBody>
                    <a:bodyPr/>
                    <a:lstStyle/>
                    <a:p>
                      <a:pPr algn="ctr"/>
                      <a:r>
                        <a:rPr lang="az-Latn-AZ" sz="1400" dirty="0"/>
                        <a:t>11</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b="0" i="0" u="none" dirty="0">
                          <a:effectLst/>
                        </a:rPr>
                        <a:t>Telemetriya YİS – ya </a:t>
                      </a:r>
                      <a:r>
                        <a:rPr lang="en-GB" sz="1100" b="0" i="0" u="none" dirty="0">
                          <a:effectLst/>
                        </a:rPr>
                        <a:t>&lt;</a:t>
                      </a:r>
                      <a:r>
                        <a:rPr lang="az-Latn-AZ" sz="1100" b="0" i="0" u="none" dirty="0">
                          <a:effectLst/>
                        </a:rPr>
                        <a:t>Komanda</a:t>
                      </a:r>
                      <a:r>
                        <a:rPr lang="az-Latn-AZ" sz="1100" b="0" i="0" u="none" baseline="0" dirty="0">
                          <a:effectLst/>
                        </a:rPr>
                        <a:t> İD-si</a:t>
                      </a:r>
                      <a:r>
                        <a:rPr lang="en-GB" sz="1100" b="0" i="0" u="none" baseline="0" dirty="0">
                          <a:effectLst/>
                        </a:rPr>
                        <a:t>&gt;,</a:t>
                      </a:r>
                      <a:r>
                        <a:rPr lang="az-Latn-AZ" sz="1100" b="0" i="0" u="none" baseline="0" dirty="0">
                          <a:effectLst/>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Peykin çalışma vaxtı</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Paketləri sayı</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Hündürlük</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Təzyiq</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Temperatur</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Gərginlik</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GPS vaxt</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en-GB" sz="1100" b="0" i="0" u="none" strike="noStrike" kern="1200" cap="none" spc="0" normalizeH="0" baseline="0" noProof="0" dirty="0">
                          <a:ln>
                            <a:noFill/>
                          </a:ln>
                          <a:effectLst/>
                          <a:uLnTx/>
                          <a:uFillTx/>
                        </a:rPr>
                        <a:t> </a:t>
                      </a:r>
                      <a:r>
                        <a:rPr kumimoji="0" lang="az-Latn-AZ" sz="1100" b="0" i="0" u="none" strike="noStrike" kern="1200" cap="none" spc="0" normalizeH="0" baseline="0" noProof="0" dirty="0">
                          <a:ln>
                            <a:noFill/>
                          </a:ln>
                          <a:effectLst/>
                          <a:uLnTx/>
                          <a:uFillTx/>
                        </a:rPr>
                        <a:t> </a:t>
                      </a:r>
                      <a:r>
                        <a:rPr kumimoji="0" lang="en-GB" sz="1100" b="0" i="0" u="none" strike="noStrike" kern="1200" cap="none" spc="0" normalizeH="0" baseline="0" noProof="0" dirty="0">
                          <a:ln>
                            <a:noFill/>
                          </a:ln>
                          <a:effectLst/>
                          <a:uLnTx/>
                          <a:uFillTx/>
                        </a:rPr>
                        <a:t>&lt;</a:t>
                      </a:r>
                      <a:r>
                        <a:rPr kumimoji="0" lang="az-Latn-AZ" sz="1100" b="0" i="0" u="none" strike="noStrike" kern="1200" cap="none" spc="0" normalizeH="0" baseline="0" noProof="0" dirty="0">
                          <a:ln>
                            <a:noFill/>
                          </a:ln>
                          <a:effectLst/>
                          <a:uLnTx/>
                          <a:uFillTx/>
                        </a:rPr>
                        <a:t>GPS-dən gələn coğrafi en</a:t>
                      </a:r>
                      <a:r>
                        <a:rPr kumimoji="0" lang="en-GB" sz="1100" b="0" i="0" u="none" strike="noStrike" kern="1200" cap="none" spc="0" normalizeH="0" baseline="0" noProof="0" dirty="0">
                          <a:ln>
                            <a:noFill/>
                          </a:ln>
                          <a:effectLst/>
                          <a:uLnTx/>
                          <a:uFillTx/>
                        </a:rPr>
                        <a:t>&gt;</a:t>
                      </a:r>
                      <a:r>
                        <a:rPr kumimoji="0" lang="en-GB" sz="1100" b="0" i="0" u="none" strike="noStrike" kern="1200" cap="none" spc="0" normalizeH="0" baseline="0" noProof="0" dirty="0">
                          <a:ln>
                            <a:noFill/>
                          </a:ln>
                          <a:solidFill>
                            <a:schemeClr val="tx1"/>
                          </a:solidFill>
                          <a:effectLst/>
                          <a:uLnTx/>
                          <a:uFillTx/>
                          <a:latin typeface="+mn-lt"/>
                          <a:ea typeface="+mn-ea"/>
                          <a:cs typeface="+mn-cs"/>
                        </a:rPr>
                        <a:t>,</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&lt;GPS-</a:t>
                      </a:r>
                      <a:r>
                        <a:rPr kumimoji="0" lang="en-US" sz="1100" b="0" i="0" u="none" strike="noStrike" kern="1200" cap="none" spc="0" normalizeH="0" baseline="0" noProof="0" dirty="0" err="1">
                          <a:ln>
                            <a:noFill/>
                          </a:ln>
                          <a:solidFill>
                            <a:schemeClr val="tx1"/>
                          </a:solidFill>
                          <a:effectLst/>
                          <a:uLnTx/>
                          <a:uFillTx/>
                          <a:latin typeface="+mn-lt"/>
                          <a:ea typeface="+mn-ea"/>
                          <a:cs typeface="+mn-cs"/>
                        </a:rPr>
                        <a:t>dən</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gələn</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coğrafi</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uzunluq</a:t>
                      </a:r>
                      <a:r>
                        <a:rPr kumimoji="0" lang="en-US"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 &lt;</a:t>
                      </a:r>
                      <a:r>
                        <a:rPr kumimoji="0" lang="en-US" sz="1100" b="0" i="0" u="none" strike="noStrike" kern="1200" cap="none" spc="0" normalizeH="0" baseline="0" noProof="0" dirty="0" err="1">
                          <a:ln>
                            <a:noFill/>
                          </a:ln>
                          <a:solidFill>
                            <a:schemeClr val="tx1"/>
                          </a:solidFill>
                          <a:effectLst/>
                          <a:uLnTx/>
                          <a:uFillTx/>
                          <a:latin typeface="+mn-lt"/>
                          <a:ea typeface="+mn-ea"/>
                          <a:cs typeface="+mn-cs"/>
                        </a:rPr>
                        <a:t>Modelin</a:t>
                      </a:r>
                      <a:r>
                        <a:rPr kumimoji="0" lang="en-US"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err="1">
                          <a:ln>
                            <a:noFill/>
                          </a:ln>
                          <a:solidFill>
                            <a:schemeClr val="tx1"/>
                          </a:solidFill>
                          <a:effectLst/>
                          <a:uLnTx/>
                          <a:uFillTx/>
                          <a:latin typeface="+mn-lt"/>
                          <a:ea typeface="+mn-ea"/>
                          <a:cs typeface="+mn-cs"/>
                        </a:rPr>
                        <a:t>sürəti</a:t>
                      </a:r>
                      <a:r>
                        <a:rPr kumimoji="0" lang="en-US"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GPS peyk sayı</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a:t>
                      </a:r>
                      <a:r>
                        <a:rPr kumimoji="0" lang="en-GB" sz="1100" b="0" i="0" u="none" strike="noStrike" kern="1200" cap="none" spc="0" normalizeH="0" baseline="0" noProof="0" dirty="0">
                          <a:ln>
                            <a:noFill/>
                          </a:ln>
                          <a:solidFill>
                            <a:schemeClr val="tx1"/>
                          </a:solidFill>
                          <a:effectLst/>
                          <a:uLnTx/>
                          <a:uFillTx/>
                          <a:latin typeface="+mn-lt"/>
                          <a:ea typeface="+mn-ea"/>
                          <a:cs typeface="+mn-cs"/>
                        </a:rPr>
                        <a:t>&lt;</a:t>
                      </a:r>
                      <a:r>
                        <a:rPr kumimoji="0" lang="az-Latn-AZ" sz="1100" b="0" i="0" u="none" strike="noStrike" kern="1200" cap="none" spc="0" normalizeH="0" baseline="0" noProof="0" dirty="0">
                          <a:ln>
                            <a:noFill/>
                          </a:ln>
                          <a:solidFill>
                            <a:schemeClr val="tx1"/>
                          </a:solidFill>
                          <a:effectLst/>
                          <a:uLnTx/>
                          <a:uFillTx/>
                          <a:latin typeface="+mn-lt"/>
                          <a:ea typeface="+mn-ea"/>
                          <a:cs typeface="+mn-cs"/>
                        </a:rPr>
                        <a:t>Əlavə göstəricilər</a:t>
                      </a:r>
                      <a:r>
                        <a:rPr kumimoji="0" lang="en-GB" sz="1100" b="0" i="0" u="none" strike="noStrike" kern="1200" cap="none" spc="0" normalizeH="0" baseline="0" noProof="0" dirty="0">
                          <a:ln>
                            <a:noFill/>
                          </a:ln>
                          <a:solidFill>
                            <a:schemeClr val="tx1"/>
                          </a:solidFill>
                          <a:effectLst/>
                          <a:uLnTx/>
                          <a:uFillTx/>
                          <a:latin typeface="+mn-lt"/>
                          <a:ea typeface="+mn-ea"/>
                          <a:cs typeface="+mn-cs"/>
                        </a:rPr>
                        <a:t>&gt;]</a:t>
                      </a:r>
                      <a:r>
                        <a:rPr kumimoji="0" lang="az-Latn-AZ" sz="1100" b="0" i="0" u="none" strike="noStrike" kern="1200" cap="none" spc="0" normalizeH="0" baseline="0" noProof="0" dirty="0">
                          <a:ln>
                            <a:noFill/>
                          </a:ln>
                          <a:solidFill>
                            <a:schemeClr val="tx1"/>
                          </a:solidFill>
                          <a:effectLst/>
                          <a:uLnTx/>
                          <a:uFillTx/>
                          <a:latin typeface="+mn-lt"/>
                          <a:ea typeface="+mn-ea"/>
                          <a:cs typeface="+mn-cs"/>
                        </a:rPr>
                        <a:t> formasında göndərilməlidir.</a:t>
                      </a:r>
                      <a:endParaRPr lang="en-US" sz="1100" b="0" i="0" u="none"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776902753"/>
                  </a:ext>
                </a:extLst>
              </a:tr>
            </a:tbl>
          </a:graphicData>
        </a:graphic>
      </p:graphicFrame>
    </p:spTree>
    <p:extLst>
      <p:ext uri="{BB962C8B-B14F-4D97-AF65-F5344CB8AC3E}">
        <p14:creationId xmlns:p14="http://schemas.microsoft.com/office/powerpoint/2010/main" val="4161002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70</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rPr>
              <a:t>UP – nın hazırlanması planı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0AFD9081-3A5E-48C6-B5B5-F1C10F04601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4E727CE3-A49C-4979-A2AA-FCA0267AFCF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56089F47-94DF-4E9E-9574-62AF88960F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7FF29753-FF71-43C2-9FE9-8E939BA53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pSp>
        <p:nvGrpSpPr>
          <p:cNvPr id="19" name="Group 18">
            <a:extLst>
              <a:ext uri="{FF2B5EF4-FFF2-40B4-BE49-F238E27FC236}">
                <a16:creationId xmlns:a16="http://schemas.microsoft.com/office/drawing/2014/main" id="{BE932BC6-F508-4EC5-B1FF-AF26D82A1367}"/>
              </a:ext>
            </a:extLst>
          </p:cNvPr>
          <p:cNvGrpSpPr/>
          <p:nvPr/>
        </p:nvGrpSpPr>
        <p:grpSpPr>
          <a:xfrm>
            <a:off x="3348110" y="1387346"/>
            <a:ext cx="2504050" cy="4711702"/>
            <a:chOff x="4371732" y="1320799"/>
            <a:chExt cx="3132016" cy="4711702"/>
          </a:xfrm>
          <a:solidFill>
            <a:srgbClr val="D2DEEF"/>
          </a:solidFill>
        </p:grpSpPr>
        <p:sp>
          <p:nvSpPr>
            <p:cNvPr id="20" name="Rectangle 19">
              <a:extLst>
                <a:ext uri="{FF2B5EF4-FFF2-40B4-BE49-F238E27FC236}">
                  <a16:creationId xmlns:a16="http://schemas.microsoft.com/office/drawing/2014/main" id="{8B246F07-7E98-4067-86FA-246FAB74D86B}"/>
                </a:ext>
              </a:extLst>
            </p:cNvPr>
            <p:cNvSpPr/>
            <p:nvPr/>
          </p:nvSpPr>
          <p:spPr>
            <a:xfrm>
              <a:off x="4371732" y="1320799"/>
              <a:ext cx="3132016" cy="47117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az-Latn-AZ" sz="1400" dirty="0"/>
            </a:p>
            <a:p>
              <a:endParaRPr lang="az-Latn-AZ" sz="1400" dirty="0"/>
            </a:p>
            <a:p>
              <a:endParaRPr lang="az-Latn-AZ" sz="1400" dirty="0"/>
            </a:p>
            <a:p>
              <a:r>
                <a:rPr lang="az-Latn-AZ" sz="1400" dirty="0"/>
                <a:t>     Uçuş proqram təminatının tam versiyasının yazılması. Yarana biləcək bütün problemlərin aradan qaldırılması və YİS ilə kommunikasiyanın təchiz olunması.</a:t>
              </a:r>
            </a:p>
            <a:p>
              <a:r>
                <a:rPr lang="az-Latn-AZ" sz="1400" dirty="0"/>
                <a:t>     Sensor və modulların yekun testlərinin aparılması.</a:t>
              </a:r>
            </a:p>
          </p:txBody>
        </p:sp>
        <p:sp>
          <p:nvSpPr>
            <p:cNvPr id="21" name="Rectangle 20">
              <a:extLst>
                <a:ext uri="{FF2B5EF4-FFF2-40B4-BE49-F238E27FC236}">
                  <a16:creationId xmlns:a16="http://schemas.microsoft.com/office/drawing/2014/main" id="{766A3E99-4A73-4F76-A7F6-0BAB3AF2E048}"/>
                </a:ext>
              </a:extLst>
            </p:cNvPr>
            <p:cNvSpPr/>
            <p:nvPr/>
          </p:nvSpPr>
          <p:spPr>
            <a:xfrm>
              <a:off x="4371732" y="1320799"/>
              <a:ext cx="3132016" cy="54317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000" b="1" dirty="0"/>
                <a:t>YHS – nə qədər</a:t>
              </a:r>
              <a:endParaRPr lang="en-US" sz="1600" b="1" dirty="0"/>
            </a:p>
          </p:txBody>
        </p:sp>
      </p:grpSp>
      <p:grpSp>
        <p:nvGrpSpPr>
          <p:cNvPr id="22" name="Group 21">
            <a:extLst>
              <a:ext uri="{FF2B5EF4-FFF2-40B4-BE49-F238E27FC236}">
                <a16:creationId xmlns:a16="http://schemas.microsoft.com/office/drawing/2014/main" id="{F47A7B6D-C579-4997-9547-827C183AA40A}"/>
              </a:ext>
            </a:extLst>
          </p:cNvPr>
          <p:cNvGrpSpPr/>
          <p:nvPr/>
        </p:nvGrpSpPr>
        <p:grpSpPr>
          <a:xfrm>
            <a:off x="239150" y="1383835"/>
            <a:ext cx="2504050" cy="4711702"/>
            <a:chOff x="393699" y="1320799"/>
            <a:chExt cx="3132016" cy="4711702"/>
          </a:xfrm>
          <a:solidFill>
            <a:srgbClr val="D2DEEF"/>
          </a:solidFill>
        </p:grpSpPr>
        <p:sp>
          <p:nvSpPr>
            <p:cNvPr id="23" name="Rectangle 22">
              <a:extLst>
                <a:ext uri="{FF2B5EF4-FFF2-40B4-BE49-F238E27FC236}">
                  <a16:creationId xmlns:a16="http://schemas.microsoft.com/office/drawing/2014/main" id="{6FDB8553-08AA-40F3-AB90-12BCC46C20B2}"/>
                </a:ext>
              </a:extLst>
            </p:cNvPr>
            <p:cNvSpPr/>
            <p:nvPr/>
          </p:nvSpPr>
          <p:spPr>
            <a:xfrm>
              <a:off x="393700" y="1320799"/>
              <a:ext cx="3132015" cy="47117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a:p>
              <a:endParaRPr lang="en-US" sz="1400" dirty="0"/>
            </a:p>
            <a:p>
              <a:r>
                <a:rPr lang="az-Latn-AZ" sz="1400" dirty="0"/>
                <a:t>          </a:t>
              </a:r>
            </a:p>
            <a:p>
              <a:r>
                <a:rPr lang="az-Latn-AZ" sz="1400" dirty="0"/>
                <a:t>     </a:t>
              </a:r>
              <a:r>
                <a:rPr lang="en-US" sz="1400" dirty="0"/>
                <a:t>U</a:t>
              </a:r>
              <a:r>
                <a:rPr lang="az-Latn-AZ" sz="1400" dirty="0"/>
                <a:t>çuş pro</a:t>
              </a:r>
              <a:r>
                <a:rPr lang="en-US" sz="1400" dirty="0"/>
                <a:t>q</a:t>
              </a:r>
              <a:r>
                <a:rPr lang="az-Latn-AZ" sz="1400" dirty="0"/>
                <a:t>ram təminatının demo versiyasının yazılması və ilkin testlər.</a:t>
              </a:r>
              <a:r>
                <a:rPr lang="en-US" sz="1400" dirty="0"/>
                <a:t> </a:t>
              </a:r>
              <a:r>
                <a:rPr lang="az-Latn-AZ" sz="1400" dirty="0"/>
                <a:t>Proqram təminatının demo versiyasında olan</a:t>
              </a:r>
              <a:r>
                <a:rPr lang="en-US" sz="1400" dirty="0"/>
                <a:t> problem</a:t>
              </a:r>
              <a:r>
                <a:rPr lang="az-Latn-AZ" sz="1400" dirty="0"/>
                <a:t>lərin analizi.</a:t>
              </a:r>
            </a:p>
            <a:p>
              <a:r>
                <a:rPr lang="az-Latn-AZ" sz="1400" dirty="0"/>
                <a:t>     Bəzi sensor və modulların test edilməsi.</a:t>
              </a:r>
              <a:endParaRPr lang="en-US" sz="1400" dirty="0"/>
            </a:p>
          </p:txBody>
        </p:sp>
        <p:sp>
          <p:nvSpPr>
            <p:cNvPr id="24" name="Rectangle 23">
              <a:extLst>
                <a:ext uri="{FF2B5EF4-FFF2-40B4-BE49-F238E27FC236}">
                  <a16:creationId xmlns:a16="http://schemas.microsoft.com/office/drawing/2014/main" id="{8E4F52F1-89FB-45A4-B972-F07B76333FA2}"/>
                </a:ext>
              </a:extLst>
            </p:cNvPr>
            <p:cNvSpPr/>
            <p:nvPr/>
          </p:nvSpPr>
          <p:spPr>
            <a:xfrm>
              <a:off x="393699" y="1320799"/>
              <a:ext cx="3132016" cy="54317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000" b="1" dirty="0"/>
                <a:t>İHS – nə qədər</a:t>
              </a:r>
              <a:endParaRPr lang="en-US" sz="1600" b="1" dirty="0"/>
            </a:p>
          </p:txBody>
        </p:sp>
      </p:grpSp>
      <p:grpSp>
        <p:nvGrpSpPr>
          <p:cNvPr id="25" name="Group 24">
            <a:extLst>
              <a:ext uri="{FF2B5EF4-FFF2-40B4-BE49-F238E27FC236}">
                <a16:creationId xmlns:a16="http://schemas.microsoft.com/office/drawing/2014/main" id="{49A2D612-9DC4-41C9-AA23-334FBD166319}"/>
              </a:ext>
            </a:extLst>
          </p:cNvPr>
          <p:cNvGrpSpPr/>
          <p:nvPr/>
        </p:nvGrpSpPr>
        <p:grpSpPr>
          <a:xfrm>
            <a:off x="6420493" y="1401563"/>
            <a:ext cx="2504051" cy="4711702"/>
            <a:chOff x="8549050" y="1320799"/>
            <a:chExt cx="3132017" cy="4711702"/>
          </a:xfrm>
          <a:solidFill>
            <a:srgbClr val="D2DEEF"/>
          </a:solidFill>
        </p:grpSpPr>
        <p:sp>
          <p:nvSpPr>
            <p:cNvPr id="26" name="Rectangle 25">
              <a:extLst>
                <a:ext uri="{FF2B5EF4-FFF2-40B4-BE49-F238E27FC236}">
                  <a16:creationId xmlns:a16="http://schemas.microsoft.com/office/drawing/2014/main" id="{5453525A-3E37-4D48-9754-1F05410CB4AF}"/>
                </a:ext>
              </a:extLst>
            </p:cNvPr>
            <p:cNvSpPr/>
            <p:nvPr/>
          </p:nvSpPr>
          <p:spPr>
            <a:xfrm>
              <a:off x="8549050" y="1320799"/>
              <a:ext cx="3132017" cy="47117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az-Latn-AZ" sz="1400" dirty="0"/>
            </a:p>
            <a:p>
              <a:endParaRPr lang="az-Latn-AZ" sz="1400" dirty="0"/>
            </a:p>
            <a:p>
              <a:endParaRPr lang="az-Latn-AZ" sz="1400" dirty="0"/>
            </a:p>
            <a:p>
              <a:r>
                <a:rPr lang="az-Latn-AZ" sz="1400" dirty="0"/>
                <a:t>     Tamamilə hazır və bütün testlərdən keçmiş bir sistem.</a:t>
              </a:r>
              <a:endParaRPr lang="en-US" sz="1400" dirty="0"/>
            </a:p>
          </p:txBody>
        </p:sp>
        <p:sp>
          <p:nvSpPr>
            <p:cNvPr id="27" name="Rectangle 26">
              <a:extLst>
                <a:ext uri="{FF2B5EF4-FFF2-40B4-BE49-F238E27FC236}">
                  <a16:creationId xmlns:a16="http://schemas.microsoft.com/office/drawing/2014/main" id="{50A6D14E-8B44-473C-B059-21ECB881D42E}"/>
                </a:ext>
              </a:extLst>
            </p:cNvPr>
            <p:cNvSpPr/>
            <p:nvPr/>
          </p:nvSpPr>
          <p:spPr>
            <a:xfrm>
              <a:off x="8549051" y="1320799"/>
              <a:ext cx="3132016" cy="54317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000" b="1" dirty="0"/>
                <a:t>USHS – nə qədər</a:t>
              </a:r>
              <a:endParaRPr lang="en-US" sz="1600" b="1" dirty="0"/>
            </a:p>
          </p:txBody>
        </p:sp>
      </p:grpSp>
      <p:sp>
        <p:nvSpPr>
          <p:cNvPr id="28" name="Arrow: Right 27">
            <a:extLst>
              <a:ext uri="{FF2B5EF4-FFF2-40B4-BE49-F238E27FC236}">
                <a16:creationId xmlns:a16="http://schemas.microsoft.com/office/drawing/2014/main" id="{2B986D0C-4EA0-4AD6-8502-A4FCD2A1E771}"/>
              </a:ext>
            </a:extLst>
          </p:cNvPr>
          <p:cNvSpPr/>
          <p:nvPr/>
        </p:nvSpPr>
        <p:spPr>
          <a:xfrm>
            <a:off x="2840469" y="3568346"/>
            <a:ext cx="451371" cy="518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Arrow: Right 28">
            <a:extLst>
              <a:ext uri="{FF2B5EF4-FFF2-40B4-BE49-F238E27FC236}">
                <a16:creationId xmlns:a16="http://schemas.microsoft.com/office/drawing/2014/main" id="{A29C1504-1F0F-4016-ACB3-4F5ACC0E8E68}"/>
              </a:ext>
            </a:extLst>
          </p:cNvPr>
          <p:cNvSpPr/>
          <p:nvPr/>
        </p:nvSpPr>
        <p:spPr>
          <a:xfrm>
            <a:off x="5912853" y="3568346"/>
            <a:ext cx="451371" cy="518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88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71</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rPr>
              <a:t>UP – nın hazırlanması planı (davamı)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0AFD9081-3A5E-48C6-B5B5-F1C10F04601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4E727CE3-A49C-4979-A2AA-FCA0267AFCF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56089F47-94DF-4E9E-9574-62AF88960F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7FF29753-FF71-43C2-9FE9-8E939BA53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A11926DD-EA9D-41C1-81FF-CCCF31FBF9EE}"/>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a:solidFill>
                  <a:srgbClr val="4472C4"/>
                </a:solidFill>
              </a:rPr>
              <a:t>UP – a aid </a:t>
            </a:r>
            <a:r>
              <a:rPr lang="en-US" kern="0" dirty="0" err="1">
                <a:solidFill>
                  <a:srgbClr val="4472C4"/>
                </a:solidFill>
              </a:rPr>
              <a:t>testl</a:t>
            </a:r>
            <a:r>
              <a:rPr lang="az-Latn-AZ" kern="0" dirty="0">
                <a:solidFill>
                  <a:srgbClr val="4472C4"/>
                </a:solidFill>
              </a:rPr>
              <a:t>ər</a:t>
            </a:r>
            <a:r>
              <a:rPr lang="en-US" kern="0" dirty="0">
                <a:solidFill>
                  <a:srgbClr val="4472C4"/>
                </a:solidFill>
              </a:rPr>
              <a:t>in h</a:t>
            </a:r>
            <a:r>
              <a:rPr lang="az-Latn-AZ" kern="0" dirty="0">
                <a:solidFill>
                  <a:srgbClr val="4472C4"/>
                </a:solidFill>
              </a:rPr>
              <a:t>ə</a:t>
            </a:r>
            <a:r>
              <a:rPr lang="en-US" kern="0" dirty="0" err="1">
                <a:solidFill>
                  <a:srgbClr val="4472C4"/>
                </a:solidFill>
              </a:rPr>
              <a:t>yata</a:t>
            </a:r>
            <a:r>
              <a:rPr lang="en-US" kern="0" dirty="0">
                <a:solidFill>
                  <a:srgbClr val="4472C4"/>
                </a:solidFill>
              </a:rPr>
              <a:t> </a:t>
            </a:r>
            <a:r>
              <a:rPr lang="en-US" kern="0" dirty="0" err="1">
                <a:solidFill>
                  <a:srgbClr val="4472C4"/>
                </a:solidFill>
              </a:rPr>
              <a:t>ke</a:t>
            </a:r>
            <a:r>
              <a:rPr lang="az-Latn-AZ" kern="0" dirty="0">
                <a:solidFill>
                  <a:srgbClr val="4472C4"/>
                </a:solidFill>
              </a:rPr>
              <a:t>ç</a:t>
            </a:r>
            <a:r>
              <a:rPr lang="en-US" kern="0" dirty="0" err="1">
                <a:solidFill>
                  <a:srgbClr val="4472C4"/>
                </a:solidFill>
              </a:rPr>
              <a:t>irilm</a:t>
            </a:r>
            <a:r>
              <a:rPr lang="az-Latn-AZ" kern="0" dirty="0">
                <a:solidFill>
                  <a:srgbClr val="4472C4"/>
                </a:solidFill>
              </a:rPr>
              <a:t>ə</a:t>
            </a:r>
            <a:r>
              <a:rPr lang="en-US" kern="0" dirty="0">
                <a:solidFill>
                  <a:srgbClr val="4472C4"/>
                </a:solidFill>
              </a:rPr>
              <a:t> </a:t>
            </a:r>
            <a:r>
              <a:rPr lang="en-US" kern="0" dirty="0" err="1">
                <a:solidFill>
                  <a:srgbClr val="4472C4"/>
                </a:solidFill>
              </a:rPr>
              <a:t>metodologiyas</a:t>
            </a:r>
            <a:r>
              <a:rPr lang="az-Latn-AZ" kern="0" dirty="0">
                <a:solidFill>
                  <a:srgbClr val="4472C4"/>
                </a:solidFill>
              </a:rPr>
              <a:t>ı</a:t>
            </a:r>
            <a:r>
              <a:rPr lang="en-US" kern="0" dirty="0">
                <a:solidFill>
                  <a:srgbClr val="4472C4"/>
                </a:solidFill>
              </a:rPr>
              <a:t> </a:t>
            </a:r>
            <a:endParaRPr lang="az-Latn-AZ" kern="0" dirty="0">
              <a:solidFill>
                <a:srgbClr val="4472C4"/>
              </a:solidFill>
            </a:endParaRPr>
          </a:p>
        </p:txBody>
      </p:sp>
      <p:sp>
        <p:nvSpPr>
          <p:cNvPr id="15" name="TextBox 14">
            <a:extLst>
              <a:ext uri="{FF2B5EF4-FFF2-40B4-BE49-F238E27FC236}">
                <a16:creationId xmlns:a16="http://schemas.microsoft.com/office/drawing/2014/main" id="{00FDD0AA-FFA4-4E38-8FB1-CCE8775574FE}"/>
              </a:ext>
            </a:extLst>
          </p:cNvPr>
          <p:cNvSpPr txBox="1"/>
          <p:nvPr/>
        </p:nvSpPr>
        <p:spPr>
          <a:xfrm>
            <a:off x="233875" y="1636776"/>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BME</a:t>
            </a:r>
            <a:r>
              <a:rPr lang="en-US" sz="1400" b="1" kern="0" dirty="0">
                <a:solidFill>
                  <a:srgbClr val="FFC000"/>
                </a:solidFill>
              </a:rPr>
              <a:t>/BMP280</a:t>
            </a:r>
            <a:r>
              <a:rPr lang="az-Latn-AZ" sz="1400" b="1" kern="0" dirty="0">
                <a:solidFill>
                  <a:srgbClr val="FFC000"/>
                </a:solidFill>
              </a:rPr>
              <a:t> sensoru Hündürlük və Təzyiq sesnoru kimi testi</a:t>
            </a:r>
          </a:p>
        </p:txBody>
      </p:sp>
      <p:pic>
        <p:nvPicPr>
          <p:cNvPr id="6" name="Picture 5">
            <a:extLst>
              <a:ext uri="{FF2B5EF4-FFF2-40B4-BE49-F238E27FC236}">
                <a16:creationId xmlns:a16="http://schemas.microsoft.com/office/drawing/2014/main" id="{BAAF4C0F-06AD-4D81-A972-BB36A4E3D3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4011"/>
          <a:stretch/>
        </p:blipFill>
        <p:spPr>
          <a:xfrm>
            <a:off x="233875" y="2377286"/>
            <a:ext cx="3083814" cy="3535680"/>
          </a:xfrm>
          <a:prstGeom prst="rect">
            <a:avLst/>
          </a:prstGeom>
        </p:spPr>
      </p:pic>
      <p:pic>
        <p:nvPicPr>
          <p:cNvPr id="17" name="Picture 16" descr="A screenshot of a cell phone&#10;&#10;Description generated with very high confidence">
            <a:extLst>
              <a:ext uri="{FF2B5EF4-FFF2-40B4-BE49-F238E27FC236}">
                <a16:creationId xmlns:a16="http://schemas.microsoft.com/office/drawing/2014/main" id="{198EDC66-F4CB-4226-ACFA-85F8BA55C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888" y="2377286"/>
            <a:ext cx="2916084" cy="1859662"/>
          </a:xfrm>
          <a:prstGeom prst="rect">
            <a:avLst/>
          </a:prstGeom>
        </p:spPr>
      </p:pic>
      <p:pic>
        <p:nvPicPr>
          <p:cNvPr id="19" name="Picture 18" descr="A screenshot of a cell phone&#10;&#10;Description generated with very high confidence">
            <a:extLst>
              <a:ext uri="{FF2B5EF4-FFF2-40B4-BE49-F238E27FC236}">
                <a16:creationId xmlns:a16="http://schemas.microsoft.com/office/drawing/2014/main" id="{35015835-3ACC-4B83-A3A2-6A4D6738FD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4888" y="4572323"/>
            <a:ext cx="2916084" cy="1709605"/>
          </a:xfrm>
          <a:prstGeom prst="rect">
            <a:avLst/>
          </a:prstGeom>
        </p:spPr>
      </p:pic>
      <p:sp>
        <p:nvSpPr>
          <p:cNvPr id="20" name="TextBox 19">
            <a:extLst>
              <a:ext uri="{FF2B5EF4-FFF2-40B4-BE49-F238E27FC236}">
                <a16:creationId xmlns:a16="http://schemas.microsoft.com/office/drawing/2014/main" id="{09B4077B-778B-4ADF-AFD8-95B624C34B84}"/>
              </a:ext>
            </a:extLst>
          </p:cNvPr>
          <p:cNvSpPr txBox="1"/>
          <p:nvPr/>
        </p:nvSpPr>
        <p:spPr>
          <a:xfrm>
            <a:off x="5964888" y="2091297"/>
            <a:ext cx="2965655" cy="276999"/>
          </a:xfrm>
          <a:prstGeom prst="rect">
            <a:avLst/>
          </a:prstGeom>
          <a:ln>
            <a:solidFill>
              <a:srgbClr val="9954CC"/>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az-Latn-AZ" sz="1200" dirty="0">
                <a:solidFill>
                  <a:srgbClr val="9954CC"/>
                </a:solidFill>
              </a:rPr>
              <a:t>Hündürlük sensoru kimi</a:t>
            </a:r>
            <a:r>
              <a:rPr lang="en-US" sz="1200" dirty="0">
                <a:solidFill>
                  <a:srgbClr val="9954CC"/>
                </a:solidFill>
              </a:rPr>
              <a:t>:</a:t>
            </a:r>
          </a:p>
        </p:txBody>
      </p:sp>
      <p:sp>
        <p:nvSpPr>
          <p:cNvPr id="21" name="TextBox 20">
            <a:extLst>
              <a:ext uri="{FF2B5EF4-FFF2-40B4-BE49-F238E27FC236}">
                <a16:creationId xmlns:a16="http://schemas.microsoft.com/office/drawing/2014/main" id="{FCDFB138-A70A-4959-B74C-505E70101727}"/>
              </a:ext>
            </a:extLst>
          </p:cNvPr>
          <p:cNvSpPr txBox="1"/>
          <p:nvPr/>
        </p:nvSpPr>
        <p:spPr>
          <a:xfrm>
            <a:off x="5964888" y="4285857"/>
            <a:ext cx="2965655" cy="276999"/>
          </a:xfrm>
          <a:prstGeom prst="rect">
            <a:avLst/>
          </a:prstGeom>
          <a:ln>
            <a:solidFill>
              <a:srgbClr val="9954CC"/>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1200" dirty="0">
                <a:solidFill>
                  <a:srgbClr val="9954CC"/>
                </a:solidFill>
              </a:rPr>
              <a:t>T</a:t>
            </a:r>
            <a:r>
              <a:rPr lang="az-Latn-AZ" sz="1200" dirty="0">
                <a:solidFill>
                  <a:srgbClr val="9954CC"/>
                </a:solidFill>
              </a:rPr>
              <a:t>ə</a:t>
            </a:r>
            <a:r>
              <a:rPr lang="en-US" sz="1200" dirty="0" err="1">
                <a:solidFill>
                  <a:srgbClr val="9954CC"/>
                </a:solidFill>
              </a:rPr>
              <a:t>zyiq</a:t>
            </a:r>
            <a:r>
              <a:rPr lang="az-Latn-AZ" sz="1200" dirty="0">
                <a:solidFill>
                  <a:srgbClr val="9954CC"/>
                </a:solidFill>
              </a:rPr>
              <a:t> sensoru kimi</a:t>
            </a:r>
            <a:r>
              <a:rPr lang="en-US" sz="1200" dirty="0">
                <a:solidFill>
                  <a:srgbClr val="9954CC"/>
                </a:solidFill>
              </a:rPr>
              <a:t>:</a:t>
            </a:r>
          </a:p>
        </p:txBody>
      </p:sp>
      <p:cxnSp>
        <p:nvCxnSpPr>
          <p:cNvPr id="23" name="Straight Arrow Connector 22">
            <a:extLst>
              <a:ext uri="{FF2B5EF4-FFF2-40B4-BE49-F238E27FC236}">
                <a16:creationId xmlns:a16="http://schemas.microsoft.com/office/drawing/2014/main" id="{10964C07-7FCE-4686-A32B-5BB688568413}"/>
              </a:ext>
            </a:extLst>
          </p:cNvPr>
          <p:cNvCxnSpPr>
            <a:cxnSpLocks/>
            <a:stCxn id="6" idx="3"/>
            <a:endCxn id="17" idx="1"/>
          </p:cNvCxnSpPr>
          <p:nvPr/>
        </p:nvCxnSpPr>
        <p:spPr>
          <a:xfrm flipV="1">
            <a:off x="3317689" y="3307117"/>
            <a:ext cx="2647199" cy="83800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8E868222-0B74-4C37-84D3-467D5D0E64AE}"/>
              </a:ext>
            </a:extLst>
          </p:cNvPr>
          <p:cNvCxnSpPr>
            <a:cxnSpLocks/>
            <a:stCxn id="6" idx="3"/>
            <a:endCxn id="19" idx="1"/>
          </p:cNvCxnSpPr>
          <p:nvPr/>
        </p:nvCxnSpPr>
        <p:spPr>
          <a:xfrm>
            <a:off x="3317689" y="4145126"/>
            <a:ext cx="2647199" cy="128200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87663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72</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rPr>
              <a:t>UP – nın hazırlanması planı (davamı)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0AFD9081-3A5E-48C6-B5B5-F1C10F04601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4E727CE3-A49C-4979-A2AA-FCA0267AFCF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56089F47-94DF-4E9E-9574-62AF88960F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7FF29753-FF71-43C2-9FE9-8E939BA53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4" name="Picture 13">
            <a:extLst>
              <a:ext uri="{FF2B5EF4-FFF2-40B4-BE49-F238E27FC236}">
                <a16:creationId xmlns:a16="http://schemas.microsoft.com/office/drawing/2014/main" id="{8607A755-FAAE-44FD-93C7-BFBA17A01D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4011"/>
          <a:stretch/>
        </p:blipFill>
        <p:spPr>
          <a:xfrm>
            <a:off x="233875" y="2377286"/>
            <a:ext cx="3083814" cy="3535680"/>
          </a:xfrm>
          <a:prstGeom prst="rect">
            <a:avLst/>
          </a:prstGeom>
        </p:spPr>
      </p:pic>
      <p:sp>
        <p:nvSpPr>
          <p:cNvPr id="15" name="TextBox 14">
            <a:extLst>
              <a:ext uri="{FF2B5EF4-FFF2-40B4-BE49-F238E27FC236}">
                <a16:creationId xmlns:a16="http://schemas.microsoft.com/office/drawing/2014/main" id="{FD020039-FEEC-421F-A831-AF78849AA38D}"/>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a:solidFill>
                  <a:srgbClr val="4472C4"/>
                </a:solidFill>
              </a:rPr>
              <a:t>UP – a aid </a:t>
            </a:r>
            <a:r>
              <a:rPr lang="en-US" kern="0" dirty="0" err="1">
                <a:solidFill>
                  <a:srgbClr val="4472C4"/>
                </a:solidFill>
              </a:rPr>
              <a:t>testl</a:t>
            </a:r>
            <a:r>
              <a:rPr lang="az-Latn-AZ" kern="0" dirty="0">
                <a:solidFill>
                  <a:srgbClr val="4472C4"/>
                </a:solidFill>
              </a:rPr>
              <a:t>ər</a:t>
            </a:r>
            <a:r>
              <a:rPr lang="en-US" kern="0" dirty="0">
                <a:solidFill>
                  <a:srgbClr val="4472C4"/>
                </a:solidFill>
              </a:rPr>
              <a:t>in h</a:t>
            </a:r>
            <a:r>
              <a:rPr lang="az-Latn-AZ" kern="0" dirty="0">
                <a:solidFill>
                  <a:srgbClr val="4472C4"/>
                </a:solidFill>
              </a:rPr>
              <a:t>ə</a:t>
            </a:r>
            <a:r>
              <a:rPr lang="en-US" kern="0" dirty="0" err="1">
                <a:solidFill>
                  <a:srgbClr val="4472C4"/>
                </a:solidFill>
              </a:rPr>
              <a:t>yata</a:t>
            </a:r>
            <a:r>
              <a:rPr lang="en-US" kern="0" dirty="0">
                <a:solidFill>
                  <a:srgbClr val="4472C4"/>
                </a:solidFill>
              </a:rPr>
              <a:t> </a:t>
            </a:r>
            <a:r>
              <a:rPr lang="en-US" kern="0" dirty="0" err="1">
                <a:solidFill>
                  <a:srgbClr val="4472C4"/>
                </a:solidFill>
              </a:rPr>
              <a:t>ke</a:t>
            </a:r>
            <a:r>
              <a:rPr lang="az-Latn-AZ" kern="0" dirty="0">
                <a:solidFill>
                  <a:srgbClr val="4472C4"/>
                </a:solidFill>
              </a:rPr>
              <a:t>ç</a:t>
            </a:r>
            <a:r>
              <a:rPr lang="en-US" kern="0" dirty="0" err="1">
                <a:solidFill>
                  <a:srgbClr val="4472C4"/>
                </a:solidFill>
              </a:rPr>
              <a:t>irilm</a:t>
            </a:r>
            <a:r>
              <a:rPr lang="az-Latn-AZ" kern="0" dirty="0">
                <a:solidFill>
                  <a:srgbClr val="4472C4"/>
                </a:solidFill>
              </a:rPr>
              <a:t>ə</a:t>
            </a:r>
            <a:r>
              <a:rPr lang="en-US" kern="0" dirty="0">
                <a:solidFill>
                  <a:srgbClr val="4472C4"/>
                </a:solidFill>
              </a:rPr>
              <a:t> </a:t>
            </a:r>
            <a:r>
              <a:rPr lang="en-US" kern="0" dirty="0" err="1">
                <a:solidFill>
                  <a:srgbClr val="4472C4"/>
                </a:solidFill>
              </a:rPr>
              <a:t>metodologiyas</a:t>
            </a:r>
            <a:r>
              <a:rPr lang="az-Latn-AZ" kern="0" dirty="0">
                <a:solidFill>
                  <a:srgbClr val="4472C4"/>
                </a:solidFill>
              </a:rPr>
              <a:t>ı (davamı)</a:t>
            </a:r>
            <a:r>
              <a:rPr lang="en-US" kern="0" dirty="0">
                <a:solidFill>
                  <a:srgbClr val="4472C4"/>
                </a:solidFill>
              </a:rPr>
              <a:t> </a:t>
            </a:r>
            <a:endParaRPr lang="az-Latn-AZ" kern="0" dirty="0">
              <a:solidFill>
                <a:srgbClr val="4472C4"/>
              </a:solidFill>
            </a:endParaRPr>
          </a:p>
        </p:txBody>
      </p:sp>
      <p:sp>
        <p:nvSpPr>
          <p:cNvPr id="16" name="TextBox 15">
            <a:extLst>
              <a:ext uri="{FF2B5EF4-FFF2-40B4-BE49-F238E27FC236}">
                <a16:creationId xmlns:a16="http://schemas.microsoft.com/office/drawing/2014/main" id="{1D672BBE-9D2B-496D-BDEE-BD01694A802B}"/>
              </a:ext>
            </a:extLst>
          </p:cNvPr>
          <p:cNvSpPr txBox="1"/>
          <p:nvPr/>
        </p:nvSpPr>
        <p:spPr>
          <a:xfrm>
            <a:off x="233875" y="1636776"/>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BME</a:t>
            </a:r>
            <a:r>
              <a:rPr lang="en-US" sz="1400" b="1" kern="0" dirty="0">
                <a:solidFill>
                  <a:srgbClr val="FFC000"/>
                </a:solidFill>
              </a:rPr>
              <a:t>/BMP280</a:t>
            </a:r>
            <a:r>
              <a:rPr lang="az-Latn-AZ" sz="1400" b="1" kern="0" dirty="0">
                <a:solidFill>
                  <a:srgbClr val="FFC000"/>
                </a:solidFill>
              </a:rPr>
              <a:t> sensoru Tempratur və Rütubət sensoru kimi testi</a:t>
            </a:r>
          </a:p>
        </p:txBody>
      </p:sp>
      <p:sp>
        <p:nvSpPr>
          <p:cNvPr id="17" name="TextBox 16">
            <a:extLst>
              <a:ext uri="{FF2B5EF4-FFF2-40B4-BE49-F238E27FC236}">
                <a16:creationId xmlns:a16="http://schemas.microsoft.com/office/drawing/2014/main" id="{4B5F887F-1F49-40A3-898F-46B68BE0614B}"/>
              </a:ext>
            </a:extLst>
          </p:cNvPr>
          <p:cNvSpPr txBox="1"/>
          <p:nvPr/>
        </p:nvSpPr>
        <p:spPr>
          <a:xfrm>
            <a:off x="5964888" y="2091297"/>
            <a:ext cx="2965655" cy="276999"/>
          </a:xfrm>
          <a:prstGeom prst="rect">
            <a:avLst/>
          </a:prstGeom>
          <a:ln>
            <a:solidFill>
              <a:srgbClr val="9954CC"/>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az-Latn-AZ" sz="1200" dirty="0">
                <a:solidFill>
                  <a:srgbClr val="9954CC"/>
                </a:solidFill>
              </a:rPr>
              <a:t>Temperatur sensoru kimi</a:t>
            </a:r>
            <a:r>
              <a:rPr lang="en-US" sz="1200" dirty="0">
                <a:solidFill>
                  <a:srgbClr val="9954CC"/>
                </a:solidFill>
              </a:rPr>
              <a:t>:</a:t>
            </a:r>
          </a:p>
        </p:txBody>
      </p:sp>
      <p:sp>
        <p:nvSpPr>
          <p:cNvPr id="18" name="TextBox 17">
            <a:extLst>
              <a:ext uri="{FF2B5EF4-FFF2-40B4-BE49-F238E27FC236}">
                <a16:creationId xmlns:a16="http://schemas.microsoft.com/office/drawing/2014/main" id="{518F9667-57C2-4887-B6E4-71B43B4B395A}"/>
              </a:ext>
            </a:extLst>
          </p:cNvPr>
          <p:cNvSpPr txBox="1"/>
          <p:nvPr/>
        </p:nvSpPr>
        <p:spPr>
          <a:xfrm>
            <a:off x="5964888" y="4285857"/>
            <a:ext cx="2965655" cy="276999"/>
          </a:xfrm>
          <a:prstGeom prst="rect">
            <a:avLst/>
          </a:prstGeom>
          <a:ln>
            <a:solidFill>
              <a:srgbClr val="9954CC"/>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az-Latn-AZ" sz="1200" dirty="0">
                <a:solidFill>
                  <a:srgbClr val="9954CC"/>
                </a:solidFill>
              </a:rPr>
              <a:t>Rütubət sensoru kimi</a:t>
            </a:r>
            <a:r>
              <a:rPr lang="en-US" sz="1200" dirty="0">
                <a:solidFill>
                  <a:srgbClr val="9954CC"/>
                </a:solidFill>
              </a:rPr>
              <a:t>:</a:t>
            </a:r>
          </a:p>
        </p:txBody>
      </p:sp>
      <p:pic>
        <p:nvPicPr>
          <p:cNvPr id="6" name="Picture 5" descr="A screenshot of a cell phone&#10;&#10;Description generated with very high confidence">
            <a:extLst>
              <a:ext uri="{FF2B5EF4-FFF2-40B4-BE49-F238E27FC236}">
                <a16:creationId xmlns:a16="http://schemas.microsoft.com/office/drawing/2014/main" id="{3227E53A-4782-4E86-A6EC-C27DE5568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888" y="4574290"/>
            <a:ext cx="2954458" cy="1772413"/>
          </a:xfrm>
          <a:prstGeom prst="rect">
            <a:avLst/>
          </a:prstGeom>
        </p:spPr>
      </p:pic>
      <p:pic>
        <p:nvPicPr>
          <p:cNvPr id="19" name="Picture 18" descr="A screenshot of a cell phone&#10;&#10;Description generated with very high confidence">
            <a:extLst>
              <a:ext uri="{FF2B5EF4-FFF2-40B4-BE49-F238E27FC236}">
                <a16:creationId xmlns:a16="http://schemas.microsoft.com/office/drawing/2014/main" id="{22A8D4C3-54CC-4581-AE05-F001EFF97F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4888" y="2417205"/>
            <a:ext cx="2969290" cy="1808310"/>
          </a:xfrm>
          <a:prstGeom prst="rect">
            <a:avLst/>
          </a:prstGeom>
        </p:spPr>
      </p:pic>
      <p:cxnSp>
        <p:nvCxnSpPr>
          <p:cNvPr id="21" name="Straight Arrow Connector 20">
            <a:extLst>
              <a:ext uri="{FF2B5EF4-FFF2-40B4-BE49-F238E27FC236}">
                <a16:creationId xmlns:a16="http://schemas.microsoft.com/office/drawing/2014/main" id="{E6B79D52-2DA6-4155-AD5D-71EA8A98B163}"/>
              </a:ext>
            </a:extLst>
          </p:cNvPr>
          <p:cNvCxnSpPr>
            <a:cxnSpLocks/>
            <a:stCxn id="14" idx="3"/>
            <a:endCxn id="19" idx="1"/>
          </p:cNvCxnSpPr>
          <p:nvPr/>
        </p:nvCxnSpPr>
        <p:spPr>
          <a:xfrm flipV="1">
            <a:off x="3317689" y="3321360"/>
            <a:ext cx="2647199" cy="823766"/>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E5115F1A-044C-4FEE-B958-8F80391486DC}"/>
              </a:ext>
            </a:extLst>
          </p:cNvPr>
          <p:cNvCxnSpPr>
            <a:cxnSpLocks/>
            <a:stCxn id="14" idx="3"/>
            <a:endCxn id="6" idx="1"/>
          </p:cNvCxnSpPr>
          <p:nvPr/>
        </p:nvCxnSpPr>
        <p:spPr>
          <a:xfrm>
            <a:off x="3317689" y="4145126"/>
            <a:ext cx="2647199" cy="1315371"/>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37139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73</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rPr>
              <a:t>UP – nın hazırlanması planı (davamı)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0AFD9081-3A5E-48C6-B5B5-F1C10F04601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4E727CE3-A49C-4979-A2AA-FCA0267AFCF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56089F47-94DF-4E9E-9574-62AF88960F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7FF29753-FF71-43C2-9FE9-8E939BA53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A11926DD-EA9D-41C1-81FF-CCCF31FBF9EE}"/>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a:solidFill>
                  <a:srgbClr val="4472C4"/>
                </a:solidFill>
              </a:rPr>
              <a:t>UP – a aid </a:t>
            </a:r>
            <a:r>
              <a:rPr lang="en-US" kern="0" dirty="0" err="1">
                <a:solidFill>
                  <a:srgbClr val="4472C4"/>
                </a:solidFill>
              </a:rPr>
              <a:t>testl</a:t>
            </a:r>
            <a:r>
              <a:rPr lang="az-Latn-AZ" kern="0" dirty="0">
                <a:solidFill>
                  <a:srgbClr val="4472C4"/>
                </a:solidFill>
              </a:rPr>
              <a:t>ər</a:t>
            </a:r>
            <a:r>
              <a:rPr lang="en-US" kern="0" dirty="0">
                <a:solidFill>
                  <a:srgbClr val="4472C4"/>
                </a:solidFill>
              </a:rPr>
              <a:t>in h</a:t>
            </a:r>
            <a:r>
              <a:rPr lang="az-Latn-AZ" kern="0" dirty="0">
                <a:solidFill>
                  <a:srgbClr val="4472C4"/>
                </a:solidFill>
              </a:rPr>
              <a:t>ə</a:t>
            </a:r>
            <a:r>
              <a:rPr lang="en-US" kern="0" dirty="0" err="1">
                <a:solidFill>
                  <a:srgbClr val="4472C4"/>
                </a:solidFill>
              </a:rPr>
              <a:t>yata</a:t>
            </a:r>
            <a:r>
              <a:rPr lang="en-US" kern="0" dirty="0">
                <a:solidFill>
                  <a:srgbClr val="4472C4"/>
                </a:solidFill>
              </a:rPr>
              <a:t> </a:t>
            </a:r>
            <a:r>
              <a:rPr lang="en-US" kern="0" dirty="0" err="1">
                <a:solidFill>
                  <a:srgbClr val="4472C4"/>
                </a:solidFill>
              </a:rPr>
              <a:t>ke</a:t>
            </a:r>
            <a:r>
              <a:rPr lang="az-Latn-AZ" kern="0" dirty="0">
                <a:solidFill>
                  <a:srgbClr val="4472C4"/>
                </a:solidFill>
              </a:rPr>
              <a:t>ç</a:t>
            </a:r>
            <a:r>
              <a:rPr lang="en-US" kern="0" dirty="0" err="1">
                <a:solidFill>
                  <a:srgbClr val="4472C4"/>
                </a:solidFill>
              </a:rPr>
              <a:t>irilm</a:t>
            </a:r>
            <a:r>
              <a:rPr lang="az-Latn-AZ" kern="0" dirty="0">
                <a:solidFill>
                  <a:srgbClr val="4472C4"/>
                </a:solidFill>
              </a:rPr>
              <a:t>ə</a:t>
            </a:r>
            <a:r>
              <a:rPr lang="en-US" kern="0" dirty="0">
                <a:solidFill>
                  <a:srgbClr val="4472C4"/>
                </a:solidFill>
              </a:rPr>
              <a:t> </a:t>
            </a:r>
            <a:r>
              <a:rPr lang="en-US" kern="0" dirty="0" err="1">
                <a:solidFill>
                  <a:srgbClr val="4472C4"/>
                </a:solidFill>
              </a:rPr>
              <a:t>metodologiyas</a:t>
            </a:r>
            <a:r>
              <a:rPr lang="az-Latn-AZ" kern="0" dirty="0">
                <a:solidFill>
                  <a:srgbClr val="4472C4"/>
                </a:solidFill>
              </a:rPr>
              <a:t>ı</a:t>
            </a:r>
            <a:r>
              <a:rPr lang="en-US" kern="0" dirty="0">
                <a:solidFill>
                  <a:srgbClr val="4472C4"/>
                </a:solidFill>
              </a:rPr>
              <a:t> </a:t>
            </a:r>
            <a:r>
              <a:rPr lang="az-Latn-AZ" kern="0" dirty="0">
                <a:solidFill>
                  <a:srgbClr val="4472C4"/>
                </a:solidFill>
              </a:rPr>
              <a:t>(davamı)</a:t>
            </a:r>
          </a:p>
        </p:txBody>
      </p:sp>
      <p:sp>
        <p:nvSpPr>
          <p:cNvPr id="15" name="TextBox 14">
            <a:extLst>
              <a:ext uri="{FF2B5EF4-FFF2-40B4-BE49-F238E27FC236}">
                <a16:creationId xmlns:a16="http://schemas.microsoft.com/office/drawing/2014/main" id="{00FDD0AA-FFA4-4E38-8FB1-CCE8775574FE}"/>
              </a:ext>
            </a:extLst>
          </p:cNvPr>
          <p:cNvSpPr txBox="1"/>
          <p:nvPr/>
        </p:nvSpPr>
        <p:spPr>
          <a:xfrm>
            <a:off x="233875" y="1636776"/>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Adafruit GPS modulunun testi</a:t>
            </a:r>
          </a:p>
        </p:txBody>
      </p:sp>
      <p:pic>
        <p:nvPicPr>
          <p:cNvPr id="7" name="Picture 6">
            <a:extLst>
              <a:ext uri="{FF2B5EF4-FFF2-40B4-BE49-F238E27FC236}">
                <a16:creationId xmlns:a16="http://schemas.microsoft.com/office/drawing/2014/main" id="{47F8A2D0-698E-4839-B2B0-919BA90CEC33}"/>
              </a:ext>
            </a:extLst>
          </p:cNvPr>
          <p:cNvPicPr>
            <a:picLocks noChangeAspect="1"/>
          </p:cNvPicPr>
          <p:nvPr/>
        </p:nvPicPr>
        <p:blipFill rotWithShape="1">
          <a:blip r:embed="rId4">
            <a:extLst>
              <a:ext uri="{28A0092B-C50C-407E-A947-70E740481C1C}">
                <a14:useLocalDpi xmlns:a14="http://schemas.microsoft.com/office/drawing/2010/main" val="0"/>
              </a:ext>
            </a:extLst>
          </a:blip>
          <a:srcRect b="23867"/>
          <a:stretch/>
        </p:blipFill>
        <p:spPr>
          <a:xfrm>
            <a:off x="233875" y="2295144"/>
            <a:ext cx="3657600" cy="3712870"/>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562445A7-47AC-4CFC-A4F4-9735FA270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8591" y="2514600"/>
            <a:ext cx="4991533" cy="3513124"/>
          </a:xfrm>
          <a:prstGeom prst="rect">
            <a:avLst/>
          </a:prstGeom>
        </p:spPr>
      </p:pic>
      <p:sp>
        <p:nvSpPr>
          <p:cNvPr id="24" name="TextBox 23">
            <a:extLst>
              <a:ext uri="{FF2B5EF4-FFF2-40B4-BE49-F238E27FC236}">
                <a16:creationId xmlns:a16="http://schemas.microsoft.com/office/drawing/2014/main" id="{A9623782-2B27-4329-8535-CCE1FD045310}"/>
              </a:ext>
            </a:extLst>
          </p:cNvPr>
          <p:cNvSpPr txBox="1"/>
          <p:nvPr/>
        </p:nvSpPr>
        <p:spPr>
          <a:xfrm>
            <a:off x="3918591" y="2172033"/>
            <a:ext cx="4991533" cy="276999"/>
          </a:xfrm>
          <a:prstGeom prst="rect">
            <a:avLst/>
          </a:prstGeom>
          <a:ln>
            <a:solidFill>
              <a:srgbClr val="9954CC"/>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az-Latn-AZ" sz="1200" dirty="0">
                <a:solidFill>
                  <a:srgbClr val="9954CC"/>
                </a:solidFill>
              </a:rPr>
              <a:t>Serial portda məlumatların təsviri</a:t>
            </a:r>
            <a:r>
              <a:rPr lang="en-US" sz="1200" dirty="0">
                <a:solidFill>
                  <a:srgbClr val="9954CC"/>
                </a:solidFill>
              </a:rPr>
              <a:t>:</a:t>
            </a:r>
          </a:p>
        </p:txBody>
      </p:sp>
    </p:spTree>
    <p:extLst>
      <p:ext uri="{BB962C8B-B14F-4D97-AF65-F5344CB8AC3E}">
        <p14:creationId xmlns:p14="http://schemas.microsoft.com/office/powerpoint/2010/main" val="1626533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74</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rPr>
              <a:t>UP – nın hazırlanması planı (davamı)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0AFD9081-3A5E-48C6-B5B5-F1C10F04601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4E727CE3-A49C-4979-A2AA-FCA0267AFCF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56089F47-94DF-4E9E-9574-62AF88960F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7FF29753-FF71-43C2-9FE9-8E939BA53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A11926DD-EA9D-41C1-81FF-CCCF31FBF9EE}"/>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a:solidFill>
                  <a:srgbClr val="4472C4"/>
                </a:solidFill>
              </a:rPr>
              <a:t>UP – a aid </a:t>
            </a:r>
            <a:r>
              <a:rPr lang="en-US" kern="0" dirty="0" err="1">
                <a:solidFill>
                  <a:srgbClr val="4472C4"/>
                </a:solidFill>
              </a:rPr>
              <a:t>testl</a:t>
            </a:r>
            <a:r>
              <a:rPr lang="az-Latn-AZ" kern="0" dirty="0">
                <a:solidFill>
                  <a:srgbClr val="4472C4"/>
                </a:solidFill>
              </a:rPr>
              <a:t>ər</a:t>
            </a:r>
            <a:r>
              <a:rPr lang="en-US" kern="0" dirty="0">
                <a:solidFill>
                  <a:srgbClr val="4472C4"/>
                </a:solidFill>
              </a:rPr>
              <a:t>in h</a:t>
            </a:r>
            <a:r>
              <a:rPr lang="az-Latn-AZ" kern="0" dirty="0">
                <a:solidFill>
                  <a:srgbClr val="4472C4"/>
                </a:solidFill>
              </a:rPr>
              <a:t>ə</a:t>
            </a:r>
            <a:r>
              <a:rPr lang="en-US" kern="0" dirty="0" err="1">
                <a:solidFill>
                  <a:srgbClr val="4472C4"/>
                </a:solidFill>
              </a:rPr>
              <a:t>yata</a:t>
            </a:r>
            <a:r>
              <a:rPr lang="en-US" kern="0" dirty="0">
                <a:solidFill>
                  <a:srgbClr val="4472C4"/>
                </a:solidFill>
              </a:rPr>
              <a:t> </a:t>
            </a:r>
            <a:r>
              <a:rPr lang="en-US" kern="0" dirty="0" err="1">
                <a:solidFill>
                  <a:srgbClr val="4472C4"/>
                </a:solidFill>
              </a:rPr>
              <a:t>ke</a:t>
            </a:r>
            <a:r>
              <a:rPr lang="az-Latn-AZ" kern="0" dirty="0">
                <a:solidFill>
                  <a:srgbClr val="4472C4"/>
                </a:solidFill>
              </a:rPr>
              <a:t>ç</a:t>
            </a:r>
            <a:r>
              <a:rPr lang="en-US" kern="0" dirty="0" err="1">
                <a:solidFill>
                  <a:srgbClr val="4472C4"/>
                </a:solidFill>
              </a:rPr>
              <a:t>irilm</a:t>
            </a:r>
            <a:r>
              <a:rPr lang="az-Latn-AZ" kern="0" dirty="0">
                <a:solidFill>
                  <a:srgbClr val="4472C4"/>
                </a:solidFill>
              </a:rPr>
              <a:t>ə</a:t>
            </a:r>
            <a:r>
              <a:rPr lang="en-US" kern="0" dirty="0">
                <a:solidFill>
                  <a:srgbClr val="4472C4"/>
                </a:solidFill>
              </a:rPr>
              <a:t> </a:t>
            </a:r>
            <a:r>
              <a:rPr lang="en-US" kern="0" dirty="0" err="1">
                <a:solidFill>
                  <a:srgbClr val="4472C4"/>
                </a:solidFill>
              </a:rPr>
              <a:t>metodologiyas</a:t>
            </a:r>
            <a:r>
              <a:rPr lang="az-Latn-AZ" kern="0" dirty="0">
                <a:solidFill>
                  <a:srgbClr val="4472C4"/>
                </a:solidFill>
              </a:rPr>
              <a:t>ı</a:t>
            </a:r>
            <a:r>
              <a:rPr lang="en-US" kern="0" dirty="0">
                <a:solidFill>
                  <a:srgbClr val="4472C4"/>
                </a:solidFill>
              </a:rPr>
              <a:t> </a:t>
            </a:r>
            <a:r>
              <a:rPr lang="az-Latn-AZ" kern="0" dirty="0">
                <a:solidFill>
                  <a:srgbClr val="4472C4"/>
                </a:solidFill>
              </a:rPr>
              <a:t>(davamı)</a:t>
            </a:r>
          </a:p>
        </p:txBody>
      </p:sp>
      <p:sp>
        <p:nvSpPr>
          <p:cNvPr id="15" name="TextBox 14">
            <a:extLst>
              <a:ext uri="{FF2B5EF4-FFF2-40B4-BE49-F238E27FC236}">
                <a16:creationId xmlns:a16="http://schemas.microsoft.com/office/drawing/2014/main" id="{00FDD0AA-FFA4-4E38-8FB1-CCE8775574FE}"/>
              </a:ext>
            </a:extLst>
          </p:cNvPr>
          <p:cNvSpPr txBox="1"/>
          <p:nvPr/>
        </p:nvSpPr>
        <p:spPr>
          <a:xfrm>
            <a:off x="233875" y="1636776"/>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sz="1400" b="1" kern="0" dirty="0">
                <a:solidFill>
                  <a:srgbClr val="FFC000"/>
                </a:solidFill>
              </a:rPr>
              <a:t>Y3000 Kamera modulunun testi</a:t>
            </a:r>
          </a:p>
        </p:txBody>
      </p:sp>
      <p:pic>
        <p:nvPicPr>
          <p:cNvPr id="17" name="Picture 16" descr="A black camera lens&#10;&#10;Description generated with high confidence">
            <a:extLst>
              <a:ext uri="{FF2B5EF4-FFF2-40B4-BE49-F238E27FC236}">
                <a16:creationId xmlns:a16="http://schemas.microsoft.com/office/drawing/2014/main" id="{040B3782-34F4-4F74-87D6-4EE69F288C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67" t="15797" r="4133" b="14800"/>
          <a:stretch/>
        </p:blipFill>
        <p:spPr>
          <a:xfrm>
            <a:off x="208836" y="3221489"/>
            <a:ext cx="2288394" cy="1772575"/>
          </a:xfrm>
          <a:prstGeom prst="rect">
            <a:avLst/>
          </a:prstGeom>
        </p:spPr>
      </p:pic>
      <p:pic>
        <p:nvPicPr>
          <p:cNvPr id="18" name="Picture 17">
            <a:extLst>
              <a:ext uri="{FF2B5EF4-FFF2-40B4-BE49-F238E27FC236}">
                <a16:creationId xmlns:a16="http://schemas.microsoft.com/office/drawing/2014/main" id="{DA49CF9D-767F-42D9-867F-8A9D4C9F0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999" b="6836"/>
          <a:stretch/>
        </p:blipFill>
        <p:spPr>
          <a:xfrm>
            <a:off x="2582432" y="2564211"/>
            <a:ext cx="3125842" cy="1742613"/>
          </a:xfrm>
          <a:prstGeom prst="rect">
            <a:avLst/>
          </a:prstGeom>
        </p:spPr>
      </p:pic>
      <p:pic>
        <p:nvPicPr>
          <p:cNvPr id="19" name="Picture 18" descr="A view of a city&#10;&#10;Description generated with very high confidence">
            <a:extLst>
              <a:ext uri="{FF2B5EF4-FFF2-40B4-BE49-F238E27FC236}">
                <a16:creationId xmlns:a16="http://schemas.microsoft.com/office/drawing/2014/main" id="{8AD8D44C-0965-47C1-83AD-1F3EAE86A49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421" b="6751"/>
          <a:stretch/>
        </p:blipFill>
        <p:spPr>
          <a:xfrm>
            <a:off x="5798701" y="2561864"/>
            <a:ext cx="3125842" cy="1742614"/>
          </a:xfrm>
          <a:prstGeom prst="rect">
            <a:avLst/>
          </a:prstGeom>
        </p:spPr>
      </p:pic>
      <p:pic>
        <p:nvPicPr>
          <p:cNvPr id="20" name="Picture 19" descr="A view of a large crowd of people&#10;&#10;Description generated with very high confidence">
            <a:extLst>
              <a:ext uri="{FF2B5EF4-FFF2-40B4-BE49-F238E27FC236}">
                <a16:creationId xmlns:a16="http://schemas.microsoft.com/office/drawing/2014/main" id="{625E6285-1223-4CDD-BB51-B3814E16A98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466" r="11984" b="6877"/>
          <a:stretch/>
        </p:blipFill>
        <p:spPr>
          <a:xfrm>
            <a:off x="2582432" y="4440895"/>
            <a:ext cx="3125842" cy="1742613"/>
          </a:xfrm>
          <a:prstGeom prst="rect">
            <a:avLst/>
          </a:prstGeom>
        </p:spPr>
      </p:pic>
      <p:pic>
        <p:nvPicPr>
          <p:cNvPr id="21" name="Picture 20" descr="A sandy beach next to a body of water&#10;&#10;Description generated with very high confidence">
            <a:extLst>
              <a:ext uri="{FF2B5EF4-FFF2-40B4-BE49-F238E27FC236}">
                <a16:creationId xmlns:a16="http://schemas.microsoft.com/office/drawing/2014/main" id="{694D7E13-A52D-408A-9048-EB17CB3225A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9600" b="8756"/>
          <a:stretch/>
        </p:blipFill>
        <p:spPr>
          <a:xfrm>
            <a:off x="5788828" y="4440895"/>
            <a:ext cx="3125841" cy="1754257"/>
          </a:xfrm>
          <a:prstGeom prst="rect">
            <a:avLst/>
          </a:prstGeom>
        </p:spPr>
      </p:pic>
      <p:sp>
        <p:nvSpPr>
          <p:cNvPr id="22" name="TextBox 21">
            <a:extLst>
              <a:ext uri="{FF2B5EF4-FFF2-40B4-BE49-F238E27FC236}">
                <a16:creationId xmlns:a16="http://schemas.microsoft.com/office/drawing/2014/main" id="{9EB22C5B-2DDE-421D-A1B2-F1C43C886F98}"/>
              </a:ext>
            </a:extLst>
          </p:cNvPr>
          <p:cNvSpPr txBox="1"/>
          <p:nvPr/>
        </p:nvSpPr>
        <p:spPr>
          <a:xfrm>
            <a:off x="2582432" y="2166393"/>
            <a:ext cx="6342111" cy="276999"/>
          </a:xfrm>
          <a:prstGeom prst="rect">
            <a:avLst/>
          </a:prstGeom>
          <a:ln>
            <a:solidFill>
              <a:srgbClr val="9954CC"/>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az-Latn-AZ" sz="1200" dirty="0">
                <a:solidFill>
                  <a:srgbClr val="9954CC"/>
                </a:solidFill>
              </a:rPr>
              <a:t>Y3000 ilə çəkilmiş bəzi şəkillər</a:t>
            </a:r>
            <a:r>
              <a:rPr lang="en-US" sz="1200" dirty="0">
                <a:solidFill>
                  <a:srgbClr val="9954CC"/>
                </a:solidFill>
              </a:rPr>
              <a:t>:</a:t>
            </a:r>
          </a:p>
        </p:txBody>
      </p:sp>
    </p:spTree>
    <p:extLst>
      <p:ext uri="{BB962C8B-B14F-4D97-AF65-F5344CB8AC3E}">
        <p14:creationId xmlns:p14="http://schemas.microsoft.com/office/powerpoint/2010/main" val="1376399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75</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rPr>
              <a:t>UP – nın hazırlanması planı (davamı)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0AFD9081-3A5E-48C6-B5B5-F1C10F04601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4E727CE3-A49C-4979-A2AA-FCA0267AFCF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56089F47-94DF-4E9E-9574-62AF88960F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7FF29753-FF71-43C2-9FE9-8E939BA53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A11926DD-EA9D-41C1-81FF-CCCF31FBF9EE}"/>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a:solidFill>
                  <a:srgbClr val="4472C4"/>
                </a:solidFill>
              </a:rPr>
              <a:t>UP – a aid </a:t>
            </a:r>
            <a:r>
              <a:rPr lang="en-US" kern="0" dirty="0" err="1">
                <a:solidFill>
                  <a:srgbClr val="4472C4"/>
                </a:solidFill>
              </a:rPr>
              <a:t>testl</a:t>
            </a:r>
            <a:r>
              <a:rPr lang="az-Latn-AZ" kern="0" dirty="0">
                <a:solidFill>
                  <a:srgbClr val="4472C4"/>
                </a:solidFill>
              </a:rPr>
              <a:t>ər</a:t>
            </a:r>
            <a:r>
              <a:rPr lang="en-US" kern="0" dirty="0">
                <a:solidFill>
                  <a:srgbClr val="4472C4"/>
                </a:solidFill>
              </a:rPr>
              <a:t>in h</a:t>
            </a:r>
            <a:r>
              <a:rPr lang="az-Latn-AZ" kern="0" dirty="0">
                <a:solidFill>
                  <a:srgbClr val="4472C4"/>
                </a:solidFill>
              </a:rPr>
              <a:t>ə</a:t>
            </a:r>
            <a:r>
              <a:rPr lang="en-US" kern="0" dirty="0" err="1">
                <a:solidFill>
                  <a:srgbClr val="4472C4"/>
                </a:solidFill>
              </a:rPr>
              <a:t>yata</a:t>
            </a:r>
            <a:r>
              <a:rPr lang="en-US" kern="0" dirty="0">
                <a:solidFill>
                  <a:srgbClr val="4472C4"/>
                </a:solidFill>
              </a:rPr>
              <a:t> </a:t>
            </a:r>
            <a:r>
              <a:rPr lang="en-US" kern="0" dirty="0" err="1">
                <a:solidFill>
                  <a:srgbClr val="4472C4"/>
                </a:solidFill>
              </a:rPr>
              <a:t>ke</a:t>
            </a:r>
            <a:r>
              <a:rPr lang="az-Latn-AZ" kern="0" dirty="0">
                <a:solidFill>
                  <a:srgbClr val="4472C4"/>
                </a:solidFill>
              </a:rPr>
              <a:t>ç</a:t>
            </a:r>
            <a:r>
              <a:rPr lang="en-US" kern="0" dirty="0" err="1">
                <a:solidFill>
                  <a:srgbClr val="4472C4"/>
                </a:solidFill>
              </a:rPr>
              <a:t>irilm</a:t>
            </a:r>
            <a:r>
              <a:rPr lang="az-Latn-AZ" kern="0" dirty="0">
                <a:solidFill>
                  <a:srgbClr val="4472C4"/>
                </a:solidFill>
              </a:rPr>
              <a:t>ə</a:t>
            </a:r>
            <a:r>
              <a:rPr lang="en-US" kern="0" dirty="0">
                <a:solidFill>
                  <a:srgbClr val="4472C4"/>
                </a:solidFill>
              </a:rPr>
              <a:t> </a:t>
            </a:r>
            <a:r>
              <a:rPr lang="en-US" kern="0" dirty="0" err="1">
                <a:solidFill>
                  <a:srgbClr val="4472C4"/>
                </a:solidFill>
              </a:rPr>
              <a:t>metodologiyas</a:t>
            </a:r>
            <a:r>
              <a:rPr lang="az-Latn-AZ" kern="0" dirty="0">
                <a:solidFill>
                  <a:srgbClr val="4472C4"/>
                </a:solidFill>
              </a:rPr>
              <a:t>ı</a:t>
            </a:r>
            <a:r>
              <a:rPr lang="en-US" kern="0" dirty="0">
                <a:solidFill>
                  <a:srgbClr val="4472C4"/>
                </a:solidFill>
              </a:rPr>
              <a:t> </a:t>
            </a:r>
            <a:r>
              <a:rPr lang="az-Latn-AZ" kern="0" dirty="0">
                <a:solidFill>
                  <a:srgbClr val="4472C4"/>
                </a:solidFill>
              </a:rPr>
              <a:t>(davamı)</a:t>
            </a:r>
          </a:p>
        </p:txBody>
      </p:sp>
      <p:sp>
        <p:nvSpPr>
          <p:cNvPr id="15" name="TextBox 14">
            <a:extLst>
              <a:ext uri="{FF2B5EF4-FFF2-40B4-BE49-F238E27FC236}">
                <a16:creationId xmlns:a16="http://schemas.microsoft.com/office/drawing/2014/main" id="{00FDD0AA-FFA4-4E38-8FB1-CCE8775574FE}"/>
              </a:ext>
            </a:extLst>
          </p:cNvPr>
          <p:cNvSpPr txBox="1"/>
          <p:nvPr/>
        </p:nvSpPr>
        <p:spPr>
          <a:xfrm>
            <a:off x="233875" y="1636776"/>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sz="1400" b="1" kern="0" dirty="0">
                <a:solidFill>
                  <a:srgbClr val="FFC000"/>
                </a:solidFill>
              </a:rPr>
              <a:t>Model </a:t>
            </a:r>
            <a:r>
              <a:rPr lang="en-US" sz="1400" b="1" kern="0" dirty="0" err="1">
                <a:solidFill>
                  <a:srgbClr val="FFC000"/>
                </a:solidFill>
              </a:rPr>
              <a:t>peykin</a:t>
            </a:r>
            <a:r>
              <a:rPr lang="en-US" sz="1400" b="1" kern="0" dirty="0">
                <a:solidFill>
                  <a:srgbClr val="FFC000"/>
                </a:solidFill>
              </a:rPr>
              <a:t> </a:t>
            </a:r>
            <a:r>
              <a:rPr lang="en-US" sz="1400" b="1" i="1" kern="0" dirty="0">
                <a:solidFill>
                  <a:srgbClr val="FFC000"/>
                </a:solidFill>
              </a:rPr>
              <a:t>breadboard </a:t>
            </a:r>
            <a:r>
              <a:rPr lang="az-Latn-AZ" sz="1400" b="1" i="1" kern="0" dirty="0">
                <a:solidFill>
                  <a:srgbClr val="FFC000"/>
                </a:solidFill>
              </a:rPr>
              <a:t>üzərində görüntüsü</a:t>
            </a:r>
          </a:p>
        </p:txBody>
      </p:sp>
      <p:pic>
        <p:nvPicPr>
          <p:cNvPr id="6" name="Picture 5">
            <a:extLst>
              <a:ext uri="{FF2B5EF4-FFF2-40B4-BE49-F238E27FC236}">
                <a16:creationId xmlns:a16="http://schemas.microsoft.com/office/drawing/2014/main" id="{7FBAB88F-A68A-4B27-9780-2D397F547C4E}"/>
              </a:ext>
            </a:extLst>
          </p:cNvPr>
          <p:cNvPicPr>
            <a:picLocks noChangeAspect="1"/>
          </p:cNvPicPr>
          <p:nvPr/>
        </p:nvPicPr>
        <p:blipFill rotWithShape="1">
          <a:blip r:embed="rId4">
            <a:extLst>
              <a:ext uri="{28A0092B-C50C-407E-A947-70E740481C1C}">
                <a14:useLocalDpi xmlns:a14="http://schemas.microsoft.com/office/drawing/2010/main" val="0"/>
              </a:ext>
            </a:extLst>
          </a:blip>
          <a:srcRect b="15983"/>
          <a:stretch/>
        </p:blipFill>
        <p:spPr>
          <a:xfrm>
            <a:off x="1122030" y="1995089"/>
            <a:ext cx="6899938" cy="4347838"/>
          </a:xfrm>
          <a:prstGeom prst="rect">
            <a:avLst/>
          </a:prstGeom>
        </p:spPr>
      </p:pic>
    </p:spTree>
    <p:extLst>
      <p:ext uri="{BB962C8B-B14F-4D97-AF65-F5344CB8AC3E}">
        <p14:creationId xmlns:p14="http://schemas.microsoft.com/office/powerpoint/2010/main" val="2648555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76</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333399"/>
              </a:buClr>
              <a:buSzPct val="25000"/>
              <a:defRPr/>
            </a:pPr>
            <a:r>
              <a:rPr lang="az-Latn-AZ" sz="2400" b="1" kern="0" dirty="0">
                <a:solidFill>
                  <a:srgbClr val="333399"/>
                </a:solidFill>
              </a:rPr>
              <a:t>UP – nın hazırlanması planı (davamı)</a:t>
            </a:r>
          </a:p>
        </p:txBody>
      </p:sp>
      <p:sp>
        <p:nvSpPr>
          <p:cNvPr id="11"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Footer Placeholder 4">
            <a:extLst>
              <a:ext uri="{FF2B5EF4-FFF2-40B4-BE49-F238E27FC236}">
                <a16:creationId xmlns:a16="http://schemas.microsoft.com/office/drawing/2014/main" id="{0AFD9081-3A5E-48C6-B5B5-F1C10F04601A}"/>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4E727CE3-A49C-4979-A2AA-FCA0267AFCF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56089F47-94DF-4E9E-9574-62AF88960F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7FF29753-FF71-43C2-9FE9-8E939BA53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A11926DD-EA9D-41C1-81FF-CCCF31FBF9EE}"/>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kern="0" dirty="0">
                <a:solidFill>
                  <a:srgbClr val="4472C4"/>
                </a:solidFill>
              </a:rPr>
              <a:t>UP – a aid </a:t>
            </a:r>
            <a:r>
              <a:rPr lang="en-US" kern="0" dirty="0" err="1">
                <a:solidFill>
                  <a:srgbClr val="4472C4"/>
                </a:solidFill>
              </a:rPr>
              <a:t>testl</a:t>
            </a:r>
            <a:r>
              <a:rPr lang="az-Latn-AZ" kern="0" dirty="0">
                <a:solidFill>
                  <a:srgbClr val="4472C4"/>
                </a:solidFill>
              </a:rPr>
              <a:t>ər</a:t>
            </a:r>
            <a:r>
              <a:rPr lang="en-US" kern="0" dirty="0">
                <a:solidFill>
                  <a:srgbClr val="4472C4"/>
                </a:solidFill>
              </a:rPr>
              <a:t>in h</a:t>
            </a:r>
            <a:r>
              <a:rPr lang="az-Latn-AZ" kern="0" dirty="0">
                <a:solidFill>
                  <a:srgbClr val="4472C4"/>
                </a:solidFill>
              </a:rPr>
              <a:t>ə</a:t>
            </a:r>
            <a:r>
              <a:rPr lang="en-US" kern="0" dirty="0" err="1">
                <a:solidFill>
                  <a:srgbClr val="4472C4"/>
                </a:solidFill>
              </a:rPr>
              <a:t>yata</a:t>
            </a:r>
            <a:r>
              <a:rPr lang="en-US" kern="0" dirty="0">
                <a:solidFill>
                  <a:srgbClr val="4472C4"/>
                </a:solidFill>
              </a:rPr>
              <a:t> </a:t>
            </a:r>
            <a:r>
              <a:rPr lang="en-US" kern="0" dirty="0" err="1">
                <a:solidFill>
                  <a:srgbClr val="4472C4"/>
                </a:solidFill>
              </a:rPr>
              <a:t>ke</a:t>
            </a:r>
            <a:r>
              <a:rPr lang="az-Latn-AZ" kern="0" dirty="0">
                <a:solidFill>
                  <a:srgbClr val="4472C4"/>
                </a:solidFill>
              </a:rPr>
              <a:t>ç</a:t>
            </a:r>
            <a:r>
              <a:rPr lang="en-US" kern="0" dirty="0" err="1">
                <a:solidFill>
                  <a:srgbClr val="4472C4"/>
                </a:solidFill>
              </a:rPr>
              <a:t>irilm</a:t>
            </a:r>
            <a:r>
              <a:rPr lang="az-Latn-AZ" kern="0" dirty="0">
                <a:solidFill>
                  <a:srgbClr val="4472C4"/>
                </a:solidFill>
              </a:rPr>
              <a:t>ə</a:t>
            </a:r>
            <a:r>
              <a:rPr lang="en-US" kern="0" dirty="0">
                <a:solidFill>
                  <a:srgbClr val="4472C4"/>
                </a:solidFill>
              </a:rPr>
              <a:t> </a:t>
            </a:r>
            <a:r>
              <a:rPr lang="en-US" kern="0" dirty="0" err="1">
                <a:solidFill>
                  <a:srgbClr val="4472C4"/>
                </a:solidFill>
              </a:rPr>
              <a:t>metodologiyas</a:t>
            </a:r>
            <a:r>
              <a:rPr lang="az-Latn-AZ" kern="0" dirty="0">
                <a:solidFill>
                  <a:srgbClr val="4472C4"/>
                </a:solidFill>
              </a:rPr>
              <a:t>ı</a:t>
            </a:r>
            <a:r>
              <a:rPr lang="en-US" kern="0" dirty="0">
                <a:solidFill>
                  <a:srgbClr val="4472C4"/>
                </a:solidFill>
              </a:rPr>
              <a:t> </a:t>
            </a:r>
            <a:r>
              <a:rPr lang="az-Latn-AZ" kern="0" dirty="0">
                <a:solidFill>
                  <a:srgbClr val="4472C4"/>
                </a:solidFill>
              </a:rPr>
              <a:t>(davamı)</a:t>
            </a:r>
          </a:p>
        </p:txBody>
      </p:sp>
      <p:sp>
        <p:nvSpPr>
          <p:cNvPr id="15" name="TextBox 14">
            <a:extLst>
              <a:ext uri="{FF2B5EF4-FFF2-40B4-BE49-F238E27FC236}">
                <a16:creationId xmlns:a16="http://schemas.microsoft.com/office/drawing/2014/main" id="{00FDD0AA-FFA4-4E38-8FB1-CCE8775574FE}"/>
              </a:ext>
            </a:extLst>
          </p:cNvPr>
          <p:cNvSpPr txBox="1"/>
          <p:nvPr/>
        </p:nvSpPr>
        <p:spPr>
          <a:xfrm>
            <a:off x="253028" y="1646587"/>
            <a:ext cx="8676249" cy="307777"/>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en-US" sz="1400" b="1" kern="0" dirty="0">
                <a:solidFill>
                  <a:srgbClr val="FFC000"/>
                </a:solidFill>
              </a:rPr>
              <a:t>Model </a:t>
            </a:r>
            <a:r>
              <a:rPr lang="en-US" sz="1400" b="1" kern="0" dirty="0" err="1">
                <a:solidFill>
                  <a:srgbClr val="FFC000"/>
                </a:solidFill>
              </a:rPr>
              <a:t>peykin</a:t>
            </a:r>
            <a:r>
              <a:rPr lang="en-US" sz="1400" b="1" kern="0" dirty="0">
                <a:solidFill>
                  <a:srgbClr val="FFC000"/>
                </a:solidFill>
              </a:rPr>
              <a:t> </a:t>
            </a:r>
            <a:r>
              <a:rPr lang="en-US" sz="1400" b="1" i="1" kern="0" dirty="0">
                <a:solidFill>
                  <a:srgbClr val="FFC000"/>
                </a:solidFill>
              </a:rPr>
              <a:t>breadboard </a:t>
            </a:r>
            <a:r>
              <a:rPr lang="az-Latn-AZ" sz="1400" b="1" i="1" kern="0" dirty="0">
                <a:solidFill>
                  <a:srgbClr val="FFC000"/>
                </a:solidFill>
              </a:rPr>
              <a:t>üzərində görüntüsü (davamı)</a:t>
            </a:r>
          </a:p>
        </p:txBody>
      </p:sp>
      <p:pic>
        <p:nvPicPr>
          <p:cNvPr id="6" name="Picture 5">
            <a:extLst>
              <a:ext uri="{FF2B5EF4-FFF2-40B4-BE49-F238E27FC236}">
                <a16:creationId xmlns:a16="http://schemas.microsoft.com/office/drawing/2014/main" id="{7FBAB88F-A68A-4B27-9780-2D397F547C4E}"/>
              </a:ext>
            </a:extLst>
          </p:cNvPr>
          <p:cNvPicPr>
            <a:picLocks noChangeAspect="1"/>
          </p:cNvPicPr>
          <p:nvPr/>
        </p:nvPicPr>
        <p:blipFill rotWithShape="1">
          <a:blip r:embed="rId4">
            <a:extLst>
              <a:ext uri="{28A0092B-C50C-407E-A947-70E740481C1C}">
                <a14:useLocalDpi xmlns:a14="http://schemas.microsoft.com/office/drawing/2010/main" val="0"/>
              </a:ext>
            </a:extLst>
          </a:blip>
          <a:srcRect b="15983"/>
          <a:stretch/>
        </p:blipFill>
        <p:spPr>
          <a:xfrm>
            <a:off x="1917900" y="2374301"/>
            <a:ext cx="5308200" cy="3344841"/>
          </a:xfrm>
          <a:prstGeom prst="rect">
            <a:avLst/>
          </a:prstGeom>
        </p:spPr>
      </p:pic>
      <p:sp>
        <p:nvSpPr>
          <p:cNvPr id="3" name="Rectangle 2">
            <a:extLst>
              <a:ext uri="{FF2B5EF4-FFF2-40B4-BE49-F238E27FC236}">
                <a16:creationId xmlns:a16="http://schemas.microsoft.com/office/drawing/2014/main" id="{057C8090-0EE1-4078-87A3-46EA421C9C76}"/>
              </a:ext>
            </a:extLst>
          </p:cNvPr>
          <p:cNvSpPr/>
          <p:nvPr/>
        </p:nvSpPr>
        <p:spPr>
          <a:xfrm>
            <a:off x="2063287" y="4965192"/>
            <a:ext cx="532964" cy="512064"/>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 name="TextBox 6">
            <a:extLst>
              <a:ext uri="{FF2B5EF4-FFF2-40B4-BE49-F238E27FC236}">
                <a16:creationId xmlns:a16="http://schemas.microsoft.com/office/drawing/2014/main" id="{AC7A1537-FEFF-4643-B919-6B3B5F48AEEF}"/>
              </a:ext>
            </a:extLst>
          </p:cNvPr>
          <p:cNvSpPr txBox="1"/>
          <p:nvPr/>
        </p:nvSpPr>
        <p:spPr>
          <a:xfrm>
            <a:off x="246565" y="5090419"/>
            <a:ext cx="844233"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az-Latn-AZ" sz="1100" dirty="0">
                <a:solidFill>
                  <a:srgbClr val="FF0000"/>
                </a:solidFill>
              </a:rPr>
              <a:t>BME</a:t>
            </a:r>
            <a:r>
              <a:rPr lang="en-US" sz="1100" dirty="0">
                <a:solidFill>
                  <a:srgbClr val="FF0000"/>
                </a:solidFill>
              </a:rPr>
              <a:t>/P280</a:t>
            </a:r>
          </a:p>
        </p:txBody>
      </p:sp>
      <p:cxnSp>
        <p:nvCxnSpPr>
          <p:cNvPr id="16" name="Straight Arrow Connector 15">
            <a:extLst>
              <a:ext uri="{FF2B5EF4-FFF2-40B4-BE49-F238E27FC236}">
                <a16:creationId xmlns:a16="http://schemas.microsoft.com/office/drawing/2014/main" id="{C4CF6663-2A58-48E1-B219-FCB1BCA8FC4C}"/>
              </a:ext>
            </a:extLst>
          </p:cNvPr>
          <p:cNvCxnSpPr>
            <a:cxnSpLocks/>
            <a:stCxn id="3" idx="1"/>
            <a:endCxn id="7" idx="3"/>
          </p:cNvCxnSpPr>
          <p:nvPr/>
        </p:nvCxnSpPr>
        <p:spPr>
          <a:xfrm flipH="1">
            <a:off x="1090798" y="5221224"/>
            <a:ext cx="972489"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Rectangle 18">
            <a:extLst>
              <a:ext uri="{FF2B5EF4-FFF2-40B4-BE49-F238E27FC236}">
                <a16:creationId xmlns:a16="http://schemas.microsoft.com/office/drawing/2014/main" id="{CAD4032B-A91A-4F4D-8ED3-2FE06096844B}"/>
              </a:ext>
            </a:extLst>
          </p:cNvPr>
          <p:cNvSpPr/>
          <p:nvPr/>
        </p:nvSpPr>
        <p:spPr>
          <a:xfrm>
            <a:off x="2063287" y="3977640"/>
            <a:ext cx="643337" cy="658368"/>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0" name="TextBox 19">
            <a:extLst>
              <a:ext uri="{FF2B5EF4-FFF2-40B4-BE49-F238E27FC236}">
                <a16:creationId xmlns:a16="http://schemas.microsoft.com/office/drawing/2014/main" id="{464F0A4B-679C-4BE1-BED5-7F602D891CD2}"/>
              </a:ext>
            </a:extLst>
          </p:cNvPr>
          <p:cNvSpPr txBox="1"/>
          <p:nvPr/>
        </p:nvSpPr>
        <p:spPr>
          <a:xfrm>
            <a:off x="233875" y="4176019"/>
            <a:ext cx="972489"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sz="1100" dirty="0">
                <a:solidFill>
                  <a:srgbClr val="FF0000"/>
                </a:solidFill>
              </a:rPr>
              <a:t>Adafruit GPS</a:t>
            </a:r>
          </a:p>
        </p:txBody>
      </p:sp>
      <p:cxnSp>
        <p:nvCxnSpPr>
          <p:cNvPr id="22" name="Straight Arrow Connector 21">
            <a:extLst>
              <a:ext uri="{FF2B5EF4-FFF2-40B4-BE49-F238E27FC236}">
                <a16:creationId xmlns:a16="http://schemas.microsoft.com/office/drawing/2014/main" id="{1CC159F6-2FF3-4A14-90BC-7464A0F6298F}"/>
              </a:ext>
            </a:extLst>
          </p:cNvPr>
          <p:cNvCxnSpPr>
            <a:cxnSpLocks/>
            <a:stCxn id="19" idx="1"/>
            <a:endCxn id="20" idx="3"/>
          </p:cNvCxnSpPr>
          <p:nvPr/>
        </p:nvCxnSpPr>
        <p:spPr>
          <a:xfrm flipH="1">
            <a:off x="1206364" y="4306824"/>
            <a:ext cx="856923"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5" name="Rectangle 24">
            <a:extLst>
              <a:ext uri="{FF2B5EF4-FFF2-40B4-BE49-F238E27FC236}">
                <a16:creationId xmlns:a16="http://schemas.microsoft.com/office/drawing/2014/main" id="{92848267-5DD7-41BD-8D9C-AE5E02F3FFF0}"/>
              </a:ext>
            </a:extLst>
          </p:cNvPr>
          <p:cNvSpPr/>
          <p:nvPr/>
        </p:nvSpPr>
        <p:spPr>
          <a:xfrm>
            <a:off x="2889504" y="4526280"/>
            <a:ext cx="841248" cy="694944"/>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TextBox 25">
            <a:extLst>
              <a:ext uri="{FF2B5EF4-FFF2-40B4-BE49-F238E27FC236}">
                <a16:creationId xmlns:a16="http://schemas.microsoft.com/office/drawing/2014/main" id="{0F393873-99E6-4752-8E52-3DF39D2D2020}"/>
              </a:ext>
            </a:extLst>
          </p:cNvPr>
          <p:cNvSpPr txBox="1"/>
          <p:nvPr/>
        </p:nvSpPr>
        <p:spPr>
          <a:xfrm>
            <a:off x="1936914" y="5951593"/>
            <a:ext cx="972489"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sz="1100" dirty="0" err="1">
                <a:solidFill>
                  <a:srgbClr val="FF0000"/>
                </a:solidFill>
              </a:rPr>
              <a:t>XBee</a:t>
            </a:r>
            <a:r>
              <a:rPr lang="en-US" sz="1100" dirty="0">
                <a:solidFill>
                  <a:srgbClr val="FF0000"/>
                </a:solidFill>
              </a:rPr>
              <a:t> S2C</a:t>
            </a:r>
          </a:p>
        </p:txBody>
      </p:sp>
      <p:cxnSp>
        <p:nvCxnSpPr>
          <p:cNvPr id="34" name="Connector: Elbow 33">
            <a:extLst>
              <a:ext uri="{FF2B5EF4-FFF2-40B4-BE49-F238E27FC236}">
                <a16:creationId xmlns:a16="http://schemas.microsoft.com/office/drawing/2014/main" id="{BF8286ED-BB44-4F3D-B387-D05D525D2FC0}"/>
              </a:ext>
            </a:extLst>
          </p:cNvPr>
          <p:cNvCxnSpPr>
            <a:cxnSpLocks/>
            <a:stCxn id="25" idx="2"/>
            <a:endCxn id="26" idx="0"/>
          </p:cNvCxnSpPr>
          <p:nvPr/>
        </p:nvCxnSpPr>
        <p:spPr>
          <a:xfrm rot="5400000">
            <a:off x="2501460" y="5142924"/>
            <a:ext cx="730369" cy="886969"/>
          </a:xfrm>
          <a:prstGeom prst="bentConnector3">
            <a:avLst>
              <a:gd name="adj1" fmla="val 50000"/>
            </a:avLst>
          </a:prstGeom>
          <a:ln>
            <a:solidFill>
              <a:srgbClr val="FF0101"/>
            </a:solidFill>
            <a:tailEnd type="triangle"/>
          </a:ln>
        </p:spPr>
        <p:style>
          <a:lnRef idx="3">
            <a:schemeClr val="accent6"/>
          </a:lnRef>
          <a:fillRef idx="0">
            <a:schemeClr val="accent6"/>
          </a:fillRef>
          <a:effectRef idx="2">
            <a:schemeClr val="accent6"/>
          </a:effectRef>
          <a:fontRef idx="minor">
            <a:schemeClr val="tx1"/>
          </a:fontRef>
        </p:style>
      </p:cxnSp>
      <p:sp>
        <p:nvSpPr>
          <p:cNvPr id="38" name="Rectangle 37">
            <a:extLst>
              <a:ext uri="{FF2B5EF4-FFF2-40B4-BE49-F238E27FC236}">
                <a16:creationId xmlns:a16="http://schemas.microsoft.com/office/drawing/2014/main" id="{5E551955-4952-4444-BA55-6E7442B3BA31}"/>
              </a:ext>
            </a:extLst>
          </p:cNvPr>
          <p:cNvSpPr/>
          <p:nvPr/>
        </p:nvSpPr>
        <p:spPr>
          <a:xfrm>
            <a:off x="3730752" y="4636008"/>
            <a:ext cx="550981" cy="585216"/>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TextBox 38">
            <a:extLst>
              <a:ext uri="{FF2B5EF4-FFF2-40B4-BE49-F238E27FC236}">
                <a16:creationId xmlns:a16="http://schemas.microsoft.com/office/drawing/2014/main" id="{F5DAC394-B612-425A-8A8A-62B6C0810D8A}"/>
              </a:ext>
            </a:extLst>
          </p:cNvPr>
          <p:cNvSpPr txBox="1"/>
          <p:nvPr/>
        </p:nvSpPr>
        <p:spPr>
          <a:xfrm>
            <a:off x="3303064" y="5961404"/>
            <a:ext cx="1406356" cy="24622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sz="1000" dirty="0">
                <a:solidFill>
                  <a:srgbClr val="FF0000"/>
                </a:solidFill>
              </a:rPr>
              <a:t>K</a:t>
            </a:r>
            <a:r>
              <a:rPr lang="az-Latn-AZ" sz="1000" dirty="0">
                <a:solidFill>
                  <a:srgbClr val="FF0000"/>
                </a:solidFill>
              </a:rPr>
              <a:t>öməkçi arduino NANO</a:t>
            </a:r>
            <a:endParaRPr lang="en-US" sz="1000" dirty="0">
              <a:solidFill>
                <a:srgbClr val="FF0000"/>
              </a:solidFill>
            </a:endParaRPr>
          </a:p>
        </p:txBody>
      </p:sp>
      <p:cxnSp>
        <p:nvCxnSpPr>
          <p:cNvPr id="41" name="Straight Arrow Connector 40">
            <a:extLst>
              <a:ext uri="{FF2B5EF4-FFF2-40B4-BE49-F238E27FC236}">
                <a16:creationId xmlns:a16="http://schemas.microsoft.com/office/drawing/2014/main" id="{04FF9195-5D62-4AE9-8C92-BA08445836F6}"/>
              </a:ext>
            </a:extLst>
          </p:cNvPr>
          <p:cNvCxnSpPr>
            <a:cxnSpLocks/>
            <a:stCxn id="38" idx="2"/>
            <a:endCxn id="39" idx="0"/>
          </p:cNvCxnSpPr>
          <p:nvPr/>
        </p:nvCxnSpPr>
        <p:spPr>
          <a:xfrm flipH="1">
            <a:off x="4006242" y="5221224"/>
            <a:ext cx="1" cy="740180"/>
          </a:xfrm>
          <a:prstGeom prst="straightConnector1">
            <a:avLst/>
          </a:prstGeom>
          <a:ln>
            <a:solidFill>
              <a:srgbClr val="FF0101"/>
            </a:solidFill>
            <a:tailEnd type="triangle"/>
          </a:ln>
        </p:spPr>
        <p:style>
          <a:lnRef idx="3">
            <a:schemeClr val="accent6"/>
          </a:lnRef>
          <a:fillRef idx="0">
            <a:schemeClr val="accent6"/>
          </a:fillRef>
          <a:effectRef idx="2">
            <a:schemeClr val="accent6"/>
          </a:effectRef>
          <a:fontRef idx="minor">
            <a:schemeClr val="tx1"/>
          </a:fontRef>
        </p:style>
      </p:cxnSp>
      <p:sp>
        <p:nvSpPr>
          <p:cNvPr id="46" name="Rectangle 45">
            <a:extLst>
              <a:ext uri="{FF2B5EF4-FFF2-40B4-BE49-F238E27FC236}">
                <a16:creationId xmlns:a16="http://schemas.microsoft.com/office/drawing/2014/main" id="{8A97954F-D292-4320-9B16-BEF3807A995A}"/>
              </a:ext>
            </a:extLst>
          </p:cNvPr>
          <p:cNvSpPr/>
          <p:nvPr/>
        </p:nvSpPr>
        <p:spPr>
          <a:xfrm>
            <a:off x="2909403" y="2660904"/>
            <a:ext cx="492165" cy="694944"/>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7" name="TextBox 46">
            <a:extLst>
              <a:ext uri="{FF2B5EF4-FFF2-40B4-BE49-F238E27FC236}">
                <a16:creationId xmlns:a16="http://schemas.microsoft.com/office/drawing/2014/main" id="{032E8AB2-9212-491E-91B9-2BD5963BF730}"/>
              </a:ext>
            </a:extLst>
          </p:cNvPr>
          <p:cNvSpPr txBox="1"/>
          <p:nvPr/>
        </p:nvSpPr>
        <p:spPr>
          <a:xfrm>
            <a:off x="219457" y="2900922"/>
            <a:ext cx="1207007" cy="24622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az-Latn-AZ" sz="1000" dirty="0">
                <a:solidFill>
                  <a:srgbClr val="FF0000"/>
                </a:solidFill>
              </a:rPr>
              <a:t>Əsas arduino NANO</a:t>
            </a:r>
            <a:endParaRPr lang="en-US" sz="1000" dirty="0">
              <a:solidFill>
                <a:srgbClr val="FF0000"/>
              </a:solidFill>
            </a:endParaRPr>
          </a:p>
        </p:txBody>
      </p:sp>
      <p:cxnSp>
        <p:nvCxnSpPr>
          <p:cNvPr id="49" name="Straight Arrow Connector 48">
            <a:extLst>
              <a:ext uri="{FF2B5EF4-FFF2-40B4-BE49-F238E27FC236}">
                <a16:creationId xmlns:a16="http://schemas.microsoft.com/office/drawing/2014/main" id="{4DBB803B-217B-4CFF-96F9-351DC2166C74}"/>
              </a:ext>
            </a:extLst>
          </p:cNvPr>
          <p:cNvCxnSpPr>
            <a:cxnSpLocks/>
            <a:stCxn id="46" idx="1"/>
            <a:endCxn id="47" idx="3"/>
          </p:cNvCxnSpPr>
          <p:nvPr/>
        </p:nvCxnSpPr>
        <p:spPr>
          <a:xfrm flipH="1">
            <a:off x="1426464" y="3008376"/>
            <a:ext cx="1482939" cy="15657"/>
          </a:xfrm>
          <a:prstGeom prst="straightConnector1">
            <a:avLst/>
          </a:prstGeom>
          <a:ln>
            <a:solidFill>
              <a:srgbClr val="FF0101"/>
            </a:solidFill>
            <a:tailEnd type="triangle"/>
          </a:ln>
        </p:spPr>
        <p:style>
          <a:lnRef idx="3">
            <a:schemeClr val="accent6"/>
          </a:lnRef>
          <a:fillRef idx="0">
            <a:schemeClr val="accent6"/>
          </a:fillRef>
          <a:effectRef idx="2">
            <a:schemeClr val="accent6"/>
          </a:effectRef>
          <a:fontRef idx="minor">
            <a:schemeClr val="tx1"/>
          </a:fontRef>
        </p:style>
      </p:cxnSp>
      <p:sp>
        <p:nvSpPr>
          <p:cNvPr id="51" name="Rectangle 50">
            <a:extLst>
              <a:ext uri="{FF2B5EF4-FFF2-40B4-BE49-F238E27FC236}">
                <a16:creationId xmlns:a16="http://schemas.microsoft.com/office/drawing/2014/main" id="{FC0EC8D0-CEBA-47B9-A4E0-C7125335B4F0}"/>
              </a:ext>
            </a:extLst>
          </p:cNvPr>
          <p:cNvSpPr/>
          <p:nvPr/>
        </p:nvSpPr>
        <p:spPr>
          <a:xfrm>
            <a:off x="3401568" y="3024032"/>
            <a:ext cx="438912" cy="404968"/>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 name="TextBox 51">
            <a:extLst>
              <a:ext uri="{FF2B5EF4-FFF2-40B4-BE49-F238E27FC236}">
                <a16:creationId xmlns:a16="http://schemas.microsoft.com/office/drawing/2014/main" id="{1B6CFA92-450D-4208-963C-4F36EAD01A6B}"/>
              </a:ext>
            </a:extLst>
          </p:cNvPr>
          <p:cNvSpPr txBox="1"/>
          <p:nvPr/>
        </p:nvSpPr>
        <p:spPr>
          <a:xfrm>
            <a:off x="3030429" y="1987618"/>
            <a:ext cx="1181189"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az-Latn-AZ" sz="1100" dirty="0">
                <a:solidFill>
                  <a:srgbClr val="FF0000"/>
                </a:solidFill>
              </a:rPr>
              <a:t>Gərginlik sensoru</a:t>
            </a:r>
            <a:endParaRPr lang="en-US" sz="1100" dirty="0">
              <a:solidFill>
                <a:srgbClr val="FF0000"/>
              </a:solidFill>
            </a:endParaRPr>
          </a:p>
        </p:txBody>
      </p:sp>
      <p:cxnSp>
        <p:nvCxnSpPr>
          <p:cNvPr id="54" name="Straight Arrow Connector 53">
            <a:extLst>
              <a:ext uri="{FF2B5EF4-FFF2-40B4-BE49-F238E27FC236}">
                <a16:creationId xmlns:a16="http://schemas.microsoft.com/office/drawing/2014/main" id="{34E2AA2C-6A45-4216-A726-24734968E7D3}"/>
              </a:ext>
            </a:extLst>
          </p:cNvPr>
          <p:cNvCxnSpPr>
            <a:cxnSpLocks/>
            <a:stCxn id="51" idx="0"/>
            <a:endCxn id="52" idx="2"/>
          </p:cNvCxnSpPr>
          <p:nvPr/>
        </p:nvCxnSpPr>
        <p:spPr>
          <a:xfrm flipV="1">
            <a:off x="3621024" y="2249228"/>
            <a:ext cx="0" cy="774804"/>
          </a:xfrm>
          <a:prstGeom prst="straightConnector1">
            <a:avLst/>
          </a:prstGeom>
          <a:ln>
            <a:solidFill>
              <a:srgbClr val="FF0101"/>
            </a:solidFill>
            <a:tailEnd type="triangle"/>
          </a:ln>
        </p:spPr>
        <p:style>
          <a:lnRef idx="3">
            <a:schemeClr val="accent6"/>
          </a:lnRef>
          <a:fillRef idx="0">
            <a:schemeClr val="accent6"/>
          </a:fillRef>
          <a:effectRef idx="2">
            <a:schemeClr val="accent6"/>
          </a:effectRef>
          <a:fontRef idx="minor">
            <a:schemeClr val="tx1"/>
          </a:fontRef>
        </p:style>
      </p:cxnSp>
      <p:sp>
        <p:nvSpPr>
          <p:cNvPr id="56" name="Rectangle 55">
            <a:extLst>
              <a:ext uri="{FF2B5EF4-FFF2-40B4-BE49-F238E27FC236}">
                <a16:creationId xmlns:a16="http://schemas.microsoft.com/office/drawing/2014/main" id="{B6F07EC0-C66D-40A1-8CCB-465F23557B1A}"/>
              </a:ext>
            </a:extLst>
          </p:cNvPr>
          <p:cNvSpPr/>
          <p:nvPr/>
        </p:nvSpPr>
        <p:spPr>
          <a:xfrm>
            <a:off x="5084064" y="3226516"/>
            <a:ext cx="240084" cy="275636"/>
          </a:xfrm>
          <a:prstGeom prst="rect">
            <a:avLst/>
          </a:prstGeom>
          <a:noFill/>
          <a:ln w="9525" cap="flat" cmpd="sng" algn="ctr">
            <a:solidFill>
              <a:srgbClr val="FF010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7" name="TextBox 56">
            <a:extLst>
              <a:ext uri="{FF2B5EF4-FFF2-40B4-BE49-F238E27FC236}">
                <a16:creationId xmlns:a16="http://schemas.microsoft.com/office/drawing/2014/main" id="{C202B633-FAB9-4E0E-8D89-C95C80572651}"/>
              </a:ext>
            </a:extLst>
          </p:cNvPr>
          <p:cNvSpPr txBox="1"/>
          <p:nvPr/>
        </p:nvSpPr>
        <p:spPr>
          <a:xfrm>
            <a:off x="4591153" y="1995089"/>
            <a:ext cx="422117"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az-Latn-AZ" sz="1100" dirty="0">
                <a:solidFill>
                  <a:srgbClr val="FF0000"/>
                </a:solidFill>
              </a:rPr>
              <a:t>LED</a:t>
            </a:r>
            <a:endParaRPr lang="en-US" sz="1100" dirty="0">
              <a:solidFill>
                <a:srgbClr val="FF0000"/>
              </a:solidFill>
            </a:endParaRPr>
          </a:p>
        </p:txBody>
      </p:sp>
      <p:cxnSp>
        <p:nvCxnSpPr>
          <p:cNvPr id="59" name="Connector: Elbow 58">
            <a:extLst>
              <a:ext uri="{FF2B5EF4-FFF2-40B4-BE49-F238E27FC236}">
                <a16:creationId xmlns:a16="http://schemas.microsoft.com/office/drawing/2014/main" id="{A23A738C-AA7C-4394-AE65-15ED1003B62D}"/>
              </a:ext>
            </a:extLst>
          </p:cNvPr>
          <p:cNvCxnSpPr>
            <a:cxnSpLocks/>
            <a:stCxn id="56" idx="1"/>
            <a:endCxn id="57" idx="2"/>
          </p:cNvCxnSpPr>
          <p:nvPr/>
        </p:nvCxnSpPr>
        <p:spPr>
          <a:xfrm rot="10800000">
            <a:off x="4802212" y="2256700"/>
            <a:ext cx="281852" cy="1107635"/>
          </a:xfrm>
          <a:prstGeom prst="bentConnector2">
            <a:avLst/>
          </a:prstGeom>
          <a:ln>
            <a:solidFill>
              <a:srgbClr val="FF0101"/>
            </a:solidFill>
            <a:tailEnd type="triangle"/>
          </a:ln>
        </p:spPr>
        <p:style>
          <a:lnRef idx="3">
            <a:schemeClr val="accent6"/>
          </a:lnRef>
          <a:fillRef idx="0">
            <a:schemeClr val="accent6"/>
          </a:fillRef>
          <a:effectRef idx="2">
            <a:schemeClr val="accent6"/>
          </a:effectRef>
          <a:fontRef idx="minor">
            <a:schemeClr val="tx1"/>
          </a:fontRef>
        </p:style>
      </p:cxnSp>
      <p:sp>
        <p:nvSpPr>
          <p:cNvPr id="61" name="Rectangle 60">
            <a:extLst>
              <a:ext uri="{FF2B5EF4-FFF2-40B4-BE49-F238E27FC236}">
                <a16:creationId xmlns:a16="http://schemas.microsoft.com/office/drawing/2014/main" id="{D4A56509-440F-4BF1-B39F-39B265D8905E}"/>
              </a:ext>
            </a:extLst>
          </p:cNvPr>
          <p:cNvSpPr/>
          <p:nvPr/>
        </p:nvSpPr>
        <p:spPr>
          <a:xfrm>
            <a:off x="5084064" y="3016204"/>
            <a:ext cx="281852" cy="210312"/>
          </a:xfrm>
          <a:prstGeom prst="rect">
            <a:avLst/>
          </a:prstGeom>
          <a:noFill/>
          <a:ln w="9525" cap="flat" cmpd="sng" algn="ctr">
            <a:solidFill>
              <a:srgbClr val="FF010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2" name="TextBox 61">
            <a:extLst>
              <a:ext uri="{FF2B5EF4-FFF2-40B4-BE49-F238E27FC236}">
                <a16:creationId xmlns:a16="http://schemas.microsoft.com/office/drawing/2014/main" id="{50E02880-AABF-4C4C-926C-278625AC6584}"/>
              </a:ext>
            </a:extLst>
          </p:cNvPr>
          <p:cNvSpPr txBox="1"/>
          <p:nvPr/>
        </p:nvSpPr>
        <p:spPr>
          <a:xfrm>
            <a:off x="5218257" y="1997037"/>
            <a:ext cx="597328"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az-Latn-AZ" sz="1100" dirty="0">
                <a:solidFill>
                  <a:srgbClr val="FF0000"/>
                </a:solidFill>
              </a:rPr>
              <a:t>Buzzer</a:t>
            </a:r>
            <a:endParaRPr lang="en-US" sz="1100" dirty="0">
              <a:solidFill>
                <a:srgbClr val="FF0000"/>
              </a:solidFill>
            </a:endParaRPr>
          </a:p>
        </p:txBody>
      </p:sp>
      <p:cxnSp>
        <p:nvCxnSpPr>
          <p:cNvPr id="64" name="Connector: Elbow 63">
            <a:extLst>
              <a:ext uri="{FF2B5EF4-FFF2-40B4-BE49-F238E27FC236}">
                <a16:creationId xmlns:a16="http://schemas.microsoft.com/office/drawing/2014/main" id="{A93F7BA4-E443-4C34-AADE-477EDB74BD78}"/>
              </a:ext>
            </a:extLst>
          </p:cNvPr>
          <p:cNvCxnSpPr>
            <a:cxnSpLocks/>
            <a:stCxn id="61" idx="0"/>
            <a:endCxn id="62" idx="2"/>
          </p:cNvCxnSpPr>
          <p:nvPr/>
        </p:nvCxnSpPr>
        <p:spPr>
          <a:xfrm rot="5400000" flipH="1" flipV="1">
            <a:off x="4992177" y="2491461"/>
            <a:ext cx="757557" cy="291931"/>
          </a:xfrm>
          <a:prstGeom prst="bentConnector3">
            <a:avLst/>
          </a:prstGeom>
          <a:ln>
            <a:solidFill>
              <a:srgbClr val="FF0101"/>
            </a:solidFill>
            <a:tailEnd type="triangle"/>
          </a:ln>
        </p:spPr>
        <p:style>
          <a:lnRef idx="3">
            <a:schemeClr val="accent6"/>
          </a:lnRef>
          <a:fillRef idx="0">
            <a:schemeClr val="accent6"/>
          </a:fillRef>
          <a:effectRef idx="2">
            <a:schemeClr val="accent6"/>
          </a:effectRef>
          <a:fontRef idx="minor">
            <a:schemeClr val="tx1"/>
          </a:fontRef>
        </p:style>
      </p:cxnSp>
      <p:sp>
        <p:nvSpPr>
          <p:cNvPr id="67" name="Rectangle 66">
            <a:extLst>
              <a:ext uri="{FF2B5EF4-FFF2-40B4-BE49-F238E27FC236}">
                <a16:creationId xmlns:a16="http://schemas.microsoft.com/office/drawing/2014/main" id="{933A55BC-82A4-4846-B6F2-EB7C0CE3B587}"/>
              </a:ext>
            </a:extLst>
          </p:cNvPr>
          <p:cNvSpPr/>
          <p:nvPr/>
        </p:nvSpPr>
        <p:spPr>
          <a:xfrm>
            <a:off x="5476095" y="3016204"/>
            <a:ext cx="518763" cy="551272"/>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8" name="Rectangle 67">
            <a:extLst>
              <a:ext uri="{FF2B5EF4-FFF2-40B4-BE49-F238E27FC236}">
                <a16:creationId xmlns:a16="http://schemas.microsoft.com/office/drawing/2014/main" id="{BF187BA9-9FDE-4B19-8F70-64B12F7AF1CE}"/>
              </a:ext>
            </a:extLst>
          </p:cNvPr>
          <p:cNvSpPr/>
          <p:nvPr/>
        </p:nvSpPr>
        <p:spPr>
          <a:xfrm>
            <a:off x="5888736" y="4176019"/>
            <a:ext cx="643337" cy="551272"/>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9" name="TextBox 68">
            <a:extLst>
              <a:ext uri="{FF2B5EF4-FFF2-40B4-BE49-F238E27FC236}">
                <a16:creationId xmlns:a16="http://schemas.microsoft.com/office/drawing/2014/main" id="{57E6C8A0-94AD-4A5D-BF5A-4819578535C6}"/>
              </a:ext>
            </a:extLst>
          </p:cNvPr>
          <p:cNvSpPr txBox="1"/>
          <p:nvPr/>
        </p:nvSpPr>
        <p:spPr>
          <a:xfrm>
            <a:off x="7729232" y="3161035"/>
            <a:ext cx="902704"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az-Latn-AZ" sz="1100" dirty="0">
                <a:solidFill>
                  <a:srgbClr val="FF0000"/>
                </a:solidFill>
              </a:rPr>
              <a:t>SG90 Servo</a:t>
            </a:r>
            <a:endParaRPr lang="en-US" sz="1100" dirty="0">
              <a:solidFill>
                <a:srgbClr val="FF0000"/>
              </a:solidFill>
            </a:endParaRPr>
          </a:p>
        </p:txBody>
      </p:sp>
      <p:cxnSp>
        <p:nvCxnSpPr>
          <p:cNvPr id="71" name="Straight Arrow Connector 70">
            <a:extLst>
              <a:ext uri="{FF2B5EF4-FFF2-40B4-BE49-F238E27FC236}">
                <a16:creationId xmlns:a16="http://schemas.microsoft.com/office/drawing/2014/main" id="{0881A3DD-BDB0-44AE-B038-E5EA652154CF}"/>
              </a:ext>
            </a:extLst>
          </p:cNvPr>
          <p:cNvCxnSpPr>
            <a:cxnSpLocks/>
            <a:stCxn id="67" idx="3"/>
            <a:endCxn id="69" idx="1"/>
          </p:cNvCxnSpPr>
          <p:nvPr/>
        </p:nvCxnSpPr>
        <p:spPr>
          <a:xfrm>
            <a:off x="5994858" y="3291840"/>
            <a:ext cx="1734374" cy="0"/>
          </a:xfrm>
          <a:prstGeom prst="straightConnector1">
            <a:avLst/>
          </a:prstGeom>
          <a:ln>
            <a:solidFill>
              <a:srgbClr val="FF0101"/>
            </a:solidFill>
            <a:tailEnd type="triangle"/>
          </a:ln>
        </p:spPr>
        <p:style>
          <a:lnRef idx="3">
            <a:schemeClr val="accent6"/>
          </a:lnRef>
          <a:fillRef idx="0">
            <a:schemeClr val="accent6"/>
          </a:fillRef>
          <a:effectRef idx="2">
            <a:schemeClr val="accent6"/>
          </a:effectRef>
          <a:fontRef idx="minor">
            <a:schemeClr val="tx1"/>
          </a:fontRef>
        </p:style>
      </p:cxnSp>
      <p:cxnSp>
        <p:nvCxnSpPr>
          <p:cNvPr id="77" name="Connector: Elbow 76">
            <a:extLst>
              <a:ext uri="{FF2B5EF4-FFF2-40B4-BE49-F238E27FC236}">
                <a16:creationId xmlns:a16="http://schemas.microsoft.com/office/drawing/2014/main" id="{8045CF90-419B-43EA-8DAB-814EE9FBB438}"/>
              </a:ext>
            </a:extLst>
          </p:cNvPr>
          <p:cNvCxnSpPr>
            <a:cxnSpLocks/>
            <a:stCxn id="68" idx="3"/>
            <a:endCxn id="69" idx="2"/>
          </p:cNvCxnSpPr>
          <p:nvPr/>
        </p:nvCxnSpPr>
        <p:spPr>
          <a:xfrm flipV="1">
            <a:off x="6532073" y="3422645"/>
            <a:ext cx="1648511" cy="1029010"/>
          </a:xfrm>
          <a:prstGeom prst="bentConnector2">
            <a:avLst/>
          </a:prstGeom>
          <a:ln>
            <a:solidFill>
              <a:srgbClr val="FF0101"/>
            </a:solidFill>
            <a:tailEnd type="triangle"/>
          </a:ln>
        </p:spPr>
        <p:style>
          <a:lnRef idx="3">
            <a:schemeClr val="accent6"/>
          </a:lnRef>
          <a:fillRef idx="0">
            <a:schemeClr val="accent6"/>
          </a:fillRef>
          <a:effectRef idx="2">
            <a:schemeClr val="accent6"/>
          </a:effectRef>
          <a:fontRef idx="minor">
            <a:schemeClr val="tx1"/>
          </a:fontRef>
        </p:style>
      </p:cxnSp>
      <p:sp>
        <p:nvSpPr>
          <p:cNvPr id="79" name="Rectangle 78">
            <a:extLst>
              <a:ext uri="{FF2B5EF4-FFF2-40B4-BE49-F238E27FC236}">
                <a16:creationId xmlns:a16="http://schemas.microsoft.com/office/drawing/2014/main" id="{3CB01A53-F4B9-4F00-9710-873B359A188A}"/>
              </a:ext>
            </a:extLst>
          </p:cNvPr>
          <p:cNvSpPr/>
          <p:nvPr/>
        </p:nvSpPr>
        <p:spPr>
          <a:xfrm>
            <a:off x="5994858" y="4576728"/>
            <a:ext cx="793247" cy="62830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0" name="TextBox 79">
            <a:extLst>
              <a:ext uri="{FF2B5EF4-FFF2-40B4-BE49-F238E27FC236}">
                <a16:creationId xmlns:a16="http://schemas.microsoft.com/office/drawing/2014/main" id="{7ECBCC32-F0B7-4651-9542-941AB4840624}"/>
              </a:ext>
            </a:extLst>
          </p:cNvPr>
          <p:cNvSpPr txBox="1"/>
          <p:nvPr/>
        </p:nvSpPr>
        <p:spPr>
          <a:xfrm>
            <a:off x="7729232" y="4742947"/>
            <a:ext cx="1037266"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az-Latn-AZ" sz="1100" dirty="0">
                <a:solidFill>
                  <a:srgbClr val="FF0000"/>
                </a:solidFill>
              </a:rPr>
              <a:t>Y3000 Kamera</a:t>
            </a:r>
            <a:endParaRPr lang="en-US" sz="1100" dirty="0">
              <a:solidFill>
                <a:srgbClr val="FF0000"/>
              </a:solidFill>
            </a:endParaRPr>
          </a:p>
        </p:txBody>
      </p:sp>
      <p:cxnSp>
        <p:nvCxnSpPr>
          <p:cNvPr id="82" name="Straight Arrow Connector 81">
            <a:extLst>
              <a:ext uri="{FF2B5EF4-FFF2-40B4-BE49-F238E27FC236}">
                <a16:creationId xmlns:a16="http://schemas.microsoft.com/office/drawing/2014/main" id="{5BAA5789-B0AA-4014-B3A2-4108A36B65FD}"/>
              </a:ext>
            </a:extLst>
          </p:cNvPr>
          <p:cNvCxnSpPr>
            <a:cxnSpLocks/>
            <a:stCxn id="79" idx="3"/>
            <a:endCxn id="80" idx="1"/>
          </p:cNvCxnSpPr>
          <p:nvPr/>
        </p:nvCxnSpPr>
        <p:spPr>
          <a:xfrm flipV="1">
            <a:off x="6788105" y="4873752"/>
            <a:ext cx="941127" cy="17127"/>
          </a:xfrm>
          <a:prstGeom prst="straightConnector1">
            <a:avLst/>
          </a:prstGeom>
          <a:ln>
            <a:solidFill>
              <a:srgbClr val="FF0101"/>
            </a:solidFill>
            <a:tailEnd type="triangle"/>
          </a:ln>
        </p:spPr>
        <p:style>
          <a:lnRef idx="3">
            <a:schemeClr val="accent6"/>
          </a:lnRef>
          <a:fillRef idx="0">
            <a:schemeClr val="accent6"/>
          </a:fillRef>
          <a:effectRef idx="2">
            <a:schemeClr val="accent6"/>
          </a:effectRef>
          <a:fontRef idx="minor">
            <a:schemeClr val="tx1"/>
          </a:fontRef>
        </p:style>
      </p:cxnSp>
      <p:sp>
        <p:nvSpPr>
          <p:cNvPr id="86" name="Rectangle 85">
            <a:extLst>
              <a:ext uri="{FF2B5EF4-FFF2-40B4-BE49-F238E27FC236}">
                <a16:creationId xmlns:a16="http://schemas.microsoft.com/office/drawing/2014/main" id="{766C6D13-1FBE-415A-9703-CAA3C422EE1D}"/>
              </a:ext>
            </a:extLst>
          </p:cNvPr>
          <p:cNvSpPr/>
          <p:nvPr/>
        </p:nvSpPr>
        <p:spPr>
          <a:xfrm>
            <a:off x="4498848" y="4076703"/>
            <a:ext cx="435404" cy="44957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87" name="TextBox 86">
            <a:extLst>
              <a:ext uri="{FF2B5EF4-FFF2-40B4-BE49-F238E27FC236}">
                <a16:creationId xmlns:a16="http://schemas.microsoft.com/office/drawing/2014/main" id="{D1804F1D-D6FA-4479-99AC-35FF61575B69}"/>
              </a:ext>
            </a:extLst>
          </p:cNvPr>
          <p:cNvSpPr txBox="1"/>
          <p:nvPr/>
        </p:nvSpPr>
        <p:spPr>
          <a:xfrm>
            <a:off x="5030677" y="5951593"/>
            <a:ext cx="964182"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az-Latn-AZ" sz="1100" dirty="0">
                <a:solidFill>
                  <a:srgbClr val="FF0000"/>
                </a:solidFill>
              </a:rPr>
              <a:t>Çevirici açar</a:t>
            </a:r>
            <a:endParaRPr lang="en-US" sz="1100" dirty="0">
              <a:solidFill>
                <a:srgbClr val="FF0000"/>
              </a:solidFill>
            </a:endParaRPr>
          </a:p>
        </p:txBody>
      </p:sp>
      <p:cxnSp>
        <p:nvCxnSpPr>
          <p:cNvPr id="91" name="Connector: Elbow 90">
            <a:extLst>
              <a:ext uri="{FF2B5EF4-FFF2-40B4-BE49-F238E27FC236}">
                <a16:creationId xmlns:a16="http://schemas.microsoft.com/office/drawing/2014/main" id="{C3DAC019-AA1D-4FA1-9BB0-B77A271354F6}"/>
              </a:ext>
            </a:extLst>
          </p:cNvPr>
          <p:cNvCxnSpPr>
            <a:cxnSpLocks/>
            <a:stCxn id="86" idx="2"/>
            <a:endCxn id="87" idx="0"/>
          </p:cNvCxnSpPr>
          <p:nvPr/>
        </p:nvCxnSpPr>
        <p:spPr>
          <a:xfrm rot="16200000" flipH="1">
            <a:off x="4402003" y="4840827"/>
            <a:ext cx="1425313" cy="796218"/>
          </a:xfrm>
          <a:prstGeom prst="bentConnector3">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93" name="Rectangle 92">
            <a:extLst>
              <a:ext uri="{FF2B5EF4-FFF2-40B4-BE49-F238E27FC236}">
                <a16:creationId xmlns:a16="http://schemas.microsoft.com/office/drawing/2014/main" id="{A4C32B44-FF98-460A-ACC8-DE4C142FC16F}"/>
              </a:ext>
            </a:extLst>
          </p:cNvPr>
          <p:cNvSpPr/>
          <p:nvPr/>
        </p:nvSpPr>
        <p:spPr>
          <a:xfrm>
            <a:off x="5013270" y="3831336"/>
            <a:ext cx="807267" cy="551272"/>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4" name="TextBox 93">
            <a:extLst>
              <a:ext uri="{FF2B5EF4-FFF2-40B4-BE49-F238E27FC236}">
                <a16:creationId xmlns:a16="http://schemas.microsoft.com/office/drawing/2014/main" id="{D012C65F-7AC3-45FA-8F47-26F05D6E07D7}"/>
              </a:ext>
            </a:extLst>
          </p:cNvPr>
          <p:cNvSpPr txBox="1"/>
          <p:nvPr/>
        </p:nvSpPr>
        <p:spPr>
          <a:xfrm>
            <a:off x="6316116" y="5973188"/>
            <a:ext cx="1291692" cy="26161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az-Latn-AZ" sz="1100" dirty="0">
                <a:solidFill>
                  <a:srgbClr val="FF0000"/>
                </a:solidFill>
              </a:rPr>
              <a:t>Okcell 9V batareya</a:t>
            </a:r>
            <a:endParaRPr lang="en-US" sz="1100" dirty="0">
              <a:solidFill>
                <a:srgbClr val="FF0000"/>
              </a:solidFill>
            </a:endParaRPr>
          </a:p>
        </p:txBody>
      </p:sp>
      <p:cxnSp>
        <p:nvCxnSpPr>
          <p:cNvPr id="96" name="Connector: Elbow 95">
            <a:extLst>
              <a:ext uri="{FF2B5EF4-FFF2-40B4-BE49-F238E27FC236}">
                <a16:creationId xmlns:a16="http://schemas.microsoft.com/office/drawing/2014/main" id="{8E33D856-C56A-4636-9BF3-E032E5BE68E3}"/>
              </a:ext>
            </a:extLst>
          </p:cNvPr>
          <p:cNvCxnSpPr>
            <a:cxnSpLocks/>
            <a:stCxn id="93" idx="2"/>
            <a:endCxn id="94" idx="0"/>
          </p:cNvCxnSpPr>
          <p:nvPr/>
        </p:nvCxnSpPr>
        <p:spPr>
          <a:xfrm rot="16200000" flipH="1">
            <a:off x="5394143" y="4405369"/>
            <a:ext cx="1590580" cy="1545058"/>
          </a:xfrm>
          <a:prstGeom prst="bentConnector3">
            <a:avLst>
              <a:gd name="adj1" fmla="val 45894"/>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47650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6" name="Slide Number Placeholder 5"/>
          <p:cNvSpPr>
            <a:spLocks noGrp="1"/>
          </p:cNvSpPr>
          <p:nvPr>
            <p:ph type="sldNum" sz="quarter" idx="12"/>
          </p:nvPr>
        </p:nvSpPr>
        <p:spPr/>
        <p:txBody>
          <a:bodyPr/>
          <a:lstStyle/>
          <a:p>
            <a:fld id="{D4C4AC09-9D9D-494F-A4B8-C8674B1CF26B}" type="slidenum">
              <a:rPr lang="en-US" smtClean="0"/>
              <a:pPr/>
              <a:t>77</a:t>
            </a:fld>
            <a:endParaRPr lang="en-US"/>
          </a:p>
        </p:txBody>
      </p:sp>
      <p:sp>
        <p:nvSpPr>
          <p:cNvPr id="7" name="Shape 133"/>
          <p:cNvSpPr txBox="1">
            <a:spLocks/>
          </p:cNvSpPr>
          <p:nvPr/>
        </p:nvSpPr>
        <p:spPr>
          <a:xfrm>
            <a:off x="758606" y="2009079"/>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en-US" kern="0" dirty="0">
                <a:solidFill>
                  <a:srgbClr val="333399"/>
                </a:solidFill>
              </a:rPr>
              <a:t>Ye</a:t>
            </a:r>
            <a:r>
              <a:rPr lang="az-Latn-AZ" kern="0" dirty="0">
                <a:solidFill>
                  <a:srgbClr val="333399"/>
                </a:solidFill>
              </a:rPr>
              <a:t>rüstü İdarəetmə Sisteminin (YİS) Dizaynı</a:t>
            </a:r>
          </a:p>
        </p:txBody>
      </p:sp>
      <p:sp>
        <p:nvSpPr>
          <p:cNvPr id="8" name="Shape 134"/>
          <p:cNvSpPr txBox="1">
            <a:spLocks/>
          </p:cNvSpPr>
          <p:nvPr/>
        </p:nvSpPr>
        <p:spPr>
          <a:xfrm>
            <a:off x="1444407" y="3841054"/>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Əsgərov Kamran</a:t>
            </a:r>
            <a:endParaRPr lang="en-US" kern="0" dirty="0">
              <a:solidFill>
                <a:srgbClr val="000000"/>
              </a:solidFill>
            </a:endParaRPr>
          </a:p>
        </p:txBody>
      </p:sp>
      <p:sp>
        <p:nvSpPr>
          <p:cNvPr id="9" name="Footer Placeholder 4">
            <a:extLst>
              <a:ext uri="{FF2B5EF4-FFF2-40B4-BE49-F238E27FC236}">
                <a16:creationId xmlns:a16="http://schemas.microsoft.com/office/drawing/2014/main" id="{E74E2F4D-F730-4FDE-A613-63D3D4D379E8}"/>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5C2F6BF5-EA6A-47F9-AB62-6E4A70A38A74}"/>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61715C0-E08F-4CAE-8830-A07DD8821D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83428527-B2F1-4B15-8C3F-13866DAE4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69581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solidFill>
                  <a:prstClr val="black"/>
                </a:solidFill>
              </a:rPr>
              <a:t>Təqdimatçı</a:t>
            </a:r>
            <a:r>
              <a:rPr lang="en-US" dirty="0">
                <a:solidFill>
                  <a:prstClr val="black"/>
                </a:solidFill>
              </a:rPr>
              <a:t>: </a:t>
            </a:r>
            <a:r>
              <a:rPr lang="az-Latn-AZ" kern="0" dirty="0">
                <a:solidFill>
                  <a:srgbClr val="000000"/>
                </a:solidFill>
              </a:rPr>
              <a:t>Əsgərov Kamran</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D4C4AC09-9D9D-494F-A4B8-C8674B1CF26B}" type="slidenum">
              <a:rPr lang="en-US" smtClean="0">
                <a:solidFill>
                  <a:prstClr val="black"/>
                </a:solidFill>
              </a:rPr>
              <a:pPr/>
              <a:t>78</a:t>
            </a:fld>
            <a:endParaRPr lang="en-US">
              <a:solidFill>
                <a:prstClr val="black"/>
              </a:solidFill>
            </a:endParaRPr>
          </a:p>
        </p:txBody>
      </p:sp>
      <p:sp>
        <p:nvSpPr>
          <p:cNvPr id="7"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lgn="l">
              <a:buClr>
                <a:srgbClr val="333399"/>
              </a:buClr>
              <a:buSzPct val="25000"/>
              <a:defRPr/>
            </a:pPr>
            <a:r>
              <a:rPr lang="az-Latn-AZ" sz="2400" kern="0" dirty="0">
                <a:solidFill>
                  <a:srgbClr val="333399"/>
                </a:solidFill>
              </a:rPr>
              <a:t>Texniki şərtlər</a:t>
            </a:r>
          </a:p>
        </p:txBody>
      </p:sp>
      <p:sp>
        <p:nvSpPr>
          <p:cNvPr id="8" name="Footer Placeholder 4">
            <a:extLst>
              <a:ext uri="{FF2B5EF4-FFF2-40B4-BE49-F238E27FC236}">
                <a16:creationId xmlns:a16="http://schemas.microsoft.com/office/drawing/2014/main" id="{2A899C64-D7F9-4885-A2CF-E61E5C7CCE49}"/>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9" name="Group 8">
            <a:extLst>
              <a:ext uri="{FF2B5EF4-FFF2-40B4-BE49-F238E27FC236}">
                <a16:creationId xmlns:a16="http://schemas.microsoft.com/office/drawing/2014/main" id="{AED17F4D-A475-4D14-90C1-CA880B4EC528}"/>
              </a:ext>
            </a:extLst>
          </p:cNvPr>
          <p:cNvGrpSpPr/>
          <p:nvPr/>
        </p:nvGrpSpPr>
        <p:grpSpPr>
          <a:xfrm>
            <a:off x="219457" y="0"/>
            <a:ext cx="1771323" cy="1097280"/>
            <a:chOff x="219457" y="0"/>
            <a:chExt cx="1771323" cy="1097280"/>
          </a:xfrm>
        </p:grpSpPr>
        <p:pic>
          <p:nvPicPr>
            <p:cNvPr id="10" name="Picture 9" descr="A close up of a device&#10;&#10;Description generated with high confidence">
              <a:extLst>
                <a:ext uri="{FF2B5EF4-FFF2-40B4-BE49-F238E27FC236}">
                  <a16:creationId xmlns:a16="http://schemas.microsoft.com/office/drawing/2014/main" id="{F68B14F6-DB1E-4951-BA0C-CD0932FCD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1" name="Picture 10">
              <a:extLst>
                <a:ext uri="{FF2B5EF4-FFF2-40B4-BE49-F238E27FC236}">
                  <a16:creationId xmlns:a16="http://schemas.microsoft.com/office/drawing/2014/main" id="{113FDC57-DA32-4021-B258-0C534EB56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2" name="Table 11">
            <a:extLst>
              <a:ext uri="{FF2B5EF4-FFF2-40B4-BE49-F238E27FC236}">
                <a16:creationId xmlns:a16="http://schemas.microsoft.com/office/drawing/2014/main" id="{938368A1-7A70-4667-AAE0-7FE96D57C9E9}"/>
              </a:ext>
            </a:extLst>
          </p:cNvPr>
          <p:cNvGraphicFramePr>
            <a:graphicFrameLocks noGrp="1"/>
          </p:cNvGraphicFramePr>
          <p:nvPr>
            <p:extLst>
              <p:ext uri="{D42A27DB-BD31-4B8C-83A1-F6EECF244321}">
                <p14:modId xmlns:p14="http://schemas.microsoft.com/office/powerpoint/2010/main" val="77196981"/>
              </p:ext>
            </p:extLst>
          </p:nvPr>
        </p:nvGraphicFramePr>
        <p:xfrm>
          <a:off x="219456" y="1234440"/>
          <a:ext cx="8695944" cy="5047489"/>
        </p:xfrm>
        <a:graphic>
          <a:graphicData uri="http://schemas.openxmlformats.org/drawingml/2006/table">
            <a:tbl>
              <a:tblPr firstRow="1" bandRow="1">
                <a:tableStyleId>{5C22544A-7EE6-4342-B048-85BDC9FD1C3A}</a:tableStyleId>
              </a:tblPr>
              <a:tblGrid>
                <a:gridCol w="544104">
                  <a:extLst>
                    <a:ext uri="{9D8B030D-6E8A-4147-A177-3AD203B41FA5}">
                      <a16:colId xmlns:a16="http://schemas.microsoft.com/office/drawing/2014/main" val="3878402201"/>
                    </a:ext>
                  </a:extLst>
                </a:gridCol>
                <a:gridCol w="6771096">
                  <a:extLst>
                    <a:ext uri="{9D8B030D-6E8A-4147-A177-3AD203B41FA5}">
                      <a16:colId xmlns:a16="http://schemas.microsoft.com/office/drawing/2014/main" val="1652830244"/>
                    </a:ext>
                  </a:extLst>
                </a:gridCol>
                <a:gridCol w="1380744">
                  <a:extLst>
                    <a:ext uri="{9D8B030D-6E8A-4147-A177-3AD203B41FA5}">
                      <a16:colId xmlns:a16="http://schemas.microsoft.com/office/drawing/2014/main" val="4123045077"/>
                    </a:ext>
                  </a:extLst>
                </a:gridCol>
              </a:tblGrid>
              <a:tr h="549131">
                <a:tc>
                  <a:txBody>
                    <a:bodyPr/>
                    <a:lstStyle/>
                    <a:p>
                      <a:pPr algn="ctr"/>
                      <a:r>
                        <a:rPr lang="az-Latn-AZ" sz="1100" dirty="0"/>
                        <a:t>Tələb </a:t>
                      </a:r>
                      <a:r>
                        <a:rPr lang="en-US" sz="1100" dirty="0"/>
                        <a:t>ID</a:t>
                      </a:r>
                    </a:p>
                  </a:txBody>
                  <a:tcPr anchor="ctr"/>
                </a:tc>
                <a:tc>
                  <a:txBody>
                    <a:bodyPr/>
                    <a:lstStyle/>
                    <a:p>
                      <a:pPr algn="ctr"/>
                      <a:r>
                        <a:rPr lang="az-Latn-AZ" sz="1400" dirty="0"/>
                        <a:t>Tələbin təsviri</a:t>
                      </a:r>
                      <a:endParaRPr lang="en-US" sz="1400" dirty="0"/>
                    </a:p>
                  </a:txBody>
                  <a:tcPr anchor="ctr"/>
                </a:tc>
                <a:tc>
                  <a:txBody>
                    <a:bodyPr/>
                    <a:lstStyle/>
                    <a:p>
                      <a:pPr algn="ctr"/>
                      <a:r>
                        <a:rPr lang="az-Latn-AZ" sz="1400" dirty="0"/>
                        <a:t>Səbəb</a:t>
                      </a:r>
                      <a:endParaRPr lang="en-US" sz="1400" dirty="0"/>
                    </a:p>
                  </a:txBody>
                  <a:tcPr anchor="ctr"/>
                </a:tc>
                <a:extLst>
                  <a:ext uri="{0D108BD9-81ED-4DB2-BD59-A6C34878D82A}">
                    <a16:rowId xmlns:a16="http://schemas.microsoft.com/office/drawing/2014/main" val="770914647"/>
                  </a:ext>
                </a:extLst>
              </a:tr>
              <a:tr h="549131">
                <a:tc>
                  <a:txBody>
                    <a:bodyPr/>
                    <a:lstStyle/>
                    <a:p>
                      <a:pPr algn="ctr"/>
                      <a:r>
                        <a:rPr lang="az-Latn-AZ" sz="1400" dirty="0"/>
                        <a:t>4</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Hər bir komanda öz YİS proqram təminatını fərdi olaraq yazmalıdır.</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742839759"/>
                  </a:ext>
                </a:extLst>
              </a:tr>
              <a:tr h="549131">
                <a:tc>
                  <a:txBody>
                    <a:bodyPr/>
                    <a:lstStyle/>
                    <a:p>
                      <a:pPr algn="ctr"/>
                      <a:r>
                        <a:rPr lang="az-Latn-AZ" sz="1400" dirty="0"/>
                        <a:t>6</a:t>
                      </a:r>
                      <a:endParaRPr lang="en-US" sz="1400" dirty="0"/>
                    </a:p>
                  </a:txBody>
                  <a:tcPr anchor="ctr"/>
                </a:tc>
                <a:tc>
                  <a:txBody>
                    <a:bodyPr/>
                    <a:lstStyle/>
                    <a:p>
                      <a:r>
                        <a:rPr lang="en-US" sz="1400" dirty="0"/>
                        <a:t>“</a:t>
                      </a:r>
                      <a:r>
                        <a:rPr lang="en-US" sz="1400" dirty="0" err="1"/>
                        <a:t>CanSat</a:t>
                      </a:r>
                      <a:r>
                        <a:rPr lang="en-US" sz="1400" dirty="0"/>
                        <a:t>”-a </a:t>
                      </a:r>
                      <a:r>
                        <a:rPr lang="en-US" sz="1400" dirty="0" err="1"/>
                        <a:t>icraedici</a:t>
                      </a:r>
                      <a:r>
                        <a:rPr lang="en-US" sz="1400" dirty="0"/>
                        <a:t> </a:t>
                      </a:r>
                      <a:r>
                        <a:rPr lang="en-US" sz="1400" dirty="0" err="1"/>
                        <a:t>əmrlər</a:t>
                      </a:r>
                      <a:r>
                        <a:rPr lang="en-US" sz="1400" dirty="0"/>
                        <a:t> </a:t>
                      </a:r>
                      <a:r>
                        <a:rPr lang="en-US" sz="1400" dirty="0" err="1"/>
                        <a:t>yerüstü</a:t>
                      </a:r>
                      <a:r>
                        <a:rPr lang="en-US" sz="1400" dirty="0"/>
                        <a:t> </a:t>
                      </a:r>
                      <a:r>
                        <a:rPr lang="en-US" sz="1400" dirty="0" err="1"/>
                        <a:t>stansiyadakı</a:t>
                      </a:r>
                      <a:r>
                        <a:rPr lang="en-US" sz="1400" dirty="0"/>
                        <a:t> </a:t>
                      </a:r>
                      <a:r>
                        <a:rPr lang="en-US" sz="1400" dirty="0" err="1"/>
                        <a:t>XBee</a:t>
                      </a:r>
                      <a:r>
                        <a:rPr lang="en-US" sz="1400" dirty="0"/>
                        <a:t> </a:t>
                      </a:r>
                      <a:r>
                        <a:rPr lang="en-US" sz="1400" dirty="0" err="1"/>
                        <a:t>radiomodul</a:t>
                      </a:r>
                      <a:r>
                        <a:rPr lang="en-US" sz="1400" dirty="0"/>
                        <a:t> </a:t>
                      </a:r>
                      <a:r>
                        <a:rPr lang="en-US" sz="1400" dirty="0" err="1"/>
                        <a:t>üzərindən</a:t>
                      </a:r>
                      <a:r>
                        <a:rPr lang="en-US" sz="1400" dirty="0"/>
                        <a:t> </a:t>
                      </a:r>
                      <a:r>
                        <a:rPr lang="en-US" sz="1400" dirty="0" err="1"/>
                        <a:t>göndərilməlidir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270692331"/>
                  </a:ext>
                </a:extLst>
              </a:tr>
              <a:tr h="549131">
                <a:tc>
                  <a:txBody>
                    <a:bodyPr/>
                    <a:lstStyle/>
                    <a:p>
                      <a:pPr algn="ctr"/>
                      <a:r>
                        <a:rPr lang="az-Latn-AZ" sz="1400" dirty="0"/>
                        <a:t>7</a:t>
                      </a:r>
                      <a:endParaRPr lang="en-US" sz="1400" dirty="0"/>
                    </a:p>
                  </a:txBody>
                  <a:tcPr anchor="ctr"/>
                </a:tc>
                <a:tc>
                  <a:txBody>
                    <a:bodyPr/>
                    <a:lstStyle/>
                    <a:p>
                      <a:r>
                        <a:rPr lang="en-US" sz="1400" dirty="0" err="1"/>
                        <a:t>Hər</a:t>
                      </a:r>
                      <a:r>
                        <a:rPr lang="en-US" sz="1400" dirty="0"/>
                        <a:t> </a:t>
                      </a:r>
                      <a:r>
                        <a:rPr lang="en-US" sz="1400" dirty="0" err="1"/>
                        <a:t>komanda</a:t>
                      </a:r>
                      <a:r>
                        <a:rPr lang="en-US" sz="1400" dirty="0"/>
                        <a:t> </a:t>
                      </a:r>
                      <a:r>
                        <a:rPr lang="en-US" sz="1400" dirty="0" err="1"/>
                        <a:t>XBee</a:t>
                      </a:r>
                      <a:r>
                        <a:rPr lang="en-US" sz="1400" dirty="0"/>
                        <a:t> </a:t>
                      </a:r>
                      <a:r>
                        <a:rPr lang="en-US" sz="1400" dirty="0" err="1"/>
                        <a:t>radiomodulu</a:t>
                      </a:r>
                      <a:r>
                        <a:rPr lang="en-US" sz="1400" dirty="0"/>
                        <a:t> </a:t>
                      </a:r>
                      <a:r>
                        <a:rPr lang="en-US" sz="1400" dirty="0" err="1"/>
                        <a:t>üçün</a:t>
                      </a:r>
                      <a:r>
                        <a:rPr lang="en-US" sz="1400" dirty="0"/>
                        <a:t> </a:t>
                      </a:r>
                      <a:r>
                        <a:rPr lang="en-US" sz="1400" dirty="0" err="1"/>
                        <a:t>müvafiq</a:t>
                      </a:r>
                      <a:r>
                        <a:rPr lang="en-US" sz="1400" dirty="0"/>
                        <a:t> NETİD </a:t>
                      </a:r>
                      <a:r>
                        <a:rPr lang="en-US" sz="1400" dirty="0" err="1"/>
                        <a:t>istifadə</a:t>
                      </a:r>
                      <a:r>
                        <a:rPr lang="en-US" sz="1400" dirty="0"/>
                        <a:t> </a:t>
                      </a:r>
                      <a:r>
                        <a:rPr lang="en-US" sz="1400" dirty="0" err="1"/>
                        <a:t>etməlidir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443281123"/>
                  </a:ext>
                </a:extLst>
              </a:tr>
              <a:tr h="767278">
                <a:tc>
                  <a:txBody>
                    <a:bodyPr/>
                    <a:lstStyle/>
                    <a:p>
                      <a:pPr algn="ctr"/>
                      <a:r>
                        <a:rPr lang="az-Latn-AZ" sz="1400" dirty="0"/>
                        <a:t>8</a:t>
                      </a:r>
                      <a:endParaRPr lang="en-US" sz="1400" dirty="0"/>
                    </a:p>
                  </a:txBody>
                  <a:tcPr anchor="ctr"/>
                </a:tc>
                <a:tc>
                  <a:txBody>
                    <a:bodyPr/>
                    <a:lstStyle/>
                    <a:p>
                      <a:r>
                        <a:rPr lang="en-US" sz="1400" dirty="0" err="1"/>
                        <a:t>İcraedici</a:t>
                      </a:r>
                      <a:r>
                        <a:rPr lang="en-US" sz="1400" dirty="0"/>
                        <a:t> </a:t>
                      </a:r>
                      <a:r>
                        <a:rPr lang="en-US" sz="1400" dirty="0" err="1"/>
                        <a:t>əmrlər</a:t>
                      </a:r>
                      <a:r>
                        <a:rPr lang="en-US" sz="1400" dirty="0"/>
                        <a:t> </a:t>
                      </a:r>
                      <a:r>
                        <a:rPr lang="en-US" sz="1400" dirty="0" err="1"/>
                        <a:t>göndərmək</a:t>
                      </a:r>
                      <a:r>
                        <a:rPr lang="en-US" sz="1400" dirty="0"/>
                        <a:t> </a:t>
                      </a:r>
                      <a:r>
                        <a:rPr lang="en-US" sz="1400" dirty="0" err="1"/>
                        <a:t>və</a:t>
                      </a:r>
                      <a:r>
                        <a:rPr lang="en-US" sz="1400" dirty="0"/>
                        <a:t> </a:t>
                      </a:r>
                      <a:r>
                        <a:rPr lang="en-US" sz="1400" dirty="0" err="1"/>
                        <a:t>telemetriya</a:t>
                      </a:r>
                      <a:r>
                        <a:rPr lang="en-US" sz="1400" dirty="0"/>
                        <a:t> </a:t>
                      </a:r>
                      <a:r>
                        <a:rPr lang="en-US" sz="1400" dirty="0" err="1"/>
                        <a:t>qəbul</a:t>
                      </a:r>
                      <a:r>
                        <a:rPr lang="en-US" sz="1400" dirty="0"/>
                        <a:t> </a:t>
                      </a:r>
                      <a:r>
                        <a:rPr lang="en-US" sz="1400" dirty="0" err="1"/>
                        <a:t>etmək</a:t>
                      </a:r>
                      <a:r>
                        <a:rPr lang="en-US" sz="1400" dirty="0"/>
                        <a:t> </a:t>
                      </a:r>
                      <a:r>
                        <a:rPr lang="en-US" sz="1400" dirty="0" err="1"/>
                        <a:t>üçün</a:t>
                      </a:r>
                      <a:r>
                        <a:rPr lang="en-US" sz="1400" dirty="0"/>
                        <a:t> </a:t>
                      </a:r>
                      <a:r>
                        <a:rPr lang="en-US" sz="1400" dirty="0" err="1"/>
                        <a:t>Xbee</a:t>
                      </a:r>
                      <a:r>
                        <a:rPr lang="en-US" sz="1400" dirty="0"/>
                        <a:t> </a:t>
                      </a:r>
                      <a:r>
                        <a:rPr lang="en-US" sz="1400" dirty="0" err="1"/>
                        <a:t>radiomodullarının</a:t>
                      </a:r>
                      <a:r>
                        <a:rPr lang="en-US" sz="1400" dirty="0"/>
                        <a:t> </a:t>
                      </a:r>
                      <a:r>
                        <a:rPr lang="en-US" sz="1400" dirty="0" err="1"/>
                        <a:t>yalnız</a:t>
                      </a:r>
                      <a:r>
                        <a:rPr lang="en-US" sz="1400" dirty="0"/>
                        <a:t> 2.4 GHz </a:t>
                      </a:r>
                      <a:r>
                        <a:rPr lang="en-US" sz="1400" dirty="0" err="1"/>
                        <a:t>tezlikdə</a:t>
                      </a:r>
                      <a:r>
                        <a:rPr lang="en-US" sz="1400" dirty="0"/>
                        <a:t> </a:t>
                      </a:r>
                      <a:r>
                        <a:rPr lang="en-US" sz="1400" dirty="0" err="1"/>
                        <a:t>işləyən</a:t>
                      </a:r>
                      <a:r>
                        <a:rPr lang="en-US" sz="1400" dirty="0"/>
                        <a:t> </a:t>
                      </a:r>
                      <a:r>
                        <a:rPr lang="en-US" sz="1400" dirty="0" err="1"/>
                        <a:t>növlərindən</a:t>
                      </a:r>
                      <a:r>
                        <a:rPr lang="en-US" sz="1400" dirty="0"/>
                        <a:t> </a:t>
                      </a:r>
                      <a:r>
                        <a:rPr lang="en-US" sz="1400" dirty="0" err="1"/>
                        <a:t>istifadə</a:t>
                      </a:r>
                      <a:r>
                        <a:rPr lang="en-US" sz="1400" dirty="0"/>
                        <a:t> </a:t>
                      </a:r>
                      <a:r>
                        <a:rPr lang="en-US" sz="1400" dirty="0" err="1"/>
                        <a:t>olunmalıdır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174717568"/>
                  </a:ext>
                </a:extLst>
              </a:tr>
              <a:tr h="549131">
                <a:tc>
                  <a:txBody>
                    <a:bodyPr/>
                    <a:lstStyle/>
                    <a:p>
                      <a:pPr algn="ctr"/>
                      <a:r>
                        <a:rPr lang="az-Latn-AZ" sz="1400" dirty="0"/>
                        <a:t>10</a:t>
                      </a:r>
                      <a:endParaRPr lang="en-US" sz="1400" dirty="0"/>
                    </a:p>
                  </a:txBody>
                  <a:tcPr anchor="ctr"/>
                </a:tc>
                <a:tc>
                  <a:txBody>
                    <a:bodyPr/>
                    <a:lstStyle/>
                    <a:p>
                      <a:r>
                        <a:rPr lang="en-US" sz="1400" dirty="0" err="1"/>
                        <a:t>XBee</a:t>
                      </a:r>
                      <a:r>
                        <a:rPr lang="en-US" sz="1400" dirty="0"/>
                        <a:t> </a:t>
                      </a:r>
                      <a:r>
                        <a:rPr lang="en-US" sz="1400" dirty="0" err="1"/>
                        <a:t>radiomodullar</a:t>
                      </a:r>
                      <a:r>
                        <a:rPr lang="en-US" sz="1400" dirty="0"/>
                        <a:t> </a:t>
                      </a:r>
                      <a:r>
                        <a:rPr lang="en-US" sz="1400" dirty="0" err="1"/>
                        <a:t>ümumi</a:t>
                      </a:r>
                      <a:r>
                        <a:rPr lang="en-US" sz="1400" dirty="0"/>
                        <a:t> </a:t>
                      </a:r>
                      <a:r>
                        <a:rPr lang="en-US" sz="1400" dirty="0" err="1"/>
                        <a:t>yayım</a:t>
                      </a:r>
                      <a:r>
                        <a:rPr lang="en-US" sz="1400" dirty="0"/>
                        <a:t> </a:t>
                      </a:r>
                      <a:r>
                        <a:rPr lang="en-US" sz="1400" dirty="0" err="1"/>
                        <a:t>rejimində</a:t>
                      </a:r>
                      <a:r>
                        <a:rPr lang="en-US" sz="1400" dirty="0"/>
                        <a:t> </a:t>
                      </a:r>
                      <a:r>
                        <a:rPr lang="en-US" sz="1400" dirty="0" err="1"/>
                        <a:t>işlədilə</a:t>
                      </a:r>
                      <a:r>
                        <a:rPr lang="en-US" sz="1400" dirty="0"/>
                        <a:t> </a:t>
                      </a:r>
                      <a:r>
                        <a:rPr lang="en-US" sz="1400" dirty="0" err="1"/>
                        <a:t>bilməz</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1677849815"/>
                  </a:ext>
                </a:extLst>
              </a:tr>
              <a:tr h="767278">
                <a:tc>
                  <a:txBody>
                    <a:bodyPr/>
                    <a:lstStyle/>
                    <a:p>
                      <a:pPr algn="ctr"/>
                      <a:r>
                        <a:rPr lang="az-Latn-AZ" sz="1400" dirty="0"/>
                        <a:t>13</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Qəbul</a:t>
                      </a:r>
                      <a:r>
                        <a:rPr lang="en-US" sz="1400" dirty="0"/>
                        <a:t> </a:t>
                      </a:r>
                      <a:r>
                        <a:rPr lang="en-US" sz="1400" dirty="0" err="1"/>
                        <a:t>edilən</a:t>
                      </a:r>
                      <a:r>
                        <a:rPr lang="en-US" sz="1400" dirty="0"/>
                        <a:t> </a:t>
                      </a:r>
                      <a:r>
                        <a:rPr lang="en-US" sz="1400" dirty="0" err="1"/>
                        <a:t>bütün</a:t>
                      </a:r>
                      <a:r>
                        <a:rPr lang="en-US" sz="1400" dirty="0"/>
                        <a:t> </a:t>
                      </a:r>
                      <a:r>
                        <a:rPr lang="en-US" sz="1400" dirty="0" err="1"/>
                        <a:t>telemetrik</a:t>
                      </a:r>
                      <a:r>
                        <a:rPr lang="en-US" sz="1400" dirty="0"/>
                        <a:t> </a:t>
                      </a:r>
                      <a:r>
                        <a:rPr lang="en-US" sz="1400" dirty="0" err="1"/>
                        <a:t>məlumatlar</a:t>
                      </a:r>
                      <a:r>
                        <a:rPr lang="en-US" sz="1400" dirty="0"/>
                        <a:t> </a:t>
                      </a:r>
                      <a:r>
                        <a:rPr lang="en-US" sz="1400" dirty="0" err="1"/>
                        <a:t>yerüstü</a:t>
                      </a:r>
                      <a:r>
                        <a:rPr lang="en-US" sz="1400" dirty="0"/>
                        <a:t> </a:t>
                      </a:r>
                      <a:r>
                        <a:rPr lang="en-US" sz="1400" dirty="0" err="1"/>
                        <a:t>proqram</a:t>
                      </a:r>
                      <a:r>
                        <a:rPr lang="en-US" sz="1400" dirty="0"/>
                        <a:t> </a:t>
                      </a:r>
                      <a:r>
                        <a:rPr lang="en-US" sz="1400" dirty="0" err="1"/>
                        <a:t>təminatında</a:t>
                      </a:r>
                      <a:r>
                        <a:rPr lang="en-US" sz="1400" dirty="0"/>
                        <a:t> </a:t>
                      </a:r>
                      <a:r>
                        <a:rPr lang="en-US" sz="1400" dirty="0" err="1"/>
                        <a:t>göstərilməli</a:t>
                      </a:r>
                      <a:r>
                        <a:rPr lang="en-US" sz="1400" dirty="0"/>
                        <a:t> </a:t>
                      </a:r>
                      <a:r>
                        <a:rPr lang="en-US" sz="1400" dirty="0" err="1"/>
                        <a:t>və</a:t>
                      </a:r>
                      <a:r>
                        <a:rPr lang="en-US" sz="1400" dirty="0"/>
                        <a:t> </a:t>
                      </a:r>
                      <a:r>
                        <a:rPr lang="en-US" sz="1400" dirty="0" err="1"/>
                        <a:t>yaddaşa</a:t>
                      </a:r>
                      <a:r>
                        <a:rPr lang="en-US" sz="1400" dirty="0"/>
                        <a:t> </a:t>
                      </a:r>
                      <a:r>
                        <a:rPr lang="en-US" sz="1400" dirty="0" err="1"/>
                        <a:t>yazılmalıdır</a:t>
                      </a:r>
                      <a:r>
                        <a:rPr lang="en-US" sz="14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3954255631"/>
                  </a:ext>
                </a:extLst>
              </a:tr>
              <a:tr h="767278">
                <a:tc>
                  <a:txBody>
                    <a:bodyPr/>
                    <a:lstStyle/>
                    <a:p>
                      <a:pPr algn="ctr"/>
                      <a:r>
                        <a:rPr lang="az-Latn-AZ" sz="1400" dirty="0"/>
                        <a:t>19</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Uçuşdan</a:t>
                      </a:r>
                      <a:r>
                        <a:rPr lang="en-US" sz="1400" dirty="0"/>
                        <a:t> </a:t>
                      </a:r>
                      <a:r>
                        <a:rPr lang="en-US" sz="1400" dirty="0" err="1"/>
                        <a:t>dərhal</a:t>
                      </a:r>
                      <a:r>
                        <a:rPr lang="en-US" sz="1400" dirty="0"/>
                        <a:t> </a:t>
                      </a:r>
                      <a:r>
                        <a:rPr lang="en-US" sz="1400" dirty="0" err="1"/>
                        <a:t>sonra</a:t>
                      </a:r>
                      <a:r>
                        <a:rPr lang="en-US" sz="1400" dirty="0"/>
                        <a:t> </a:t>
                      </a:r>
                      <a:r>
                        <a:rPr lang="en-US" sz="1400" dirty="0" err="1"/>
                        <a:t>toplanan</a:t>
                      </a:r>
                      <a:r>
                        <a:rPr lang="en-US" sz="1400" dirty="0"/>
                        <a:t> </a:t>
                      </a:r>
                      <a:r>
                        <a:rPr lang="en-US" sz="1400" dirty="0" err="1"/>
                        <a:t>telemetrik</a:t>
                      </a:r>
                      <a:r>
                        <a:rPr lang="en-US" sz="1400" dirty="0"/>
                        <a:t> </a:t>
                      </a:r>
                      <a:r>
                        <a:rPr lang="en-US" sz="1400" dirty="0" err="1"/>
                        <a:t>məlumatlar</a:t>
                      </a:r>
                      <a:r>
                        <a:rPr lang="en-US" sz="1400" dirty="0"/>
                        <a:t> *.csv </a:t>
                      </a:r>
                      <a:r>
                        <a:rPr lang="en-US" sz="1400" dirty="0" err="1"/>
                        <a:t>formatda</a:t>
                      </a:r>
                      <a:r>
                        <a:rPr lang="en-US" sz="1400" dirty="0"/>
                        <a:t> </a:t>
                      </a:r>
                      <a:r>
                        <a:rPr lang="en-US" sz="1400" dirty="0" err="1"/>
                        <a:t>münsiflərə</a:t>
                      </a:r>
                      <a:r>
                        <a:rPr lang="en-US" sz="1400" dirty="0"/>
                        <a:t> </a:t>
                      </a:r>
                      <a:r>
                        <a:rPr lang="en-US" sz="1400" dirty="0" err="1"/>
                        <a:t>çəkilmiş</a:t>
                      </a:r>
                      <a:r>
                        <a:rPr lang="en-US" sz="1400" dirty="0"/>
                        <a:t> </a:t>
                      </a:r>
                      <a:r>
                        <a:rPr lang="en-US" sz="1400" dirty="0" err="1"/>
                        <a:t>şəkil</a:t>
                      </a:r>
                      <a:r>
                        <a:rPr lang="en-US" sz="1400" dirty="0"/>
                        <a:t>(</a:t>
                      </a:r>
                      <a:r>
                        <a:rPr lang="en-US" sz="1400" dirty="0" err="1"/>
                        <a:t>lər</a:t>
                      </a:r>
                      <a:r>
                        <a:rPr lang="en-US" sz="1400" dirty="0"/>
                        <a:t>)</a:t>
                      </a:r>
                      <a:r>
                        <a:rPr lang="en-US" sz="1400" dirty="0" err="1"/>
                        <a:t>lə</a:t>
                      </a:r>
                      <a:r>
                        <a:rPr lang="en-US" sz="1400" dirty="0"/>
                        <a:t> </a:t>
                      </a:r>
                      <a:r>
                        <a:rPr lang="en-US" sz="1400" dirty="0" err="1"/>
                        <a:t>birlikdə</a:t>
                      </a:r>
                      <a:r>
                        <a:rPr lang="en-US" sz="1400" dirty="0"/>
                        <a:t> </a:t>
                      </a:r>
                      <a:r>
                        <a:rPr lang="en-US" sz="1400" dirty="0" err="1"/>
                        <a:t>təqdim</a:t>
                      </a:r>
                      <a:r>
                        <a:rPr lang="en-US" sz="1400" dirty="0"/>
                        <a:t> </a:t>
                      </a:r>
                      <a:r>
                        <a:rPr lang="en-US" sz="1400" dirty="0" err="1"/>
                        <a:t>olunmalıdır</a:t>
                      </a:r>
                      <a:r>
                        <a:rPr lang="en-US" sz="1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Müsabiqənin şərti</a:t>
                      </a:r>
                      <a:endParaRPr lang="en-US" sz="1200" dirty="0"/>
                    </a:p>
                  </a:txBody>
                  <a:tcPr anchor="ctr"/>
                </a:tc>
                <a:extLst>
                  <a:ext uri="{0D108BD9-81ED-4DB2-BD59-A6C34878D82A}">
                    <a16:rowId xmlns:a16="http://schemas.microsoft.com/office/drawing/2014/main" val="2868679203"/>
                  </a:ext>
                </a:extLst>
              </a:tr>
            </a:tbl>
          </a:graphicData>
        </a:graphic>
      </p:graphicFrame>
    </p:spTree>
    <p:extLst>
      <p:ext uri="{BB962C8B-B14F-4D97-AF65-F5344CB8AC3E}">
        <p14:creationId xmlns:p14="http://schemas.microsoft.com/office/powerpoint/2010/main" val="1146869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solidFill>
                  <a:prstClr val="black"/>
                </a:solidFill>
              </a:rPr>
              <a:t>Təqdimatçı</a:t>
            </a:r>
            <a:r>
              <a:rPr lang="en-US" dirty="0">
                <a:solidFill>
                  <a:prstClr val="black"/>
                </a:solidFill>
              </a:rPr>
              <a:t>: </a:t>
            </a:r>
            <a:r>
              <a:rPr lang="az-Latn-AZ" kern="0" dirty="0">
                <a:solidFill>
                  <a:srgbClr val="000000"/>
                </a:solidFill>
              </a:rPr>
              <a:t>Əsgərov Kamran</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D4C4AC09-9D9D-494F-A4B8-C8674B1CF26B}" type="slidenum">
              <a:rPr lang="en-US" smtClean="0">
                <a:solidFill>
                  <a:prstClr val="black"/>
                </a:solidFill>
              </a:rPr>
              <a:pPr/>
              <a:t>79</a:t>
            </a:fld>
            <a:endParaRPr lang="en-US">
              <a:solidFill>
                <a:prstClr val="black"/>
              </a:solidFill>
            </a:endParaRPr>
          </a:p>
        </p:txBody>
      </p:sp>
      <p:sp>
        <p:nvSpPr>
          <p:cNvPr id="9" name="Date Placeholder 3"/>
          <p:cNvSpPr txBox="1">
            <a:spLocks/>
          </p:cNvSpPr>
          <p:nvPr/>
        </p:nvSpPr>
        <p:spPr>
          <a:xfrm>
            <a:off x="1938528" y="109728"/>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buSzPct val="25000"/>
              <a:buFont typeface="Arial"/>
              <a:buNone/>
              <a:defRPr/>
            </a:pPr>
            <a:r>
              <a:rPr lang="az-Latn-AZ" sz="2400" b="1" kern="0" dirty="0">
                <a:solidFill>
                  <a:srgbClr val="333399"/>
                </a:solidFill>
              </a:rPr>
              <a:t>İHS – dən sonrakı dəyişikliklər</a:t>
            </a:r>
          </a:p>
        </p:txBody>
      </p:sp>
      <p:sp>
        <p:nvSpPr>
          <p:cNvPr id="12"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851F1272-9272-46D5-9F4B-C8999D946C50}"/>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1F314CBA-F926-4684-B64D-DAB1EAC2C866}"/>
              </a:ext>
            </a:extLst>
          </p:cNvPr>
          <p:cNvGrpSpPr/>
          <p:nvPr/>
        </p:nvGrpSpPr>
        <p:grpSpPr>
          <a:xfrm>
            <a:off x="219457" y="0"/>
            <a:ext cx="1771323" cy="1097280"/>
            <a:chOff x="219457" y="0"/>
            <a:chExt cx="1771323" cy="1097280"/>
          </a:xfrm>
        </p:grpSpPr>
        <p:pic>
          <p:nvPicPr>
            <p:cNvPr id="13" name="Picture 12" descr="A close up of a device&#10;&#10;Description generated with high confidence">
              <a:extLst>
                <a:ext uri="{FF2B5EF4-FFF2-40B4-BE49-F238E27FC236}">
                  <a16:creationId xmlns:a16="http://schemas.microsoft.com/office/drawing/2014/main" id="{72AF0034-49EB-4003-A643-16AA9E45C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092B56DA-C17A-4292-B89F-F3EEF2D3A4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6" name="Picture 15">
            <a:extLst>
              <a:ext uri="{FF2B5EF4-FFF2-40B4-BE49-F238E27FC236}">
                <a16:creationId xmlns:a16="http://schemas.microsoft.com/office/drawing/2014/main" id="{D66864C0-8675-483D-B111-D13FAB55C3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62" y="1509339"/>
            <a:ext cx="1016290" cy="1016290"/>
          </a:xfrm>
          <a:prstGeom prst="rect">
            <a:avLst/>
          </a:prstGeom>
        </p:spPr>
      </p:pic>
      <p:sp>
        <p:nvSpPr>
          <p:cNvPr id="5" name="TextBox 4">
            <a:extLst>
              <a:ext uri="{FF2B5EF4-FFF2-40B4-BE49-F238E27FC236}">
                <a16:creationId xmlns:a16="http://schemas.microsoft.com/office/drawing/2014/main" id="{3FA9D1E4-7EB1-4F60-BBC2-E58141CD99E3}"/>
              </a:ext>
            </a:extLst>
          </p:cNvPr>
          <p:cNvSpPr txBox="1"/>
          <p:nvPr/>
        </p:nvSpPr>
        <p:spPr>
          <a:xfrm>
            <a:off x="1645920" y="1509339"/>
            <a:ext cx="7269480" cy="1200329"/>
          </a:xfrm>
          <a:prstGeom prst="rect">
            <a:avLst/>
          </a:prstGeom>
          <a:noFill/>
        </p:spPr>
        <p:txBody>
          <a:bodyPr wrap="square" rtlCol="0">
            <a:spAutoFit/>
          </a:bodyPr>
          <a:lstStyle/>
          <a:p>
            <a:r>
              <a:rPr lang="az-Latn-AZ" dirty="0"/>
              <a:t>İHS – dən sonra YİS – də baş verən yeganə dəyişiklik YİS proqramında olmuşdur. Belə ki, yeni əlavə tapşırıqla ələqədar olaraq YİS proqram təminatına yeni bölmələr əlavə edilib və qrafik çəkən proqram bölməsinin dizaynı dəyişilmişdir.</a:t>
            </a:r>
            <a:endParaRPr lang="en-US" dirty="0"/>
          </a:p>
        </p:txBody>
      </p:sp>
    </p:spTree>
    <p:extLst>
      <p:ext uri="{BB962C8B-B14F-4D97-AF65-F5344CB8AC3E}">
        <p14:creationId xmlns:p14="http://schemas.microsoft.com/office/powerpoint/2010/main" val="238614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3" name="Footer Placeholder 2"/>
          <p:cNvSpPr>
            <a:spLocks noGrp="1"/>
          </p:cNvSpPr>
          <p:nvPr>
            <p:ph type="ftr" sz="quarter" idx="11"/>
          </p:nvPr>
        </p:nvSpPr>
        <p:spPr/>
        <p:txBody>
          <a:bodyPr/>
          <a:lstStyle/>
          <a:p>
            <a:r>
              <a:rPr lang="az-Latn-AZ" dirty="0"/>
              <a:t>“CanSat Az 2018” YHS: Komanda №2253  </a:t>
            </a:r>
            <a:r>
              <a:rPr lang="az-Latn-AZ" b="1" dirty="0"/>
              <a:t>MS_U_FO</a:t>
            </a:r>
            <a:r>
              <a:rPr lang="az-Latn-AZ" dirty="0"/>
              <a:t> </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a:t>
            </a:fld>
            <a:endParaRPr lang="en-US"/>
          </a:p>
        </p:txBody>
      </p:sp>
      <p:sp>
        <p:nvSpPr>
          <p:cNvPr id="6" name="Shape 173"/>
          <p:cNvSpPr txBox="1">
            <a:spLocks/>
          </p:cNvSpPr>
          <p:nvPr/>
        </p:nvSpPr>
        <p:spPr>
          <a:xfrm>
            <a:off x="1938528" y="118872"/>
            <a:ext cx="5486400" cy="96926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a:solidFill>
                  <a:srgbClr val="333399"/>
                </a:solidFill>
              </a:rPr>
              <a:t>Texniki şərtlər</a:t>
            </a:r>
          </a:p>
        </p:txBody>
      </p:sp>
      <p:grpSp>
        <p:nvGrpSpPr>
          <p:cNvPr id="8" name="Group 7">
            <a:extLst>
              <a:ext uri="{FF2B5EF4-FFF2-40B4-BE49-F238E27FC236}">
                <a16:creationId xmlns:a16="http://schemas.microsoft.com/office/drawing/2014/main" id="{A5D7D3D1-8F76-4692-8789-90D0178B2185}"/>
              </a:ext>
            </a:extLst>
          </p:cNvPr>
          <p:cNvGrpSpPr/>
          <p:nvPr/>
        </p:nvGrpSpPr>
        <p:grpSpPr>
          <a:xfrm>
            <a:off x="219457" y="0"/>
            <a:ext cx="1771323" cy="1097280"/>
            <a:chOff x="219457" y="0"/>
            <a:chExt cx="1771323" cy="1097280"/>
          </a:xfrm>
        </p:grpSpPr>
        <p:pic>
          <p:nvPicPr>
            <p:cNvPr id="9" name="Picture 8" descr="A close up of a device&#10;&#10;Description generated with high confidence">
              <a:extLst>
                <a:ext uri="{FF2B5EF4-FFF2-40B4-BE49-F238E27FC236}">
                  <a16:creationId xmlns:a16="http://schemas.microsoft.com/office/drawing/2014/main" id="{6D92D0F4-2A83-4FBC-8C64-190F104E9F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0" name="Picture 9">
              <a:extLst>
                <a:ext uri="{FF2B5EF4-FFF2-40B4-BE49-F238E27FC236}">
                  <a16:creationId xmlns:a16="http://schemas.microsoft.com/office/drawing/2014/main" id="{187B6582-7ED9-48C3-9863-EC6E555D48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1" name="Table 10">
            <a:extLst>
              <a:ext uri="{FF2B5EF4-FFF2-40B4-BE49-F238E27FC236}">
                <a16:creationId xmlns:a16="http://schemas.microsoft.com/office/drawing/2014/main" id="{FABF8BD3-1DDF-45BC-93C6-FEB515E86E9B}"/>
              </a:ext>
            </a:extLst>
          </p:cNvPr>
          <p:cNvGraphicFramePr>
            <a:graphicFrameLocks noGrp="1"/>
          </p:cNvGraphicFramePr>
          <p:nvPr>
            <p:extLst>
              <p:ext uri="{D42A27DB-BD31-4B8C-83A1-F6EECF244321}">
                <p14:modId xmlns:p14="http://schemas.microsoft.com/office/powerpoint/2010/main" val="2911646361"/>
              </p:ext>
            </p:extLst>
          </p:nvPr>
        </p:nvGraphicFramePr>
        <p:xfrm>
          <a:off x="219457" y="1197865"/>
          <a:ext cx="8695943" cy="5120638"/>
        </p:xfrm>
        <a:graphic>
          <a:graphicData uri="http://schemas.openxmlformats.org/drawingml/2006/table">
            <a:tbl>
              <a:tblPr firstRow="1" bandRow="1">
                <a:tableStyleId>{5C22544A-7EE6-4342-B048-85BDC9FD1C3A}</a:tableStyleId>
              </a:tblPr>
              <a:tblGrid>
                <a:gridCol w="708798">
                  <a:extLst>
                    <a:ext uri="{9D8B030D-6E8A-4147-A177-3AD203B41FA5}">
                      <a16:colId xmlns:a16="http://schemas.microsoft.com/office/drawing/2014/main" val="3878402201"/>
                    </a:ext>
                  </a:extLst>
                </a:gridCol>
                <a:gridCol w="6649289">
                  <a:extLst>
                    <a:ext uri="{9D8B030D-6E8A-4147-A177-3AD203B41FA5}">
                      <a16:colId xmlns:a16="http://schemas.microsoft.com/office/drawing/2014/main" val="1652830244"/>
                    </a:ext>
                  </a:extLst>
                </a:gridCol>
                <a:gridCol w="1337856">
                  <a:extLst>
                    <a:ext uri="{9D8B030D-6E8A-4147-A177-3AD203B41FA5}">
                      <a16:colId xmlns:a16="http://schemas.microsoft.com/office/drawing/2014/main" val="2893324091"/>
                    </a:ext>
                  </a:extLst>
                </a:gridCol>
              </a:tblGrid>
              <a:tr h="523785">
                <a:tc>
                  <a:txBody>
                    <a:bodyPr/>
                    <a:lstStyle/>
                    <a:p>
                      <a:pPr algn="ctr"/>
                      <a:r>
                        <a:rPr lang="az-Latn-AZ" sz="1400" dirty="0"/>
                        <a:t>Tələb </a:t>
                      </a:r>
                      <a:r>
                        <a:rPr lang="en-US" sz="1400" dirty="0"/>
                        <a:t>ID</a:t>
                      </a:r>
                    </a:p>
                  </a:txBody>
                  <a:tcPr anchor="ctr"/>
                </a:tc>
                <a:tc>
                  <a:txBody>
                    <a:bodyPr/>
                    <a:lstStyle/>
                    <a:p>
                      <a:pPr algn="ctr"/>
                      <a:r>
                        <a:rPr lang="az-Latn-AZ" sz="1400" dirty="0"/>
                        <a:t>Tələbin təsviri</a:t>
                      </a:r>
                      <a:endParaRPr lang="en-US" sz="1400" dirty="0"/>
                    </a:p>
                  </a:txBody>
                  <a:tcPr anchor="ctr"/>
                </a:tc>
                <a:tc>
                  <a:txBody>
                    <a:bodyPr/>
                    <a:lstStyle/>
                    <a:p>
                      <a:pPr algn="ctr"/>
                      <a:r>
                        <a:rPr lang="az-Latn-AZ" sz="1400" dirty="0"/>
                        <a:t>Səbəb</a:t>
                      </a:r>
                      <a:endParaRPr lang="en-US" sz="1400" dirty="0"/>
                    </a:p>
                  </a:txBody>
                  <a:tcPr anchor="ctr"/>
                </a:tc>
                <a:extLst>
                  <a:ext uri="{0D108BD9-81ED-4DB2-BD59-A6C34878D82A}">
                    <a16:rowId xmlns:a16="http://schemas.microsoft.com/office/drawing/2014/main" val="770914647"/>
                  </a:ext>
                </a:extLst>
              </a:tr>
              <a:tr h="454140">
                <a:tc>
                  <a:txBody>
                    <a:bodyPr/>
                    <a:lstStyle/>
                    <a:p>
                      <a:pPr algn="ctr"/>
                      <a:r>
                        <a:rPr lang="az-Latn-AZ" sz="1200" dirty="0"/>
                        <a:t>12</a:t>
                      </a:r>
                      <a:endParaRPr lang="en-US" sz="1200" dirty="0"/>
                    </a:p>
                  </a:txBody>
                  <a:tcPr anchor="ctr"/>
                </a:tc>
                <a:tc>
                  <a:txBody>
                    <a:bodyPr/>
                    <a:lstStyle/>
                    <a:p>
                      <a:pPr algn="l"/>
                      <a:r>
                        <a:rPr lang="en-US" sz="1100" dirty="0" err="1"/>
                        <a:t>Pirotexniki</a:t>
                      </a:r>
                      <a:r>
                        <a:rPr lang="en-US" sz="1100" dirty="0"/>
                        <a:t>, </a:t>
                      </a:r>
                      <a:r>
                        <a:rPr lang="en-US" sz="1100" dirty="0" err="1"/>
                        <a:t>tezalışan</a:t>
                      </a:r>
                      <a:r>
                        <a:rPr lang="en-US" sz="1100" dirty="0"/>
                        <a:t> </a:t>
                      </a:r>
                      <a:r>
                        <a:rPr lang="en-US" sz="1100" dirty="0" err="1"/>
                        <a:t>və</a:t>
                      </a:r>
                      <a:r>
                        <a:rPr lang="en-US" sz="1100" dirty="0"/>
                        <a:t> </a:t>
                      </a:r>
                      <a:r>
                        <a:rPr lang="en-US" sz="1100" dirty="0" err="1"/>
                        <a:t>köpük</a:t>
                      </a:r>
                      <a:r>
                        <a:rPr lang="en-US" sz="1100" dirty="0"/>
                        <a:t> </a:t>
                      </a:r>
                      <a:r>
                        <a:rPr lang="en-US" sz="1100" dirty="0" err="1"/>
                        <a:t>əsaslı</a:t>
                      </a:r>
                      <a:r>
                        <a:rPr lang="en-US" sz="1100" dirty="0"/>
                        <a:t> </a:t>
                      </a:r>
                      <a:r>
                        <a:rPr lang="en-US" sz="1100" dirty="0" err="1"/>
                        <a:t>materiallardan</a:t>
                      </a:r>
                      <a:r>
                        <a:rPr lang="en-US" sz="1100" dirty="0"/>
                        <a:t>, </a:t>
                      </a:r>
                      <a:r>
                        <a:rPr lang="en-US" sz="1100" dirty="0" err="1"/>
                        <a:t>ətraf</a:t>
                      </a:r>
                      <a:r>
                        <a:rPr lang="en-US" sz="1100" dirty="0"/>
                        <a:t> </a:t>
                      </a:r>
                      <a:r>
                        <a:rPr lang="en-US" sz="1100" dirty="0" err="1"/>
                        <a:t>aləmə</a:t>
                      </a:r>
                      <a:r>
                        <a:rPr lang="en-US" sz="1100" dirty="0"/>
                        <a:t> </a:t>
                      </a:r>
                      <a:r>
                        <a:rPr lang="en-US" sz="1100" dirty="0" err="1"/>
                        <a:t>və</a:t>
                      </a:r>
                      <a:r>
                        <a:rPr lang="en-US" sz="1100" dirty="0"/>
                        <a:t> </a:t>
                      </a:r>
                      <a:r>
                        <a:rPr lang="en-US" sz="1100" dirty="0" err="1"/>
                        <a:t>insan</a:t>
                      </a:r>
                      <a:r>
                        <a:rPr lang="en-US" sz="1100" dirty="0"/>
                        <a:t> </a:t>
                      </a:r>
                      <a:r>
                        <a:rPr lang="en-US" sz="1100" dirty="0" err="1"/>
                        <a:t>sağlamlığına</a:t>
                      </a:r>
                      <a:r>
                        <a:rPr lang="en-US" sz="1100" dirty="0"/>
                        <a:t> </a:t>
                      </a:r>
                      <a:r>
                        <a:rPr lang="en-US" sz="1100" dirty="0" err="1"/>
                        <a:t>zərər</a:t>
                      </a:r>
                      <a:r>
                        <a:rPr lang="en-US" sz="1100" dirty="0"/>
                        <a:t> </a:t>
                      </a:r>
                      <a:r>
                        <a:rPr lang="en-US" sz="1100" dirty="0" err="1"/>
                        <a:t>törədəcək</a:t>
                      </a:r>
                      <a:r>
                        <a:rPr lang="en-US" sz="1100" dirty="0"/>
                        <a:t> </a:t>
                      </a:r>
                      <a:r>
                        <a:rPr lang="en-US" sz="1100" dirty="0" err="1"/>
                        <a:t>maddələrdən</a:t>
                      </a:r>
                      <a:r>
                        <a:rPr lang="en-US" sz="1100" dirty="0"/>
                        <a:t> </a:t>
                      </a:r>
                      <a:r>
                        <a:rPr lang="en-US" sz="1100" dirty="0" err="1"/>
                        <a:t>istifadə</a:t>
                      </a:r>
                      <a:r>
                        <a:rPr lang="en-US" sz="1100" dirty="0"/>
                        <a:t> </a:t>
                      </a:r>
                      <a:r>
                        <a:rPr lang="en-US" sz="1100" dirty="0" err="1"/>
                        <a:t>etmək</a:t>
                      </a:r>
                      <a:r>
                        <a:rPr lang="en-US" sz="1100" dirty="0"/>
                        <a:t> </a:t>
                      </a:r>
                      <a:r>
                        <a:rPr lang="en-US" sz="1100" dirty="0" err="1"/>
                        <a:t>qadağandır</a:t>
                      </a:r>
                      <a:r>
                        <a:rPr lang="en-US" sz="11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3399427098"/>
                  </a:ext>
                </a:extLst>
              </a:tr>
              <a:tr h="319674">
                <a:tc>
                  <a:txBody>
                    <a:bodyPr/>
                    <a:lstStyle/>
                    <a:p>
                      <a:pPr algn="ctr"/>
                      <a:r>
                        <a:rPr lang="az-Latn-AZ" sz="1200" dirty="0"/>
                        <a:t>13</a:t>
                      </a:r>
                      <a:endParaRPr lang="en-US" sz="1200" dirty="0"/>
                    </a:p>
                  </a:txBody>
                  <a:tcPr anchor="ctr"/>
                </a:tc>
                <a:tc>
                  <a:txBody>
                    <a:bodyPr/>
                    <a:lstStyle/>
                    <a:p>
                      <a:pPr algn="l"/>
                      <a:r>
                        <a:rPr lang="en-US" sz="1100" dirty="0" err="1"/>
                        <a:t>Qəbul</a:t>
                      </a:r>
                      <a:r>
                        <a:rPr lang="en-US" sz="1100" dirty="0"/>
                        <a:t> </a:t>
                      </a:r>
                      <a:r>
                        <a:rPr lang="en-US" sz="1100" dirty="0" err="1"/>
                        <a:t>edilən</a:t>
                      </a:r>
                      <a:r>
                        <a:rPr lang="en-US" sz="1100" dirty="0"/>
                        <a:t> </a:t>
                      </a:r>
                      <a:r>
                        <a:rPr lang="en-US" sz="1100" dirty="0" err="1"/>
                        <a:t>bütün</a:t>
                      </a:r>
                      <a:r>
                        <a:rPr lang="en-US" sz="1100" dirty="0"/>
                        <a:t> </a:t>
                      </a:r>
                      <a:r>
                        <a:rPr lang="en-US" sz="1100" dirty="0" err="1"/>
                        <a:t>telemetrik</a:t>
                      </a:r>
                      <a:r>
                        <a:rPr lang="en-US" sz="1100" dirty="0"/>
                        <a:t> </a:t>
                      </a:r>
                      <a:r>
                        <a:rPr lang="en-US" sz="1100" dirty="0" err="1"/>
                        <a:t>məlumatlar</a:t>
                      </a:r>
                      <a:r>
                        <a:rPr lang="en-US" sz="1100" dirty="0"/>
                        <a:t> </a:t>
                      </a:r>
                      <a:r>
                        <a:rPr lang="en-US" sz="1100" dirty="0" err="1"/>
                        <a:t>yerüstü</a:t>
                      </a:r>
                      <a:r>
                        <a:rPr lang="en-US" sz="1100" dirty="0"/>
                        <a:t> </a:t>
                      </a:r>
                      <a:r>
                        <a:rPr lang="en-US" sz="1100" dirty="0" err="1"/>
                        <a:t>proqram</a:t>
                      </a:r>
                      <a:r>
                        <a:rPr lang="en-US" sz="1100" dirty="0"/>
                        <a:t> </a:t>
                      </a:r>
                      <a:r>
                        <a:rPr lang="en-US" sz="1100" dirty="0" err="1"/>
                        <a:t>təminatında</a:t>
                      </a:r>
                      <a:r>
                        <a:rPr lang="en-US" sz="1100" dirty="0"/>
                        <a:t> </a:t>
                      </a:r>
                      <a:r>
                        <a:rPr lang="en-US" sz="1100" dirty="0" err="1"/>
                        <a:t>göstərilməli</a:t>
                      </a:r>
                      <a:r>
                        <a:rPr lang="en-US" sz="1100" dirty="0"/>
                        <a:t> </a:t>
                      </a:r>
                      <a:r>
                        <a:rPr lang="en-US" sz="1100" dirty="0" err="1"/>
                        <a:t>və</a:t>
                      </a:r>
                      <a:r>
                        <a:rPr lang="en-US" sz="1100" dirty="0"/>
                        <a:t> </a:t>
                      </a:r>
                      <a:r>
                        <a:rPr lang="en-US" sz="1100" dirty="0" err="1"/>
                        <a:t>yaddaşa</a:t>
                      </a:r>
                      <a:r>
                        <a:rPr lang="en-US" sz="1100" dirty="0"/>
                        <a:t> </a:t>
                      </a:r>
                      <a:r>
                        <a:rPr lang="en-US" sz="1100" dirty="0" err="1"/>
                        <a:t>yazılmalıdır</a:t>
                      </a:r>
                      <a:r>
                        <a:rPr lang="en-US" sz="11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1475589586"/>
                  </a:ext>
                </a:extLst>
              </a:tr>
              <a:tr h="454140">
                <a:tc>
                  <a:txBody>
                    <a:bodyPr/>
                    <a:lstStyle/>
                    <a:p>
                      <a:pPr algn="ctr"/>
                      <a:r>
                        <a:rPr lang="az-Latn-AZ" sz="1200" dirty="0"/>
                        <a:t>14</a:t>
                      </a:r>
                      <a:endParaRPr lang="en-US" sz="1200" dirty="0"/>
                    </a:p>
                  </a:txBody>
                  <a:tcPr anchor="ctr"/>
                </a:tc>
                <a:tc>
                  <a:txBody>
                    <a:bodyPr/>
                    <a:lstStyle/>
                    <a:p>
                      <a:pPr algn="l"/>
                      <a:r>
                        <a:rPr lang="en-US" sz="1100" dirty="0"/>
                        <a:t>Model </a:t>
                      </a:r>
                      <a:r>
                        <a:rPr lang="en-US" sz="1100" dirty="0" err="1"/>
                        <a:t>konteynerin</a:t>
                      </a:r>
                      <a:r>
                        <a:rPr lang="en-US" sz="1100" dirty="0"/>
                        <a:t> </a:t>
                      </a:r>
                      <a:r>
                        <a:rPr lang="en-US" sz="1100" dirty="0" err="1"/>
                        <a:t>daxilində</a:t>
                      </a:r>
                      <a:r>
                        <a:rPr lang="en-US" sz="1100" dirty="0"/>
                        <a:t> </a:t>
                      </a:r>
                      <a:r>
                        <a:rPr lang="en-US" sz="1100" dirty="0" err="1"/>
                        <a:t>olarkən</a:t>
                      </a:r>
                      <a:r>
                        <a:rPr lang="en-US" sz="1100" dirty="0"/>
                        <a:t> </a:t>
                      </a:r>
                      <a:r>
                        <a:rPr lang="en-US" sz="1100" dirty="0" err="1"/>
                        <a:t>işə</a:t>
                      </a:r>
                      <a:r>
                        <a:rPr lang="en-US" sz="1100" dirty="0"/>
                        <a:t> </a:t>
                      </a:r>
                      <a:r>
                        <a:rPr lang="en-US" sz="1100" dirty="0" err="1"/>
                        <a:t>salına</a:t>
                      </a:r>
                      <a:r>
                        <a:rPr lang="en-US" sz="1100" dirty="0"/>
                        <a:t> </a:t>
                      </a:r>
                      <a:r>
                        <a:rPr lang="en-US" sz="1100" dirty="0" err="1"/>
                        <a:t>bilməsi</a:t>
                      </a:r>
                      <a:r>
                        <a:rPr lang="en-US" sz="1100" dirty="0"/>
                        <a:t> </a:t>
                      </a:r>
                      <a:r>
                        <a:rPr lang="en-US" sz="1100" dirty="0" err="1"/>
                        <a:t>üçün</a:t>
                      </a:r>
                      <a:r>
                        <a:rPr lang="en-US" sz="1100" dirty="0"/>
                        <a:t> </a:t>
                      </a:r>
                      <a:r>
                        <a:rPr lang="en-US" sz="1100" dirty="0" err="1"/>
                        <a:t>açar,işləməsini</a:t>
                      </a:r>
                      <a:r>
                        <a:rPr lang="en-US" sz="1100" dirty="0"/>
                        <a:t> </a:t>
                      </a:r>
                      <a:r>
                        <a:rPr lang="en-US" sz="1100" dirty="0" err="1"/>
                        <a:t>göstərən</a:t>
                      </a:r>
                      <a:r>
                        <a:rPr lang="en-US" sz="1100" dirty="0"/>
                        <a:t> </a:t>
                      </a:r>
                      <a:r>
                        <a:rPr lang="en-US" sz="1100" dirty="0" err="1"/>
                        <a:t>işıq</a:t>
                      </a:r>
                      <a:r>
                        <a:rPr lang="en-US" sz="1100" dirty="0"/>
                        <a:t> (LED) </a:t>
                      </a:r>
                      <a:r>
                        <a:rPr lang="en-US" sz="1100" dirty="0" err="1"/>
                        <a:t>və</a:t>
                      </a:r>
                      <a:r>
                        <a:rPr lang="en-US" sz="1100" dirty="0"/>
                        <a:t> </a:t>
                      </a:r>
                      <a:r>
                        <a:rPr lang="en-US" sz="1100" dirty="0" err="1"/>
                        <a:t>ya</a:t>
                      </a:r>
                      <a:r>
                        <a:rPr lang="en-US" sz="1100" dirty="0"/>
                        <a:t> </a:t>
                      </a:r>
                      <a:r>
                        <a:rPr lang="en-US" sz="1100" dirty="0" err="1"/>
                        <a:t>səs</a:t>
                      </a:r>
                      <a:r>
                        <a:rPr lang="en-US" sz="1100" dirty="0"/>
                        <a:t> </a:t>
                      </a:r>
                      <a:r>
                        <a:rPr lang="en-US" sz="1100" dirty="0" err="1"/>
                        <a:t>siqnalı</a:t>
                      </a:r>
                      <a:r>
                        <a:rPr lang="en-US" sz="1100" dirty="0"/>
                        <a:t> (Buzzer, Speaker)  </a:t>
                      </a:r>
                      <a:r>
                        <a:rPr lang="en-US" sz="1100" dirty="0" err="1"/>
                        <a:t>ilə</a:t>
                      </a:r>
                      <a:r>
                        <a:rPr lang="en-US" sz="1100" dirty="0"/>
                        <a:t> </a:t>
                      </a:r>
                      <a:r>
                        <a:rPr lang="en-US" sz="1100" dirty="0" err="1"/>
                        <a:t>təmin</a:t>
                      </a:r>
                      <a:r>
                        <a:rPr lang="en-US" sz="1100" dirty="0"/>
                        <a:t> </a:t>
                      </a:r>
                      <a:r>
                        <a:rPr lang="en-US" sz="1100" dirty="0" err="1"/>
                        <a:t>olunmalıdır</a:t>
                      </a:r>
                      <a:r>
                        <a:rPr lang="en-US" sz="11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896957107"/>
                  </a:ext>
                </a:extLst>
              </a:tr>
              <a:tr h="319674">
                <a:tc>
                  <a:txBody>
                    <a:bodyPr/>
                    <a:lstStyle/>
                    <a:p>
                      <a:pPr algn="ctr"/>
                      <a:r>
                        <a:rPr lang="az-Latn-AZ" sz="1200" dirty="0"/>
                        <a:t>15</a:t>
                      </a:r>
                      <a:endParaRPr lang="en-US" sz="1200" dirty="0"/>
                    </a:p>
                  </a:txBody>
                  <a:tcPr anchor="ctr"/>
                </a:tc>
                <a:tc>
                  <a:txBody>
                    <a:bodyPr/>
                    <a:lstStyle/>
                    <a:p>
                      <a:pPr algn="l"/>
                      <a:r>
                        <a:rPr lang="en-US" sz="1100" dirty="0" err="1"/>
                        <a:t>Modeldə</a:t>
                      </a:r>
                      <a:r>
                        <a:rPr lang="en-US" sz="1100" dirty="0"/>
                        <a:t> </a:t>
                      </a:r>
                      <a:r>
                        <a:rPr lang="en-US" sz="1100" dirty="0" err="1"/>
                        <a:t>istifadə</a:t>
                      </a:r>
                      <a:r>
                        <a:rPr lang="en-US" sz="1100" dirty="0"/>
                        <a:t> </a:t>
                      </a:r>
                      <a:r>
                        <a:rPr lang="en-US" sz="1100" dirty="0" err="1"/>
                        <a:t>ediləcək</a:t>
                      </a:r>
                      <a:r>
                        <a:rPr lang="en-US" sz="1100" dirty="0"/>
                        <a:t> </a:t>
                      </a:r>
                      <a:r>
                        <a:rPr lang="en-US" sz="1100" dirty="0" err="1"/>
                        <a:t>batareyalar</a:t>
                      </a:r>
                      <a:r>
                        <a:rPr lang="en-US" sz="1100" dirty="0"/>
                        <a:t> metal </a:t>
                      </a:r>
                      <a:r>
                        <a:rPr lang="en-US" sz="1100" dirty="0" err="1"/>
                        <a:t>örtükdə</a:t>
                      </a:r>
                      <a:r>
                        <a:rPr lang="en-US" sz="1100" dirty="0"/>
                        <a:t> </a:t>
                      </a:r>
                      <a:r>
                        <a:rPr lang="en-US" sz="1100" dirty="0" err="1"/>
                        <a:t>olmalı</a:t>
                      </a:r>
                      <a:r>
                        <a:rPr lang="en-US" sz="1100" dirty="0"/>
                        <a:t> </a:t>
                      </a:r>
                      <a:r>
                        <a:rPr lang="en-US" sz="1100" dirty="0" err="1"/>
                        <a:t>və</a:t>
                      </a:r>
                      <a:r>
                        <a:rPr lang="en-US" sz="1100" dirty="0"/>
                        <a:t> </a:t>
                      </a:r>
                      <a:r>
                        <a:rPr lang="en-US" sz="1100" dirty="0" err="1"/>
                        <a:t>modelin</a:t>
                      </a:r>
                      <a:r>
                        <a:rPr lang="en-US" sz="1100" dirty="0"/>
                        <a:t> </a:t>
                      </a:r>
                      <a:r>
                        <a:rPr lang="en-US" sz="1100" dirty="0" err="1"/>
                        <a:t>gövdəsinə</a:t>
                      </a:r>
                      <a:r>
                        <a:rPr lang="en-US" sz="1100" dirty="0"/>
                        <a:t> </a:t>
                      </a:r>
                      <a:r>
                        <a:rPr lang="en-US" sz="1100" dirty="0" err="1"/>
                        <a:t>möhkəm</a:t>
                      </a:r>
                      <a:r>
                        <a:rPr lang="en-US" sz="1100" dirty="0"/>
                        <a:t> </a:t>
                      </a:r>
                      <a:r>
                        <a:rPr lang="en-US" sz="1100" dirty="0" err="1"/>
                        <a:t>şəkildə</a:t>
                      </a:r>
                      <a:r>
                        <a:rPr lang="en-US" sz="1100" dirty="0"/>
                        <a:t> </a:t>
                      </a:r>
                      <a:r>
                        <a:rPr lang="en-US" sz="1100" dirty="0" err="1"/>
                        <a:t>bağlanmalıdır</a:t>
                      </a:r>
                      <a:r>
                        <a:rPr lang="en-US" sz="11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3009783336"/>
                  </a:ext>
                </a:extLst>
              </a:tr>
              <a:tr h="454140">
                <a:tc>
                  <a:txBody>
                    <a:bodyPr/>
                    <a:lstStyle/>
                    <a:p>
                      <a:pPr algn="ctr"/>
                      <a:r>
                        <a:rPr lang="az-Latn-AZ" sz="1200" dirty="0"/>
                        <a:t>16</a:t>
                      </a:r>
                      <a:endParaRPr lang="en-US" sz="1200" dirty="0"/>
                    </a:p>
                  </a:txBody>
                  <a:tcPr anchor="ctr"/>
                </a:tc>
                <a:tc>
                  <a:txBody>
                    <a:bodyPr/>
                    <a:lstStyle/>
                    <a:p>
                      <a:pPr algn="l"/>
                      <a:r>
                        <a:rPr lang="az-Latn-AZ" sz="1100" dirty="0"/>
                        <a:t>Münsiflər heyəti tərəfindən əmr (komanda) verildikdə şəkil çəkilməli və peykin yaddaş qurğusunda saxlanlılmalıdır.</a:t>
                      </a:r>
                      <a:endParaRPr lang="en-US"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155892123"/>
                  </a:ext>
                </a:extLst>
              </a:tr>
              <a:tr h="291947">
                <a:tc>
                  <a:txBody>
                    <a:bodyPr/>
                    <a:lstStyle/>
                    <a:p>
                      <a:pPr algn="ctr"/>
                      <a:r>
                        <a:rPr lang="az-Latn-AZ" sz="1200" dirty="0"/>
                        <a:t>17</a:t>
                      </a:r>
                      <a:endParaRPr lang="en-US" sz="1200" dirty="0"/>
                    </a:p>
                  </a:txBody>
                  <a:tcPr anchor="ctr"/>
                </a:tc>
                <a:tc>
                  <a:txBody>
                    <a:bodyPr/>
                    <a:lstStyle/>
                    <a:p>
                      <a:pPr algn="l"/>
                      <a:r>
                        <a:rPr lang="en-US" sz="1200" dirty="0" err="1"/>
                        <a:t>Çəkilən</a:t>
                      </a:r>
                      <a:r>
                        <a:rPr lang="en-US" sz="1200" dirty="0"/>
                        <a:t> </a:t>
                      </a:r>
                      <a:r>
                        <a:rPr lang="en-US" sz="1200" dirty="0" err="1"/>
                        <a:t>şəklin</a:t>
                      </a:r>
                      <a:r>
                        <a:rPr lang="en-US" sz="1200" dirty="0"/>
                        <a:t> </a:t>
                      </a:r>
                      <a:r>
                        <a:rPr lang="en-US" sz="1200" dirty="0" err="1"/>
                        <a:t>ayırdetməsi</a:t>
                      </a:r>
                      <a:r>
                        <a:rPr lang="en-US" sz="1200" dirty="0"/>
                        <a:t> minimum 480x480 </a:t>
                      </a:r>
                      <a:r>
                        <a:rPr lang="en-US" sz="1200" dirty="0" err="1"/>
                        <a:t>piksel</a:t>
                      </a:r>
                      <a:r>
                        <a:rPr lang="en-US" sz="1200" dirty="0"/>
                        <a:t> </a:t>
                      </a:r>
                      <a:r>
                        <a:rPr lang="en-US" sz="1200" dirty="0" err="1"/>
                        <a:t>olmalıdır</a:t>
                      </a:r>
                      <a:r>
                        <a:rPr lang="en-US" sz="12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314296798"/>
                  </a:ext>
                </a:extLst>
              </a:tr>
              <a:tr h="454140">
                <a:tc>
                  <a:txBody>
                    <a:bodyPr/>
                    <a:lstStyle/>
                    <a:p>
                      <a:pPr algn="ctr"/>
                      <a:r>
                        <a:rPr lang="az-Latn-AZ" sz="1200" dirty="0"/>
                        <a:t>18</a:t>
                      </a:r>
                      <a:endParaRPr lang="en-US" sz="1200" dirty="0"/>
                    </a:p>
                  </a:txBody>
                  <a:tcPr anchor="ctr"/>
                </a:tc>
                <a:tc>
                  <a:txBody>
                    <a:bodyPr/>
                    <a:lstStyle/>
                    <a:p>
                      <a:pPr algn="l"/>
                      <a:r>
                        <a:rPr lang="az-Latn-AZ" sz="1100" dirty="0"/>
                        <a:t>Model peyk </a:t>
                      </a:r>
                      <a:r>
                        <a:rPr lang="en-US" sz="1100" dirty="0" err="1"/>
                        <a:t>yüksəklik</a:t>
                      </a:r>
                      <a:r>
                        <a:rPr lang="en-US" sz="1100" dirty="0"/>
                        <a:t> </a:t>
                      </a:r>
                      <a:r>
                        <a:rPr lang="en-US" sz="1100" dirty="0" err="1"/>
                        <a:t>haqqındakı</a:t>
                      </a:r>
                      <a:r>
                        <a:rPr lang="en-US" sz="1100" dirty="0"/>
                        <a:t> </a:t>
                      </a:r>
                      <a:r>
                        <a:rPr lang="en-US" sz="1100" dirty="0" err="1"/>
                        <a:t>məlumatı</a:t>
                      </a:r>
                      <a:r>
                        <a:rPr lang="en-US" sz="1100" dirty="0"/>
                        <a:t> </a:t>
                      </a:r>
                      <a:r>
                        <a:rPr lang="en-US" sz="1100" dirty="0" err="1"/>
                        <a:t>Yerdən</a:t>
                      </a:r>
                      <a:r>
                        <a:rPr lang="en-US" sz="1100" dirty="0"/>
                        <a:t> </a:t>
                      </a:r>
                      <a:r>
                        <a:rPr lang="en-US" sz="1100" dirty="0" err="1"/>
                        <a:t>qalxdığı</a:t>
                      </a:r>
                      <a:r>
                        <a:rPr lang="en-US" sz="1100" dirty="0"/>
                        <a:t> </a:t>
                      </a:r>
                      <a:r>
                        <a:rPr lang="en-US" sz="1100" dirty="0" err="1"/>
                        <a:t>andan</a:t>
                      </a:r>
                      <a:r>
                        <a:rPr lang="en-US" sz="1100" dirty="0"/>
                        <a:t> </a:t>
                      </a:r>
                      <a:r>
                        <a:rPr lang="en-US" sz="1100" dirty="0" err="1"/>
                        <a:t>etibarən</a:t>
                      </a:r>
                      <a:r>
                        <a:rPr lang="az-Latn-AZ" sz="1100" dirty="0"/>
                        <a:t> </a:t>
                      </a:r>
                      <a:r>
                        <a:rPr lang="en-US" sz="1100" dirty="0" err="1"/>
                        <a:t>Yerə</a:t>
                      </a:r>
                      <a:r>
                        <a:rPr lang="en-US" sz="1100" dirty="0"/>
                        <a:t> </a:t>
                      </a:r>
                      <a:r>
                        <a:rPr lang="en-US" sz="1100" dirty="0" err="1"/>
                        <a:t>enənədək</a:t>
                      </a:r>
                      <a:r>
                        <a:rPr lang="en-US" sz="1100" dirty="0"/>
                        <a:t> </a:t>
                      </a:r>
                      <a:r>
                        <a:rPr lang="en-US" sz="1100" dirty="0" err="1"/>
                        <a:t>ölçmək</a:t>
                      </a:r>
                      <a:r>
                        <a:rPr lang="en-US" sz="1100" dirty="0"/>
                        <a:t> </a:t>
                      </a:r>
                      <a:r>
                        <a:rPr lang="en-US" sz="1100" dirty="0" err="1"/>
                        <a:t>və</a:t>
                      </a:r>
                      <a:r>
                        <a:rPr lang="en-US" sz="1100" dirty="0"/>
                        <a:t> real zaman </a:t>
                      </a:r>
                      <a:r>
                        <a:rPr lang="en-US" sz="1100" dirty="0" err="1"/>
                        <a:t>ərzində</a:t>
                      </a:r>
                      <a:r>
                        <a:rPr lang="en-US" sz="1100" dirty="0"/>
                        <a:t> </a:t>
                      </a:r>
                      <a:r>
                        <a:rPr lang="en-US" sz="1100" dirty="0" err="1"/>
                        <a:t>yerüstü</a:t>
                      </a:r>
                      <a:r>
                        <a:rPr lang="en-US" sz="1100" dirty="0"/>
                        <a:t> </a:t>
                      </a:r>
                      <a:r>
                        <a:rPr lang="en-US" sz="1100" dirty="0" err="1"/>
                        <a:t>stansiyaya</a:t>
                      </a:r>
                      <a:r>
                        <a:rPr lang="az-Latn-AZ" sz="1100" dirty="0"/>
                        <a:t> göndərmək məcburiyyətindədir.</a:t>
                      </a:r>
                      <a:endParaRPr lang="en-US"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905296832"/>
                  </a:ext>
                </a:extLst>
              </a:tr>
              <a:tr h="486579">
                <a:tc>
                  <a:txBody>
                    <a:bodyPr/>
                    <a:lstStyle/>
                    <a:p>
                      <a:pPr algn="ctr"/>
                      <a:r>
                        <a:rPr lang="az-Latn-AZ" sz="1200" dirty="0"/>
                        <a:t>19</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Uçuşdan</a:t>
                      </a:r>
                      <a:r>
                        <a:rPr lang="en-US" sz="1200" dirty="0"/>
                        <a:t> </a:t>
                      </a:r>
                      <a:r>
                        <a:rPr lang="en-US" sz="1200" dirty="0" err="1"/>
                        <a:t>dərhal</a:t>
                      </a:r>
                      <a:r>
                        <a:rPr lang="en-US" sz="1200" dirty="0"/>
                        <a:t> </a:t>
                      </a:r>
                      <a:r>
                        <a:rPr lang="en-US" sz="1200" dirty="0" err="1"/>
                        <a:t>sonra</a:t>
                      </a:r>
                      <a:r>
                        <a:rPr lang="en-US" sz="1200" dirty="0"/>
                        <a:t> </a:t>
                      </a:r>
                      <a:r>
                        <a:rPr lang="en-US" sz="1200" dirty="0" err="1"/>
                        <a:t>toplanan</a:t>
                      </a:r>
                      <a:r>
                        <a:rPr lang="en-US" sz="1200" dirty="0"/>
                        <a:t> </a:t>
                      </a:r>
                      <a:r>
                        <a:rPr lang="en-US" sz="1200" dirty="0" err="1"/>
                        <a:t>telemetrik</a:t>
                      </a:r>
                      <a:r>
                        <a:rPr lang="en-US" sz="1200" dirty="0"/>
                        <a:t> </a:t>
                      </a:r>
                      <a:r>
                        <a:rPr lang="en-US" sz="1200" dirty="0" err="1"/>
                        <a:t>məlumatlar</a:t>
                      </a:r>
                      <a:r>
                        <a:rPr lang="en-US" sz="1200" dirty="0"/>
                        <a:t> *.csv </a:t>
                      </a:r>
                      <a:r>
                        <a:rPr lang="en-US" sz="1200" dirty="0" err="1"/>
                        <a:t>formatda</a:t>
                      </a:r>
                      <a:r>
                        <a:rPr lang="en-US" sz="1200" dirty="0"/>
                        <a:t> </a:t>
                      </a:r>
                      <a:r>
                        <a:rPr lang="en-US" sz="1200" dirty="0" err="1"/>
                        <a:t>münsiflərə</a:t>
                      </a:r>
                      <a:r>
                        <a:rPr lang="en-US" sz="1200" dirty="0"/>
                        <a:t> </a:t>
                      </a:r>
                      <a:r>
                        <a:rPr lang="en-US" sz="1200" dirty="0" err="1"/>
                        <a:t>çəkilmiş</a:t>
                      </a:r>
                      <a:r>
                        <a:rPr lang="en-US" sz="1200" dirty="0"/>
                        <a:t> </a:t>
                      </a:r>
                      <a:r>
                        <a:rPr lang="en-US" sz="1200" dirty="0" err="1"/>
                        <a:t>şəkil</a:t>
                      </a:r>
                      <a:r>
                        <a:rPr lang="en-US" sz="1200" dirty="0"/>
                        <a:t>(</a:t>
                      </a:r>
                      <a:r>
                        <a:rPr lang="en-US" sz="1200" dirty="0" err="1"/>
                        <a:t>lər</a:t>
                      </a:r>
                      <a:r>
                        <a:rPr lang="en-US" sz="1200" dirty="0"/>
                        <a:t>)</a:t>
                      </a:r>
                      <a:r>
                        <a:rPr lang="en-US" sz="1200" dirty="0" err="1"/>
                        <a:t>lə</a:t>
                      </a:r>
                      <a:r>
                        <a:rPr lang="en-US" sz="1200" dirty="0"/>
                        <a:t> </a:t>
                      </a:r>
                      <a:r>
                        <a:rPr lang="en-US" sz="1200" dirty="0" err="1"/>
                        <a:t>birlikdə</a:t>
                      </a:r>
                      <a:r>
                        <a:rPr lang="en-US" sz="1200" dirty="0"/>
                        <a:t> </a:t>
                      </a:r>
                      <a:r>
                        <a:rPr lang="en-US" sz="1200" dirty="0" err="1"/>
                        <a:t>təqdim</a:t>
                      </a:r>
                      <a:r>
                        <a:rPr lang="en-US" sz="1200" dirty="0"/>
                        <a:t> </a:t>
                      </a:r>
                      <a:r>
                        <a:rPr lang="en-US" sz="1200" dirty="0" err="1"/>
                        <a:t>olunmalıdır</a:t>
                      </a:r>
                      <a:r>
                        <a:rPr lang="en-US" sz="12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367353071"/>
                  </a:ext>
                </a:extLst>
              </a:tr>
              <a:tr h="291947">
                <a:tc>
                  <a:txBody>
                    <a:bodyPr/>
                    <a:lstStyle/>
                    <a:p>
                      <a:pPr algn="ctr"/>
                      <a:r>
                        <a:rPr lang="az-Latn-AZ" sz="1200" dirty="0"/>
                        <a:t>20</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Peyk eniş etdikdən sonra buzzer işə düşməlidir.</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Törəmə şərt</a:t>
                      </a:r>
                      <a:endParaRPr lang="en-US" sz="1100" dirty="0"/>
                    </a:p>
                  </a:txBody>
                  <a:tcPr anchor="ctr"/>
                </a:tc>
                <a:extLst>
                  <a:ext uri="{0D108BD9-81ED-4DB2-BD59-A6C34878D82A}">
                    <a16:rowId xmlns:a16="http://schemas.microsoft.com/office/drawing/2014/main" val="3566679882"/>
                  </a:ext>
                </a:extLst>
              </a:tr>
              <a:tr h="291947">
                <a:tc>
                  <a:txBody>
                    <a:bodyPr/>
                    <a:lstStyle/>
                    <a:p>
                      <a:pPr algn="ctr"/>
                      <a:r>
                        <a:rPr lang="az-Latn-AZ" sz="1200" dirty="0"/>
                        <a:t>21</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200" dirty="0"/>
                        <a:t>Peyk təhlükəsiz eniş etməlidir. Və faydalı yük zərər almamalıdır.</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3128599640"/>
                  </a:ext>
                </a:extLst>
              </a:tr>
              <a:tr h="778525">
                <a:tc>
                  <a:txBody>
                    <a:bodyPr/>
                    <a:lstStyle/>
                    <a:p>
                      <a:pPr algn="ctr"/>
                      <a:r>
                        <a:rPr lang="az-Latn-AZ" sz="1200" dirty="0"/>
                        <a:t>22</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050" dirty="0"/>
                        <a:t>Model peyk </a:t>
                      </a:r>
                      <a:r>
                        <a:rPr lang="en-US" sz="1050" dirty="0" err="1"/>
                        <a:t>havanın</a:t>
                      </a:r>
                      <a:r>
                        <a:rPr lang="en-US" sz="1050" dirty="0"/>
                        <a:t> </a:t>
                      </a:r>
                      <a:r>
                        <a:rPr lang="en-US" sz="1050" dirty="0" err="1"/>
                        <a:t>temperaturu</a:t>
                      </a:r>
                      <a:r>
                        <a:rPr lang="en-US" sz="1050" dirty="0"/>
                        <a:t>, </a:t>
                      </a:r>
                      <a:r>
                        <a:rPr lang="en-US" sz="1050" dirty="0" err="1"/>
                        <a:t>təzyiqi</a:t>
                      </a:r>
                      <a:r>
                        <a:rPr lang="en-US" sz="1050" dirty="0"/>
                        <a:t>, </a:t>
                      </a:r>
                      <a:r>
                        <a:rPr lang="en-US" sz="1050" dirty="0" err="1"/>
                        <a:t>batareyadakı</a:t>
                      </a:r>
                      <a:r>
                        <a:rPr lang="en-US" sz="1050" dirty="0"/>
                        <a:t> </a:t>
                      </a:r>
                      <a:r>
                        <a:rPr lang="en-US" sz="1050" dirty="0" err="1"/>
                        <a:t>gərginliyi</a:t>
                      </a:r>
                      <a:r>
                        <a:rPr lang="en-US" sz="1050" dirty="0"/>
                        <a:t>, </a:t>
                      </a:r>
                      <a:r>
                        <a:rPr lang="en-US" sz="1050" dirty="0" err="1"/>
                        <a:t>modelin</a:t>
                      </a:r>
                      <a:r>
                        <a:rPr lang="en-US" sz="1050" dirty="0"/>
                        <a:t> </a:t>
                      </a:r>
                      <a:r>
                        <a:rPr lang="en-US" sz="1050" dirty="0" err="1"/>
                        <a:t>şaquli</a:t>
                      </a:r>
                      <a:r>
                        <a:rPr lang="en-US" sz="1050" dirty="0"/>
                        <a:t> </a:t>
                      </a:r>
                      <a:r>
                        <a:rPr lang="en-US" sz="1050" dirty="0" err="1"/>
                        <a:t>istiqamətdəki</a:t>
                      </a:r>
                      <a:r>
                        <a:rPr lang="en-US" sz="1050" dirty="0"/>
                        <a:t> </a:t>
                      </a:r>
                      <a:r>
                        <a:rPr lang="en-US" sz="1050" dirty="0" err="1"/>
                        <a:t>düşmə</a:t>
                      </a:r>
                      <a:r>
                        <a:rPr lang="en-US" sz="1050" dirty="0"/>
                        <a:t> </a:t>
                      </a:r>
                      <a:r>
                        <a:rPr lang="en-US" sz="1050" dirty="0" err="1"/>
                        <a:t>sürətini</a:t>
                      </a:r>
                      <a:r>
                        <a:rPr lang="en-US" sz="1050" dirty="0"/>
                        <a:t> </a:t>
                      </a:r>
                      <a:r>
                        <a:rPr lang="en-US" sz="1050" dirty="0" err="1"/>
                        <a:t>və</a:t>
                      </a:r>
                      <a:r>
                        <a:rPr lang="en-US" sz="1050" dirty="0"/>
                        <a:t> GPS </a:t>
                      </a:r>
                      <a:r>
                        <a:rPr lang="en-US" sz="1050" dirty="0" err="1"/>
                        <a:t>qəbuledicinin</a:t>
                      </a:r>
                      <a:r>
                        <a:rPr lang="en-US" sz="1050" dirty="0"/>
                        <a:t> </a:t>
                      </a:r>
                      <a:r>
                        <a:rPr lang="en-US" sz="1050" dirty="0" err="1"/>
                        <a:t>göstəriciləri</a:t>
                      </a:r>
                      <a:r>
                        <a:rPr lang="en-US" sz="1050" dirty="0"/>
                        <a:t> (</a:t>
                      </a:r>
                      <a:r>
                        <a:rPr lang="en-US" sz="1050" dirty="0" err="1"/>
                        <a:t>koordinat</a:t>
                      </a:r>
                      <a:r>
                        <a:rPr lang="en-US" sz="1050" dirty="0"/>
                        <a:t>, </a:t>
                      </a:r>
                      <a:r>
                        <a:rPr lang="en-US" sz="1050" dirty="0" err="1"/>
                        <a:t>görünüşdə</a:t>
                      </a:r>
                      <a:r>
                        <a:rPr lang="en-US" sz="1050" dirty="0"/>
                        <a:t> </a:t>
                      </a:r>
                      <a:r>
                        <a:rPr lang="en-US" sz="1050" dirty="0" err="1"/>
                        <a:t>olan</a:t>
                      </a:r>
                      <a:r>
                        <a:rPr lang="en-US" sz="1050" dirty="0"/>
                        <a:t> </a:t>
                      </a:r>
                      <a:r>
                        <a:rPr lang="en-US" sz="1050" dirty="0" err="1"/>
                        <a:t>peyk</a:t>
                      </a:r>
                      <a:r>
                        <a:rPr lang="en-US" sz="1050" dirty="0"/>
                        <a:t> </a:t>
                      </a:r>
                      <a:r>
                        <a:rPr lang="en-US" sz="1050" dirty="0" err="1"/>
                        <a:t>sayı</a:t>
                      </a:r>
                      <a:r>
                        <a:rPr lang="en-US" sz="1050" dirty="0"/>
                        <a:t>, UTC </a:t>
                      </a:r>
                      <a:r>
                        <a:rPr lang="en-US" sz="1050" dirty="0" err="1"/>
                        <a:t>standartı</a:t>
                      </a:r>
                      <a:r>
                        <a:rPr lang="en-US" sz="1050" dirty="0"/>
                        <a:t> </a:t>
                      </a:r>
                      <a:r>
                        <a:rPr lang="en-US" sz="1050" dirty="0" err="1"/>
                        <a:t>ilə</a:t>
                      </a:r>
                      <a:r>
                        <a:rPr lang="en-US" sz="1050" dirty="0"/>
                        <a:t> </a:t>
                      </a:r>
                      <a:r>
                        <a:rPr lang="en-US" sz="1050" dirty="0" err="1"/>
                        <a:t>cari</a:t>
                      </a:r>
                      <a:r>
                        <a:rPr lang="en-US" sz="1050" dirty="0"/>
                        <a:t> zaman) </a:t>
                      </a:r>
                      <a:r>
                        <a:rPr lang="en-US" sz="1050" dirty="0" err="1"/>
                        <a:t>kimi</a:t>
                      </a:r>
                      <a:r>
                        <a:rPr lang="en-US" sz="1050" dirty="0"/>
                        <a:t> </a:t>
                      </a:r>
                      <a:r>
                        <a:rPr lang="en-US" sz="1050" dirty="0" err="1"/>
                        <a:t>telemetrik</a:t>
                      </a:r>
                      <a:r>
                        <a:rPr lang="en-US" sz="1050" dirty="0"/>
                        <a:t> </a:t>
                      </a:r>
                      <a:r>
                        <a:rPr lang="en-US" sz="1050" dirty="0" err="1"/>
                        <a:t>məlumatları</a:t>
                      </a:r>
                      <a:r>
                        <a:rPr lang="en-US" sz="1050" dirty="0"/>
                        <a:t> </a:t>
                      </a:r>
                      <a:r>
                        <a:rPr lang="en-US" sz="1050" dirty="0" err="1"/>
                        <a:t>konteynerdən</a:t>
                      </a:r>
                      <a:r>
                        <a:rPr lang="en-US" sz="1050" dirty="0"/>
                        <a:t> </a:t>
                      </a:r>
                      <a:r>
                        <a:rPr lang="en-US" sz="1050" dirty="0" err="1"/>
                        <a:t>ayrıldığı</a:t>
                      </a:r>
                      <a:r>
                        <a:rPr lang="en-US" sz="1050" dirty="0"/>
                        <a:t> </a:t>
                      </a:r>
                      <a:r>
                        <a:rPr lang="en-US" sz="1050" dirty="0" err="1"/>
                        <a:t>andan</a:t>
                      </a:r>
                      <a:r>
                        <a:rPr lang="en-US" sz="1050" dirty="0"/>
                        <a:t> </a:t>
                      </a:r>
                      <a:r>
                        <a:rPr lang="en-US" sz="1050" dirty="0" err="1"/>
                        <a:t>etibarən</a:t>
                      </a:r>
                      <a:r>
                        <a:rPr lang="en-US" sz="1050" dirty="0"/>
                        <a:t> </a:t>
                      </a:r>
                      <a:r>
                        <a:rPr lang="en-US" sz="1050" dirty="0" err="1"/>
                        <a:t>ölçmək</a:t>
                      </a:r>
                      <a:r>
                        <a:rPr lang="en-US" sz="1050" dirty="0"/>
                        <a:t> </a:t>
                      </a:r>
                      <a:r>
                        <a:rPr lang="en-US" sz="1050" dirty="0" err="1"/>
                        <a:t>və</a:t>
                      </a:r>
                      <a:r>
                        <a:rPr lang="en-US" sz="1050" dirty="0"/>
                        <a:t> real zaman </a:t>
                      </a:r>
                      <a:r>
                        <a:rPr lang="en-US" sz="1050" dirty="0" err="1"/>
                        <a:t>ərzində</a:t>
                      </a:r>
                      <a:r>
                        <a:rPr lang="en-US" sz="1050" dirty="0"/>
                        <a:t> </a:t>
                      </a:r>
                      <a:r>
                        <a:rPr lang="en-US" sz="1050" dirty="0" err="1"/>
                        <a:t>yerüstü</a:t>
                      </a:r>
                      <a:r>
                        <a:rPr lang="en-US" sz="1050" dirty="0"/>
                        <a:t> </a:t>
                      </a:r>
                      <a:r>
                        <a:rPr lang="en-US" sz="1050" dirty="0" err="1"/>
                        <a:t>stansiyaya</a:t>
                      </a:r>
                      <a:r>
                        <a:rPr lang="en-US" sz="1050" dirty="0"/>
                        <a:t> </a:t>
                      </a:r>
                      <a:r>
                        <a:rPr lang="en-US" sz="1050" dirty="0" err="1"/>
                        <a:t>göndərmək</a:t>
                      </a:r>
                      <a:r>
                        <a:rPr lang="az-Latn-AZ" sz="1050" dirty="0"/>
                        <a:t> məcbutiyyətindədir.</a:t>
                      </a:r>
                      <a:endParaRPr lang="en-US" sz="105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100" dirty="0"/>
                        <a:t>Müsabiqənin şərti</a:t>
                      </a:r>
                      <a:endParaRPr lang="en-US" sz="1100" dirty="0"/>
                    </a:p>
                  </a:txBody>
                  <a:tcPr anchor="ctr"/>
                </a:tc>
                <a:extLst>
                  <a:ext uri="{0D108BD9-81ED-4DB2-BD59-A6C34878D82A}">
                    <a16:rowId xmlns:a16="http://schemas.microsoft.com/office/drawing/2014/main" val="4148568344"/>
                  </a:ext>
                </a:extLst>
              </a:tr>
            </a:tbl>
          </a:graphicData>
        </a:graphic>
      </p:graphicFrame>
    </p:spTree>
    <p:extLst>
      <p:ext uri="{BB962C8B-B14F-4D97-AF65-F5344CB8AC3E}">
        <p14:creationId xmlns:p14="http://schemas.microsoft.com/office/powerpoint/2010/main" val="997300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80</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nə ümumi baxış</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5C3CF090-BE28-4968-919B-D4E0A6A78D5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D32A5B69-B79E-4B70-B6CA-C436905AF464}"/>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81CE6E07-18A2-4645-AB7D-171A010E1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E5784E06-BB00-4E54-8521-63948593E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6" name="Picture 5" descr="A close up of a computer&#10;&#10;Description generated with very high confidence">
            <a:extLst>
              <a:ext uri="{FF2B5EF4-FFF2-40B4-BE49-F238E27FC236}">
                <a16:creationId xmlns:a16="http://schemas.microsoft.com/office/drawing/2014/main" id="{BF45A21C-87E5-47E4-84F6-7DF258448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496" y="1634407"/>
            <a:ext cx="2272245" cy="1551428"/>
          </a:xfrm>
          <a:prstGeom prst="rect">
            <a:avLst/>
          </a:prstGeom>
        </p:spPr>
      </p:pic>
      <p:pic>
        <p:nvPicPr>
          <p:cNvPr id="35" name="Picture 34" descr="A picture containing cable, connector&#10;&#10;Description generated with very high confidence">
            <a:extLst>
              <a:ext uri="{FF2B5EF4-FFF2-40B4-BE49-F238E27FC236}">
                <a16:creationId xmlns:a16="http://schemas.microsoft.com/office/drawing/2014/main" id="{B83A53E1-9DA5-4674-8276-D41B616F04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363" y="4110440"/>
            <a:ext cx="963581" cy="820549"/>
          </a:xfrm>
          <a:prstGeom prst="rect">
            <a:avLst/>
          </a:prstGeom>
        </p:spPr>
      </p:pic>
      <p:pic>
        <p:nvPicPr>
          <p:cNvPr id="36" name="Picture 35" descr="A circuit board&#10;&#10;Description generated with very high confidence">
            <a:extLst>
              <a:ext uri="{FF2B5EF4-FFF2-40B4-BE49-F238E27FC236}">
                <a16:creationId xmlns:a16="http://schemas.microsoft.com/office/drawing/2014/main" id="{5E9CC343-BB03-4DEC-8B61-D076B18E11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286" t="25132" r="12091" b="19245"/>
          <a:stretch/>
        </p:blipFill>
        <p:spPr>
          <a:xfrm>
            <a:off x="2558720" y="5001599"/>
            <a:ext cx="1262298" cy="953689"/>
          </a:xfrm>
          <a:prstGeom prst="rect">
            <a:avLst/>
          </a:prstGeom>
        </p:spPr>
      </p:pic>
      <p:pic>
        <p:nvPicPr>
          <p:cNvPr id="37" name="Picture 36" descr="A circuit board&#10;&#10;Description generated with very high confidence">
            <a:extLst>
              <a:ext uri="{FF2B5EF4-FFF2-40B4-BE49-F238E27FC236}">
                <a16:creationId xmlns:a16="http://schemas.microsoft.com/office/drawing/2014/main" id="{C1DB33C3-521D-45AA-A6B8-64DFD2E70D5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892" t="15608" r="12330" b="16538"/>
          <a:stretch/>
        </p:blipFill>
        <p:spPr>
          <a:xfrm>
            <a:off x="4860771" y="4873542"/>
            <a:ext cx="1176164" cy="1081746"/>
          </a:xfrm>
          <a:prstGeom prst="rect">
            <a:avLst/>
          </a:prstGeom>
        </p:spPr>
      </p:pic>
      <p:pic>
        <p:nvPicPr>
          <p:cNvPr id="38" name="Picture 37" descr="A necklace on a table&#10;&#10;Description generated with high confidence">
            <a:extLst>
              <a:ext uri="{FF2B5EF4-FFF2-40B4-BE49-F238E27FC236}">
                <a16:creationId xmlns:a16="http://schemas.microsoft.com/office/drawing/2014/main" id="{000C4E3A-68D8-4681-ADC8-FFFE503EF53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69970" y="4930989"/>
            <a:ext cx="1094907" cy="1094907"/>
          </a:xfrm>
          <a:prstGeom prst="rect">
            <a:avLst/>
          </a:prstGeom>
        </p:spPr>
      </p:pic>
      <p:pic>
        <p:nvPicPr>
          <p:cNvPr id="39" name="Рисунок 8">
            <a:extLst>
              <a:ext uri="{FF2B5EF4-FFF2-40B4-BE49-F238E27FC236}">
                <a16:creationId xmlns:a16="http://schemas.microsoft.com/office/drawing/2014/main" id="{C74715D8-331E-427C-B828-7CC2CC54A4D2}"/>
              </a:ext>
            </a:extLst>
          </p:cNvPr>
          <p:cNvPicPr>
            <a:picLocks noChangeAspect="1"/>
          </p:cNvPicPr>
          <p:nvPr/>
        </p:nvPicPr>
        <p:blipFill rotWithShape="1">
          <a:blip r:embed="rId9"/>
          <a:srcRect t="38272" r="-246" b="37396"/>
          <a:stretch/>
        </p:blipFill>
        <p:spPr>
          <a:xfrm rot="13357178">
            <a:off x="5092575" y="2588742"/>
            <a:ext cx="4292985" cy="622289"/>
          </a:xfrm>
          <a:prstGeom prst="rect">
            <a:avLst/>
          </a:prstGeom>
        </p:spPr>
      </p:pic>
      <p:sp>
        <p:nvSpPr>
          <p:cNvPr id="40" name="TextBox 39">
            <a:extLst>
              <a:ext uri="{FF2B5EF4-FFF2-40B4-BE49-F238E27FC236}">
                <a16:creationId xmlns:a16="http://schemas.microsoft.com/office/drawing/2014/main" id="{E558FDA2-C56D-4988-AB72-93BB88E8397A}"/>
              </a:ext>
            </a:extLst>
          </p:cNvPr>
          <p:cNvSpPr txBox="1"/>
          <p:nvPr/>
        </p:nvSpPr>
        <p:spPr>
          <a:xfrm>
            <a:off x="2231137" y="3276007"/>
            <a:ext cx="1142998" cy="246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000" dirty="0"/>
              <a:t>YIS </a:t>
            </a:r>
            <a:r>
              <a:rPr lang="en-US" sz="1000" dirty="0" err="1"/>
              <a:t>kompyuter</a:t>
            </a:r>
            <a:endParaRPr lang="en-US" sz="1000" dirty="0"/>
          </a:p>
        </p:txBody>
      </p:sp>
      <p:sp>
        <p:nvSpPr>
          <p:cNvPr id="41" name="TextBox 40">
            <a:extLst>
              <a:ext uri="{FF2B5EF4-FFF2-40B4-BE49-F238E27FC236}">
                <a16:creationId xmlns:a16="http://schemas.microsoft.com/office/drawing/2014/main" id="{E7D2047C-8376-4458-90AC-42FB46EC6D8D}"/>
              </a:ext>
            </a:extLst>
          </p:cNvPr>
          <p:cNvSpPr txBox="1"/>
          <p:nvPr/>
        </p:nvSpPr>
        <p:spPr>
          <a:xfrm>
            <a:off x="791308" y="4977372"/>
            <a:ext cx="1142999" cy="246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000" dirty="0"/>
              <a:t>Mini USB </a:t>
            </a:r>
            <a:r>
              <a:rPr lang="en-US" sz="1000" dirty="0" err="1"/>
              <a:t>kabel</a:t>
            </a:r>
            <a:endParaRPr lang="en-US" sz="1050" dirty="0"/>
          </a:p>
        </p:txBody>
      </p:sp>
      <p:sp>
        <p:nvSpPr>
          <p:cNvPr id="42" name="TextBox 41">
            <a:extLst>
              <a:ext uri="{FF2B5EF4-FFF2-40B4-BE49-F238E27FC236}">
                <a16:creationId xmlns:a16="http://schemas.microsoft.com/office/drawing/2014/main" id="{8C3A616B-356F-4062-A8D5-D4CD88F8A6FC}"/>
              </a:ext>
            </a:extLst>
          </p:cNvPr>
          <p:cNvSpPr txBox="1"/>
          <p:nvPr/>
        </p:nvSpPr>
        <p:spPr>
          <a:xfrm>
            <a:off x="2618370" y="5970450"/>
            <a:ext cx="1142997" cy="246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000" dirty="0"/>
              <a:t>USB TLL </a:t>
            </a:r>
            <a:r>
              <a:rPr lang="en-US" sz="1000" dirty="0" err="1"/>
              <a:t>konverter</a:t>
            </a:r>
            <a:endParaRPr lang="en-US" sz="1000" dirty="0"/>
          </a:p>
        </p:txBody>
      </p:sp>
      <p:sp>
        <p:nvSpPr>
          <p:cNvPr id="49" name="TextBox 48">
            <a:extLst>
              <a:ext uri="{FF2B5EF4-FFF2-40B4-BE49-F238E27FC236}">
                <a16:creationId xmlns:a16="http://schemas.microsoft.com/office/drawing/2014/main" id="{89925A98-A03B-47FB-9408-2A0A12F23E4C}"/>
              </a:ext>
            </a:extLst>
          </p:cNvPr>
          <p:cNvSpPr txBox="1"/>
          <p:nvPr/>
        </p:nvSpPr>
        <p:spPr>
          <a:xfrm>
            <a:off x="4787371" y="5970450"/>
            <a:ext cx="1399788" cy="246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000" dirty="0" err="1"/>
              <a:t>Xbee</a:t>
            </a:r>
            <a:r>
              <a:rPr lang="en-US" sz="1000" dirty="0"/>
              <a:t>-PRO S2C RPSMA</a:t>
            </a:r>
          </a:p>
        </p:txBody>
      </p:sp>
      <p:sp>
        <p:nvSpPr>
          <p:cNvPr id="50" name="TextBox 49">
            <a:extLst>
              <a:ext uri="{FF2B5EF4-FFF2-40B4-BE49-F238E27FC236}">
                <a16:creationId xmlns:a16="http://schemas.microsoft.com/office/drawing/2014/main" id="{022F7038-9BFC-4564-8D88-2836FC222147}"/>
              </a:ext>
            </a:extLst>
          </p:cNvPr>
          <p:cNvSpPr txBox="1"/>
          <p:nvPr/>
        </p:nvSpPr>
        <p:spPr>
          <a:xfrm>
            <a:off x="7169505" y="5970450"/>
            <a:ext cx="1142999" cy="246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000" dirty="0"/>
              <a:t>Pigtail </a:t>
            </a:r>
            <a:r>
              <a:rPr lang="en-US" sz="1000" dirty="0" err="1"/>
              <a:t>kabel</a:t>
            </a:r>
            <a:endParaRPr lang="en-US" sz="1050" dirty="0"/>
          </a:p>
        </p:txBody>
      </p:sp>
      <p:sp>
        <p:nvSpPr>
          <p:cNvPr id="51" name="TextBox 50">
            <a:extLst>
              <a:ext uri="{FF2B5EF4-FFF2-40B4-BE49-F238E27FC236}">
                <a16:creationId xmlns:a16="http://schemas.microsoft.com/office/drawing/2014/main" id="{A235FA8A-6714-47B8-B79A-6A01278D451E}"/>
              </a:ext>
            </a:extLst>
          </p:cNvPr>
          <p:cNvSpPr txBox="1"/>
          <p:nvPr/>
        </p:nvSpPr>
        <p:spPr>
          <a:xfrm rot="2679896">
            <a:off x="6516664" y="3152896"/>
            <a:ext cx="1142997" cy="246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000" dirty="0"/>
              <a:t>Antenna</a:t>
            </a:r>
          </a:p>
        </p:txBody>
      </p:sp>
      <p:grpSp>
        <p:nvGrpSpPr>
          <p:cNvPr id="52" name="Group 51">
            <a:extLst>
              <a:ext uri="{FF2B5EF4-FFF2-40B4-BE49-F238E27FC236}">
                <a16:creationId xmlns:a16="http://schemas.microsoft.com/office/drawing/2014/main" id="{F2956A41-1D43-4674-AA64-1F6B5FE0F2F9}"/>
              </a:ext>
            </a:extLst>
          </p:cNvPr>
          <p:cNvGrpSpPr/>
          <p:nvPr/>
        </p:nvGrpSpPr>
        <p:grpSpPr>
          <a:xfrm rot="19345933">
            <a:off x="1775797" y="3864945"/>
            <a:ext cx="793035" cy="161333"/>
            <a:chOff x="10718998" y="4070838"/>
            <a:chExt cx="634802" cy="191477"/>
          </a:xfrm>
        </p:grpSpPr>
        <p:cxnSp>
          <p:nvCxnSpPr>
            <p:cNvPr id="53" name="Straight Arrow Connector 52">
              <a:extLst>
                <a:ext uri="{FF2B5EF4-FFF2-40B4-BE49-F238E27FC236}">
                  <a16:creationId xmlns:a16="http://schemas.microsoft.com/office/drawing/2014/main" id="{3BF31A7B-F2DD-4AFD-99F1-C17EF6795BB2}"/>
                </a:ext>
              </a:extLst>
            </p:cNvPr>
            <p:cNvCxnSpPr>
              <a:cxnSpLocks/>
            </p:cNvCxnSpPr>
            <p:nvPr/>
          </p:nvCxnSpPr>
          <p:spPr>
            <a:xfrm>
              <a:off x="10728047" y="4070838"/>
              <a:ext cx="625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043F86D-6148-42F0-9539-B313975C009A}"/>
                </a:ext>
              </a:extLst>
            </p:cNvPr>
            <p:cNvCxnSpPr>
              <a:cxnSpLocks/>
            </p:cNvCxnSpPr>
            <p:nvPr/>
          </p:nvCxnSpPr>
          <p:spPr>
            <a:xfrm flipH="1">
              <a:off x="10718998" y="4262315"/>
              <a:ext cx="634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02779B9E-C4C8-44A1-9DB5-577DA12913C5}"/>
              </a:ext>
            </a:extLst>
          </p:cNvPr>
          <p:cNvGrpSpPr/>
          <p:nvPr/>
        </p:nvGrpSpPr>
        <p:grpSpPr>
          <a:xfrm>
            <a:off x="1902359" y="5305176"/>
            <a:ext cx="650945" cy="121465"/>
            <a:chOff x="1902359" y="5305176"/>
            <a:chExt cx="650945" cy="121465"/>
          </a:xfrm>
        </p:grpSpPr>
        <p:cxnSp>
          <p:nvCxnSpPr>
            <p:cNvPr id="56" name="Straight Arrow Connector 55">
              <a:extLst>
                <a:ext uri="{FF2B5EF4-FFF2-40B4-BE49-F238E27FC236}">
                  <a16:creationId xmlns:a16="http://schemas.microsoft.com/office/drawing/2014/main" id="{CC350A85-5AD1-4559-A026-75F94D1ED859}"/>
                </a:ext>
              </a:extLst>
            </p:cNvPr>
            <p:cNvCxnSpPr>
              <a:cxnSpLocks/>
            </p:cNvCxnSpPr>
            <p:nvPr/>
          </p:nvCxnSpPr>
          <p:spPr>
            <a:xfrm rot="12951285">
              <a:off x="1902359" y="5426641"/>
              <a:ext cx="5506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D2A1E83-D18D-4C7C-90D3-F89C15EC9F7C}"/>
                </a:ext>
              </a:extLst>
            </p:cNvPr>
            <p:cNvCxnSpPr>
              <a:cxnSpLocks/>
            </p:cNvCxnSpPr>
            <p:nvPr/>
          </p:nvCxnSpPr>
          <p:spPr>
            <a:xfrm rot="12951285" flipH="1">
              <a:off x="1994659" y="5305176"/>
              <a:ext cx="558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5E31A6C-B9B1-4055-A09B-1B2D83AD6D65}"/>
              </a:ext>
            </a:extLst>
          </p:cNvPr>
          <p:cNvGrpSpPr/>
          <p:nvPr/>
        </p:nvGrpSpPr>
        <p:grpSpPr>
          <a:xfrm>
            <a:off x="6163653" y="5453185"/>
            <a:ext cx="793035" cy="161333"/>
            <a:chOff x="10718998" y="4070838"/>
            <a:chExt cx="634802" cy="191477"/>
          </a:xfrm>
        </p:grpSpPr>
        <p:cxnSp>
          <p:nvCxnSpPr>
            <p:cNvPr id="62" name="Straight Arrow Connector 61">
              <a:extLst>
                <a:ext uri="{FF2B5EF4-FFF2-40B4-BE49-F238E27FC236}">
                  <a16:creationId xmlns:a16="http://schemas.microsoft.com/office/drawing/2014/main" id="{209C15F5-2E4C-44EA-849C-C088FCEB2C33}"/>
                </a:ext>
              </a:extLst>
            </p:cNvPr>
            <p:cNvCxnSpPr>
              <a:cxnSpLocks/>
            </p:cNvCxnSpPr>
            <p:nvPr/>
          </p:nvCxnSpPr>
          <p:spPr>
            <a:xfrm>
              <a:off x="10728047" y="4070838"/>
              <a:ext cx="625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ACF7C0F-9303-42D8-B126-C56CF6454CBC}"/>
                </a:ext>
              </a:extLst>
            </p:cNvPr>
            <p:cNvCxnSpPr>
              <a:cxnSpLocks/>
            </p:cNvCxnSpPr>
            <p:nvPr/>
          </p:nvCxnSpPr>
          <p:spPr>
            <a:xfrm flipH="1">
              <a:off x="10718998" y="4262315"/>
              <a:ext cx="634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CFDCE1E-833A-4046-B808-539A96B10D70}"/>
              </a:ext>
            </a:extLst>
          </p:cNvPr>
          <p:cNvGrpSpPr/>
          <p:nvPr/>
        </p:nvGrpSpPr>
        <p:grpSpPr>
          <a:xfrm rot="16200000">
            <a:off x="7263820" y="4453805"/>
            <a:ext cx="793035" cy="161333"/>
            <a:chOff x="10718998" y="4070838"/>
            <a:chExt cx="634802" cy="191477"/>
          </a:xfrm>
        </p:grpSpPr>
        <p:cxnSp>
          <p:nvCxnSpPr>
            <p:cNvPr id="65" name="Straight Arrow Connector 64">
              <a:extLst>
                <a:ext uri="{FF2B5EF4-FFF2-40B4-BE49-F238E27FC236}">
                  <a16:creationId xmlns:a16="http://schemas.microsoft.com/office/drawing/2014/main" id="{70235304-C0B4-49A7-AF67-941A51BC095E}"/>
                </a:ext>
              </a:extLst>
            </p:cNvPr>
            <p:cNvCxnSpPr>
              <a:cxnSpLocks/>
            </p:cNvCxnSpPr>
            <p:nvPr/>
          </p:nvCxnSpPr>
          <p:spPr>
            <a:xfrm>
              <a:off x="10728047" y="4070838"/>
              <a:ext cx="625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EB2B44-7B96-46F4-B0A9-D43746A2FB19}"/>
                </a:ext>
              </a:extLst>
            </p:cNvPr>
            <p:cNvCxnSpPr>
              <a:cxnSpLocks/>
            </p:cNvCxnSpPr>
            <p:nvPr/>
          </p:nvCxnSpPr>
          <p:spPr>
            <a:xfrm flipH="1">
              <a:off x="10718998" y="4262315"/>
              <a:ext cx="634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9DFDD78F-CC63-43C7-ACD0-39270D3A996D}"/>
              </a:ext>
            </a:extLst>
          </p:cNvPr>
          <p:cNvGrpSpPr/>
          <p:nvPr/>
        </p:nvGrpSpPr>
        <p:grpSpPr>
          <a:xfrm>
            <a:off x="3941018" y="5406477"/>
            <a:ext cx="793035" cy="276989"/>
            <a:chOff x="3941018" y="5330952"/>
            <a:chExt cx="793035" cy="276989"/>
          </a:xfrm>
        </p:grpSpPr>
        <p:cxnSp>
          <p:nvCxnSpPr>
            <p:cNvPr id="59" name="Straight Arrow Connector 58">
              <a:extLst>
                <a:ext uri="{FF2B5EF4-FFF2-40B4-BE49-F238E27FC236}">
                  <a16:creationId xmlns:a16="http://schemas.microsoft.com/office/drawing/2014/main" id="{2D5AAE82-085C-418B-AF51-66CE61A34277}"/>
                </a:ext>
              </a:extLst>
            </p:cNvPr>
            <p:cNvCxnSpPr>
              <a:cxnSpLocks/>
            </p:cNvCxnSpPr>
            <p:nvPr/>
          </p:nvCxnSpPr>
          <p:spPr>
            <a:xfrm>
              <a:off x="3952323" y="5330952"/>
              <a:ext cx="781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BA8A8EE-4BB4-49BF-B297-2805069E5398}"/>
                </a:ext>
              </a:extLst>
            </p:cNvPr>
            <p:cNvCxnSpPr>
              <a:cxnSpLocks/>
            </p:cNvCxnSpPr>
            <p:nvPr/>
          </p:nvCxnSpPr>
          <p:spPr>
            <a:xfrm flipH="1">
              <a:off x="3941018" y="5587570"/>
              <a:ext cx="793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238A05-8FAB-498B-ABE4-0EB5B05FEA71}"/>
                </a:ext>
              </a:extLst>
            </p:cNvPr>
            <p:cNvSpPr txBox="1"/>
            <p:nvPr/>
          </p:nvSpPr>
          <p:spPr>
            <a:xfrm>
              <a:off x="4071090" y="5330952"/>
              <a:ext cx="532891" cy="276989"/>
            </a:xfrm>
            <a:prstGeom prst="rect">
              <a:avLst/>
            </a:prstGeom>
            <a:noFill/>
          </p:spPr>
          <p:txBody>
            <a:bodyPr wrap="square" rtlCol="0" anchor="ctr">
              <a:spAutoFit/>
            </a:bodyPr>
            <a:lstStyle/>
            <a:p>
              <a:pPr algn="ctr"/>
              <a:r>
                <a:rPr lang="en-US" sz="1200" b="1" i="1" dirty="0">
                  <a:solidFill>
                    <a:srgbClr val="4472C4"/>
                  </a:solidFill>
                </a:rPr>
                <a:t>UART</a:t>
              </a:r>
            </a:p>
          </p:txBody>
        </p:sp>
      </p:grpSp>
    </p:spTree>
    <p:extLst>
      <p:ext uri="{BB962C8B-B14F-4D97-AF65-F5344CB8AC3E}">
        <p14:creationId xmlns:p14="http://schemas.microsoft.com/office/powerpoint/2010/main" val="429832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81</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nin </a:t>
            </a:r>
            <a:r>
              <a:rPr lang="az-Latn-AZ" sz="2400" b="1" kern="0" dirty="0">
                <a:solidFill>
                  <a:srgbClr val="333399"/>
                </a:solidFill>
              </a:rPr>
              <a:t>dizaynı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D8D8B6D3-87F9-406A-8B79-D7475899AAC4}"/>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EB2D6CB7-5B99-4620-B3CD-1C728706826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F0F03B1A-4B0A-46DB-A1F6-E761CE8CF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F20C07D5-AC43-4964-BA31-09A25327C2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C019F828-368C-467F-A55A-49238E3F322B}"/>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YİS – in </a:t>
            </a:r>
            <a:r>
              <a:rPr lang="en-US" kern="0" dirty="0" err="1">
                <a:solidFill>
                  <a:srgbClr val="4472C4"/>
                </a:solidFill>
              </a:rPr>
              <a:t>hal</a:t>
            </a:r>
            <a:r>
              <a:rPr lang="en-US" kern="0" dirty="0">
                <a:solidFill>
                  <a:srgbClr val="4472C4"/>
                </a:solidFill>
              </a:rPr>
              <a:t> </a:t>
            </a:r>
            <a:r>
              <a:rPr lang="az-Latn-AZ" kern="0" dirty="0">
                <a:solidFill>
                  <a:srgbClr val="4472C4"/>
                </a:solidFill>
              </a:rPr>
              <a:t>diaqramı</a:t>
            </a:r>
            <a:endParaRPr lang="en-US" dirty="0">
              <a:solidFill>
                <a:srgbClr val="4472C4"/>
              </a:solidFill>
            </a:endParaRPr>
          </a:p>
        </p:txBody>
      </p:sp>
      <p:sp>
        <p:nvSpPr>
          <p:cNvPr id="18" name="Hexagon 17">
            <a:extLst>
              <a:ext uri="{FF2B5EF4-FFF2-40B4-BE49-F238E27FC236}">
                <a16:creationId xmlns:a16="http://schemas.microsoft.com/office/drawing/2014/main" id="{A403D543-2344-477D-8111-F732762F8174}"/>
              </a:ext>
            </a:extLst>
          </p:cNvPr>
          <p:cNvSpPr/>
          <p:nvPr/>
        </p:nvSpPr>
        <p:spPr>
          <a:xfrm>
            <a:off x="160898" y="3631057"/>
            <a:ext cx="1773409" cy="698029"/>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az-Latn-AZ" sz="1400" dirty="0"/>
              <a:t>COM Port</a:t>
            </a:r>
            <a:endParaRPr lang="en-US" sz="1400" dirty="0"/>
          </a:p>
        </p:txBody>
      </p:sp>
      <p:sp>
        <p:nvSpPr>
          <p:cNvPr id="24" name="Rectangle 23">
            <a:extLst>
              <a:ext uri="{FF2B5EF4-FFF2-40B4-BE49-F238E27FC236}">
                <a16:creationId xmlns:a16="http://schemas.microsoft.com/office/drawing/2014/main" id="{71503D1A-8944-4BEA-BB53-6E6986C31401}"/>
              </a:ext>
            </a:extLst>
          </p:cNvPr>
          <p:cNvSpPr/>
          <p:nvPr/>
        </p:nvSpPr>
        <p:spPr>
          <a:xfrm>
            <a:off x="889852" y="1791241"/>
            <a:ext cx="2584868" cy="698029"/>
          </a:xfrm>
          <a:prstGeom prst="rect">
            <a:avLst/>
          </a:prstGeom>
          <a:solidFill>
            <a:srgbClr val="FF11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a:t>
            </a:r>
            <a:r>
              <a:rPr lang="az-Latn-AZ" sz="1400" dirty="0"/>
              <a:t>q</a:t>
            </a:r>
            <a:r>
              <a:rPr lang="en-US" sz="1400" dirty="0"/>
              <a:t>ram</a:t>
            </a:r>
            <a:r>
              <a:rPr lang="az-Latn-AZ" sz="1400" dirty="0"/>
              <a:t>ın </a:t>
            </a:r>
            <a:r>
              <a:rPr lang="en-US" sz="1400" dirty="0" err="1"/>
              <a:t>i</a:t>
            </a:r>
            <a:r>
              <a:rPr lang="az-Latn-AZ" sz="1400" dirty="0"/>
              <a:t>şə salınması</a:t>
            </a:r>
            <a:endParaRPr lang="en-US" sz="1400" dirty="0"/>
          </a:p>
        </p:txBody>
      </p:sp>
      <p:sp>
        <p:nvSpPr>
          <p:cNvPr id="30" name="Rectangle 29">
            <a:extLst>
              <a:ext uri="{FF2B5EF4-FFF2-40B4-BE49-F238E27FC236}">
                <a16:creationId xmlns:a16="http://schemas.microsoft.com/office/drawing/2014/main" id="{6B737A08-1C2D-4D7C-BD0E-8B5887C1EA72}"/>
              </a:ext>
            </a:extLst>
          </p:cNvPr>
          <p:cNvSpPr/>
          <p:nvPr/>
        </p:nvSpPr>
        <p:spPr>
          <a:xfrm>
            <a:off x="4587302" y="4217730"/>
            <a:ext cx="2045840" cy="69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400" dirty="0"/>
              <a:t>Paketlərin sintaksis analizinin modulu</a:t>
            </a:r>
            <a:endParaRPr lang="en-US" sz="1400" dirty="0"/>
          </a:p>
        </p:txBody>
      </p:sp>
      <p:sp>
        <p:nvSpPr>
          <p:cNvPr id="31" name="Rectangle 30">
            <a:extLst>
              <a:ext uri="{FF2B5EF4-FFF2-40B4-BE49-F238E27FC236}">
                <a16:creationId xmlns:a16="http://schemas.microsoft.com/office/drawing/2014/main" id="{63188796-EEA7-496F-8A54-E7141561A770}"/>
              </a:ext>
            </a:extLst>
          </p:cNvPr>
          <p:cNvSpPr/>
          <p:nvPr/>
        </p:nvSpPr>
        <p:spPr>
          <a:xfrm>
            <a:off x="2267712" y="5482278"/>
            <a:ext cx="2045840" cy="69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400" dirty="0"/>
              <a:t>Bölmələri əks etdirmək</a:t>
            </a:r>
            <a:endParaRPr lang="en-US" sz="1400" dirty="0"/>
          </a:p>
        </p:txBody>
      </p:sp>
      <p:sp>
        <p:nvSpPr>
          <p:cNvPr id="32" name="Rectangle 31">
            <a:extLst>
              <a:ext uri="{FF2B5EF4-FFF2-40B4-BE49-F238E27FC236}">
                <a16:creationId xmlns:a16="http://schemas.microsoft.com/office/drawing/2014/main" id="{88EB0F5B-5E59-4A5A-B486-F625CBA6B515}"/>
              </a:ext>
            </a:extLst>
          </p:cNvPr>
          <p:cNvSpPr/>
          <p:nvPr/>
        </p:nvSpPr>
        <p:spPr>
          <a:xfrm>
            <a:off x="4587302" y="5477256"/>
            <a:ext cx="2045840" cy="69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400" dirty="0"/>
              <a:t>Məlumatların</a:t>
            </a:r>
            <a:r>
              <a:rPr lang="az-Latn-AZ" sz="1400" b="1" dirty="0"/>
              <a:t> *.CSV </a:t>
            </a:r>
            <a:r>
              <a:rPr lang="az-Latn-AZ" sz="1400" dirty="0"/>
              <a:t>fayla yazdırılması</a:t>
            </a:r>
            <a:endParaRPr lang="en-US" sz="1400" dirty="0"/>
          </a:p>
        </p:txBody>
      </p:sp>
      <p:sp>
        <p:nvSpPr>
          <p:cNvPr id="33" name="Rectangle 32">
            <a:extLst>
              <a:ext uri="{FF2B5EF4-FFF2-40B4-BE49-F238E27FC236}">
                <a16:creationId xmlns:a16="http://schemas.microsoft.com/office/drawing/2014/main" id="{CE0042C3-CB4C-4E91-AD0A-1AD4B156853C}"/>
              </a:ext>
            </a:extLst>
          </p:cNvPr>
          <p:cNvSpPr/>
          <p:nvPr/>
        </p:nvSpPr>
        <p:spPr>
          <a:xfrm>
            <a:off x="6869559" y="5477256"/>
            <a:ext cx="2045840" cy="69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400" dirty="0"/>
              <a:t>Məlumatların </a:t>
            </a:r>
            <a:r>
              <a:rPr lang="az-Latn-AZ" sz="1400" b="1" dirty="0"/>
              <a:t>verilənlər bazası</a:t>
            </a:r>
            <a:r>
              <a:rPr lang="az-Latn-AZ" sz="1400" dirty="0"/>
              <a:t>na yazdırılması</a:t>
            </a:r>
            <a:endParaRPr lang="en-US" sz="1400" dirty="0"/>
          </a:p>
        </p:txBody>
      </p:sp>
      <p:sp>
        <p:nvSpPr>
          <p:cNvPr id="40" name="Diamond 39">
            <a:extLst>
              <a:ext uri="{FF2B5EF4-FFF2-40B4-BE49-F238E27FC236}">
                <a16:creationId xmlns:a16="http://schemas.microsoft.com/office/drawing/2014/main" id="{84EF2913-11A8-4CB5-8B78-BC81FE27F2A9}"/>
              </a:ext>
            </a:extLst>
          </p:cNvPr>
          <p:cNvSpPr/>
          <p:nvPr/>
        </p:nvSpPr>
        <p:spPr>
          <a:xfrm>
            <a:off x="4454998" y="2486607"/>
            <a:ext cx="2310447" cy="111698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az-Latn-AZ" sz="1600" dirty="0"/>
              <a:t>Komanda sətri</a:t>
            </a:r>
            <a:endParaRPr lang="en-US" sz="1600" dirty="0"/>
          </a:p>
        </p:txBody>
      </p:sp>
      <p:sp>
        <p:nvSpPr>
          <p:cNvPr id="41" name="Rectangle 40">
            <a:extLst>
              <a:ext uri="{FF2B5EF4-FFF2-40B4-BE49-F238E27FC236}">
                <a16:creationId xmlns:a16="http://schemas.microsoft.com/office/drawing/2014/main" id="{F496382D-DF81-4D8E-9CF7-841C643AFBC6}"/>
              </a:ext>
            </a:extLst>
          </p:cNvPr>
          <p:cNvSpPr/>
          <p:nvPr/>
        </p:nvSpPr>
        <p:spPr>
          <a:xfrm>
            <a:off x="7342760" y="2696085"/>
            <a:ext cx="1572639" cy="698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az-Latn-AZ" sz="1400" dirty="0"/>
              <a:t>Komandanı göndər</a:t>
            </a:r>
            <a:endParaRPr lang="en-US" sz="1400" dirty="0"/>
          </a:p>
        </p:txBody>
      </p:sp>
      <p:cxnSp>
        <p:nvCxnSpPr>
          <p:cNvPr id="6" name="Connector: Elbow 5">
            <a:extLst>
              <a:ext uri="{FF2B5EF4-FFF2-40B4-BE49-F238E27FC236}">
                <a16:creationId xmlns:a16="http://schemas.microsoft.com/office/drawing/2014/main" id="{8131FA5C-A4CB-413E-A0AE-DFDE0739641D}"/>
              </a:ext>
            </a:extLst>
          </p:cNvPr>
          <p:cNvCxnSpPr>
            <a:cxnSpLocks/>
            <a:stCxn id="24" idx="2"/>
          </p:cNvCxnSpPr>
          <p:nvPr/>
        </p:nvCxnSpPr>
        <p:spPr>
          <a:xfrm rot="5400000">
            <a:off x="1086541" y="2507847"/>
            <a:ext cx="1114323" cy="1077168"/>
          </a:xfrm>
          <a:prstGeom prst="bentConnector3">
            <a:avLst/>
          </a:prstGeom>
          <a:ln>
            <a:solidFill>
              <a:srgbClr val="FF11D2"/>
            </a:solidFill>
            <a:tailEnd type="triangle"/>
          </a:ln>
        </p:spPr>
        <p:style>
          <a:lnRef idx="3">
            <a:schemeClr val="accent1"/>
          </a:lnRef>
          <a:fillRef idx="0">
            <a:schemeClr val="accent1"/>
          </a:fillRef>
          <a:effectRef idx="2">
            <a:schemeClr val="accent1"/>
          </a:effectRef>
          <a:fontRef idx="minor">
            <a:schemeClr val="tx1"/>
          </a:fontRef>
        </p:style>
      </p:cxnSp>
      <p:cxnSp>
        <p:nvCxnSpPr>
          <p:cNvPr id="45" name="Connector: Elbow 44">
            <a:extLst>
              <a:ext uri="{FF2B5EF4-FFF2-40B4-BE49-F238E27FC236}">
                <a16:creationId xmlns:a16="http://schemas.microsoft.com/office/drawing/2014/main" id="{429BFF6F-EA7E-4F19-8357-81878056FF88}"/>
              </a:ext>
            </a:extLst>
          </p:cNvPr>
          <p:cNvCxnSpPr>
            <a:cxnSpLocks/>
            <a:stCxn id="18" idx="0"/>
            <a:endCxn id="30" idx="1"/>
          </p:cNvCxnSpPr>
          <p:nvPr/>
        </p:nvCxnSpPr>
        <p:spPr>
          <a:xfrm>
            <a:off x="1934307" y="3980072"/>
            <a:ext cx="2652995" cy="586673"/>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8" name="Straight Arrow Connector 47">
            <a:extLst>
              <a:ext uri="{FF2B5EF4-FFF2-40B4-BE49-F238E27FC236}">
                <a16:creationId xmlns:a16="http://schemas.microsoft.com/office/drawing/2014/main" id="{6C7DE21F-29BC-488B-A975-72C83C09010A}"/>
              </a:ext>
            </a:extLst>
          </p:cNvPr>
          <p:cNvCxnSpPr>
            <a:cxnSpLocks/>
            <a:stCxn id="30" idx="0"/>
            <a:endCxn id="40" idx="2"/>
          </p:cNvCxnSpPr>
          <p:nvPr/>
        </p:nvCxnSpPr>
        <p:spPr>
          <a:xfrm flipV="1">
            <a:off x="5610222" y="3603593"/>
            <a:ext cx="0" cy="61413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270E36A0-F4DE-4E3E-A846-884DFF6ECC18}"/>
              </a:ext>
            </a:extLst>
          </p:cNvPr>
          <p:cNvCxnSpPr>
            <a:cxnSpLocks/>
            <a:stCxn id="40" idx="3"/>
            <a:endCxn id="41" idx="1"/>
          </p:cNvCxnSpPr>
          <p:nvPr/>
        </p:nvCxnSpPr>
        <p:spPr>
          <a:xfrm>
            <a:off x="6765445" y="3045100"/>
            <a:ext cx="57731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Connector: Elbow 53">
            <a:extLst>
              <a:ext uri="{FF2B5EF4-FFF2-40B4-BE49-F238E27FC236}">
                <a16:creationId xmlns:a16="http://schemas.microsoft.com/office/drawing/2014/main" id="{3877FDF6-3C49-460D-A53E-DFA36A02D9CE}"/>
              </a:ext>
            </a:extLst>
          </p:cNvPr>
          <p:cNvCxnSpPr>
            <a:cxnSpLocks/>
            <a:stCxn id="30" idx="2"/>
            <a:endCxn id="31" idx="0"/>
          </p:cNvCxnSpPr>
          <p:nvPr/>
        </p:nvCxnSpPr>
        <p:spPr>
          <a:xfrm rot="5400000">
            <a:off x="4167168" y="4039223"/>
            <a:ext cx="566519" cy="231959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Connector: Elbow 57">
            <a:extLst>
              <a:ext uri="{FF2B5EF4-FFF2-40B4-BE49-F238E27FC236}">
                <a16:creationId xmlns:a16="http://schemas.microsoft.com/office/drawing/2014/main" id="{1B1F4818-DACE-4374-A888-1DCE2D9A891D}"/>
              </a:ext>
            </a:extLst>
          </p:cNvPr>
          <p:cNvCxnSpPr>
            <a:cxnSpLocks/>
            <a:stCxn id="30" idx="2"/>
            <a:endCxn id="33" idx="0"/>
          </p:cNvCxnSpPr>
          <p:nvPr/>
        </p:nvCxnSpPr>
        <p:spPr>
          <a:xfrm rot="16200000" flipH="1">
            <a:off x="6470602" y="4055378"/>
            <a:ext cx="561497" cy="228225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7288C2A4-3749-4123-BA79-F1F8A3DA417B}"/>
              </a:ext>
            </a:extLst>
          </p:cNvPr>
          <p:cNvCxnSpPr>
            <a:cxnSpLocks/>
            <a:stCxn id="30" idx="2"/>
            <a:endCxn id="32" idx="0"/>
          </p:cNvCxnSpPr>
          <p:nvPr/>
        </p:nvCxnSpPr>
        <p:spPr>
          <a:xfrm>
            <a:off x="5610222" y="4915759"/>
            <a:ext cx="0" cy="5614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3" name="TextBox 72">
            <a:extLst>
              <a:ext uri="{FF2B5EF4-FFF2-40B4-BE49-F238E27FC236}">
                <a16:creationId xmlns:a16="http://schemas.microsoft.com/office/drawing/2014/main" id="{7AAED056-D2C5-4180-87FD-62C9CF79134E}"/>
              </a:ext>
            </a:extLst>
          </p:cNvPr>
          <p:cNvSpPr txBox="1"/>
          <p:nvPr/>
        </p:nvSpPr>
        <p:spPr>
          <a:xfrm>
            <a:off x="889852" y="2761235"/>
            <a:ext cx="1318523" cy="276999"/>
          </a:xfrm>
          <a:prstGeom prst="rect">
            <a:avLst/>
          </a:prstGeom>
          <a:noFill/>
        </p:spPr>
        <p:txBody>
          <a:bodyPr wrap="square" rtlCol="0" anchor="ctr">
            <a:spAutoFit/>
          </a:bodyPr>
          <a:lstStyle/>
          <a:p>
            <a:pPr algn="ctr"/>
            <a:r>
              <a:rPr lang="az-Latn-AZ" sz="1200" b="1" i="1" dirty="0">
                <a:solidFill>
                  <a:srgbClr val="FF11D2"/>
                </a:solidFill>
              </a:rPr>
              <a:t>Məlumat göndər</a:t>
            </a:r>
            <a:endParaRPr lang="en-US" sz="1200" b="1" i="1" dirty="0">
              <a:solidFill>
                <a:srgbClr val="FF11D2"/>
              </a:solidFill>
            </a:endParaRPr>
          </a:p>
        </p:txBody>
      </p:sp>
      <p:sp>
        <p:nvSpPr>
          <p:cNvPr id="74" name="TextBox 73">
            <a:extLst>
              <a:ext uri="{FF2B5EF4-FFF2-40B4-BE49-F238E27FC236}">
                <a16:creationId xmlns:a16="http://schemas.microsoft.com/office/drawing/2014/main" id="{60C1B475-9BD7-4B88-9B36-4E13AF9CA7A2}"/>
              </a:ext>
            </a:extLst>
          </p:cNvPr>
          <p:cNvSpPr txBox="1"/>
          <p:nvPr/>
        </p:nvSpPr>
        <p:spPr>
          <a:xfrm>
            <a:off x="1939857" y="3693616"/>
            <a:ext cx="1385023" cy="276999"/>
          </a:xfrm>
          <a:prstGeom prst="rect">
            <a:avLst/>
          </a:prstGeom>
          <a:noFill/>
        </p:spPr>
        <p:txBody>
          <a:bodyPr wrap="square" rtlCol="0" anchor="ctr">
            <a:spAutoFit/>
          </a:bodyPr>
          <a:lstStyle/>
          <a:p>
            <a:pPr algn="ctr"/>
            <a:r>
              <a:rPr lang="az-Latn-AZ" sz="1200" b="1" i="1" dirty="0">
                <a:solidFill>
                  <a:srgbClr val="70AD47"/>
                </a:solidFill>
              </a:rPr>
              <a:t>Alınan məlumatlar</a:t>
            </a:r>
            <a:endParaRPr lang="en-US" sz="1200" b="1" i="1" dirty="0">
              <a:solidFill>
                <a:srgbClr val="70AD47"/>
              </a:solidFill>
            </a:endParaRPr>
          </a:p>
        </p:txBody>
      </p:sp>
    </p:spTree>
    <p:extLst>
      <p:ext uri="{BB962C8B-B14F-4D97-AF65-F5344CB8AC3E}">
        <p14:creationId xmlns:p14="http://schemas.microsoft.com/office/powerpoint/2010/main" val="4011420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82</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nin </a:t>
            </a:r>
            <a:r>
              <a:rPr lang="az-Latn-AZ" sz="2400" b="1" kern="0" dirty="0">
                <a:solidFill>
                  <a:srgbClr val="333399"/>
                </a:solidFill>
              </a:rPr>
              <a:t>dizaynı (davamı)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D8D8B6D3-87F9-406A-8B79-D7475899AAC4}"/>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EB2D6CB7-5B99-4620-B3CD-1C7287068262}"/>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F0F03B1A-4B0A-46DB-A1F6-E761CE8CF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F20C07D5-AC43-4964-BA31-09A25327C2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4" name="Table 13">
            <a:extLst>
              <a:ext uri="{FF2B5EF4-FFF2-40B4-BE49-F238E27FC236}">
                <a16:creationId xmlns:a16="http://schemas.microsoft.com/office/drawing/2014/main" id="{9F60BE9E-42E4-47F8-91B8-C4AE8923B7E0}"/>
              </a:ext>
            </a:extLst>
          </p:cNvPr>
          <p:cNvGraphicFramePr>
            <a:graphicFrameLocks noGrp="1"/>
          </p:cNvGraphicFramePr>
          <p:nvPr>
            <p:extLst>
              <p:ext uri="{D42A27DB-BD31-4B8C-83A1-F6EECF244321}">
                <p14:modId xmlns:p14="http://schemas.microsoft.com/office/powerpoint/2010/main" val="3520229819"/>
              </p:ext>
            </p:extLst>
          </p:nvPr>
        </p:nvGraphicFramePr>
        <p:xfrm>
          <a:off x="219457" y="1214153"/>
          <a:ext cx="3072383" cy="1495748"/>
        </p:xfrm>
        <a:graphic>
          <a:graphicData uri="http://schemas.openxmlformats.org/drawingml/2006/table">
            <a:tbl>
              <a:tblPr firstRow="1" bandRow="1">
                <a:tableStyleId>{5C22544A-7EE6-4342-B048-85BDC9FD1C3A}</a:tableStyleId>
              </a:tblPr>
              <a:tblGrid>
                <a:gridCol w="3072383">
                  <a:extLst>
                    <a:ext uri="{9D8B030D-6E8A-4147-A177-3AD203B41FA5}">
                      <a16:colId xmlns:a16="http://schemas.microsoft.com/office/drawing/2014/main" val="1851633800"/>
                    </a:ext>
                  </a:extLst>
                </a:gridCol>
              </a:tblGrid>
              <a:tr h="1495748">
                <a:tc>
                  <a:txBody>
                    <a:bodyPr/>
                    <a:lstStyle/>
                    <a:p>
                      <a:pPr algn="ctr"/>
                      <a:r>
                        <a:rPr lang="az-Latn-AZ" sz="1400" b="0" dirty="0"/>
                        <a:t>Uçuşun Avgust ayında keçiriləcəyini nəzərə alaraq YİS kompyuterini günəş şüası və istidən qorumaq üçün </a:t>
                      </a:r>
                      <a:r>
                        <a:rPr lang="az-Latn-AZ" sz="1400" b="1" dirty="0"/>
                        <a:t>çətir</a:t>
                      </a:r>
                      <a:r>
                        <a:rPr lang="az-Latn-AZ" sz="1400" b="0" dirty="0"/>
                        <a:t> nəzərdə tutulub.</a:t>
                      </a:r>
                    </a:p>
                  </a:txBody>
                  <a:tcPr anchor="ctr"/>
                </a:tc>
                <a:extLst>
                  <a:ext uri="{0D108BD9-81ED-4DB2-BD59-A6C34878D82A}">
                    <a16:rowId xmlns:a16="http://schemas.microsoft.com/office/drawing/2014/main" val="981040463"/>
                  </a:ext>
                </a:extLst>
              </a:tr>
            </a:tbl>
          </a:graphicData>
        </a:graphic>
      </p:graphicFrame>
      <p:graphicFrame>
        <p:nvGraphicFramePr>
          <p:cNvPr id="15" name="Table 14">
            <a:extLst>
              <a:ext uri="{FF2B5EF4-FFF2-40B4-BE49-F238E27FC236}">
                <a16:creationId xmlns:a16="http://schemas.microsoft.com/office/drawing/2014/main" id="{47968BFB-97EB-4F15-9BD9-DA386CDFFBBB}"/>
              </a:ext>
            </a:extLst>
          </p:cNvPr>
          <p:cNvGraphicFramePr>
            <a:graphicFrameLocks noGrp="1"/>
          </p:cNvGraphicFramePr>
          <p:nvPr>
            <p:extLst>
              <p:ext uri="{D42A27DB-BD31-4B8C-83A1-F6EECF244321}">
                <p14:modId xmlns:p14="http://schemas.microsoft.com/office/powerpoint/2010/main" val="2912324124"/>
              </p:ext>
            </p:extLst>
          </p:nvPr>
        </p:nvGraphicFramePr>
        <p:xfrm>
          <a:off x="5892259" y="1214153"/>
          <a:ext cx="3061342" cy="1495748"/>
        </p:xfrm>
        <a:graphic>
          <a:graphicData uri="http://schemas.openxmlformats.org/drawingml/2006/table">
            <a:tbl>
              <a:tblPr firstRow="1" bandRow="1">
                <a:tableStyleId>{5C22544A-7EE6-4342-B048-85BDC9FD1C3A}</a:tableStyleId>
              </a:tblPr>
              <a:tblGrid>
                <a:gridCol w="3061342">
                  <a:extLst>
                    <a:ext uri="{9D8B030D-6E8A-4147-A177-3AD203B41FA5}">
                      <a16:colId xmlns:a16="http://schemas.microsoft.com/office/drawing/2014/main" val="3516053737"/>
                    </a:ext>
                  </a:extLst>
                </a:gridCol>
              </a:tblGrid>
              <a:tr h="1495748">
                <a:tc>
                  <a:txBody>
                    <a:bodyPr/>
                    <a:lstStyle/>
                    <a:p>
                      <a:pPr algn="ctr"/>
                      <a:r>
                        <a:rPr lang="az-Latn-AZ" sz="1400" b="0" dirty="0"/>
                        <a:t>Uçuş zamanı YİS kompyuteri ilə yarana biləcək nasazlıqlardan (avto-yeniləmə kimi) qaçmaq üçün, kompyuterin internetdən tamamilə ayrılmış olması nəzərdə tutulub</a:t>
                      </a:r>
                      <a:r>
                        <a:rPr lang="en-US" sz="1400" b="0" dirty="0"/>
                        <a:t>.</a:t>
                      </a:r>
                      <a:r>
                        <a:rPr lang="az-Latn-AZ" sz="1400" b="0" dirty="0"/>
                        <a:t> </a:t>
                      </a:r>
                      <a:endParaRPr lang="en-US" sz="1400" b="0" dirty="0"/>
                    </a:p>
                  </a:txBody>
                  <a:tcPr anchor="ctr"/>
                </a:tc>
                <a:extLst>
                  <a:ext uri="{0D108BD9-81ED-4DB2-BD59-A6C34878D82A}">
                    <a16:rowId xmlns:a16="http://schemas.microsoft.com/office/drawing/2014/main" val="2800350847"/>
                  </a:ext>
                </a:extLst>
              </a:tr>
            </a:tbl>
          </a:graphicData>
        </a:graphic>
      </p:graphicFrame>
      <p:graphicFrame>
        <p:nvGraphicFramePr>
          <p:cNvPr id="16" name="Table 15">
            <a:extLst>
              <a:ext uri="{FF2B5EF4-FFF2-40B4-BE49-F238E27FC236}">
                <a16:creationId xmlns:a16="http://schemas.microsoft.com/office/drawing/2014/main" id="{77B7FD5E-2C4C-42D7-BAFB-7B69228C230A}"/>
              </a:ext>
            </a:extLst>
          </p:cNvPr>
          <p:cNvGraphicFramePr>
            <a:graphicFrameLocks noGrp="1"/>
          </p:cNvGraphicFramePr>
          <p:nvPr>
            <p:extLst>
              <p:ext uri="{D42A27DB-BD31-4B8C-83A1-F6EECF244321}">
                <p14:modId xmlns:p14="http://schemas.microsoft.com/office/powerpoint/2010/main" val="3520975306"/>
              </p:ext>
            </p:extLst>
          </p:nvPr>
        </p:nvGraphicFramePr>
        <p:xfrm>
          <a:off x="219457" y="4818888"/>
          <a:ext cx="3072383" cy="1495748"/>
        </p:xfrm>
        <a:graphic>
          <a:graphicData uri="http://schemas.openxmlformats.org/drawingml/2006/table">
            <a:tbl>
              <a:tblPr firstRow="1" bandRow="1">
                <a:tableStyleId>{5C22544A-7EE6-4342-B048-85BDC9FD1C3A}</a:tableStyleId>
              </a:tblPr>
              <a:tblGrid>
                <a:gridCol w="3072383">
                  <a:extLst>
                    <a:ext uri="{9D8B030D-6E8A-4147-A177-3AD203B41FA5}">
                      <a16:colId xmlns:a16="http://schemas.microsoft.com/office/drawing/2014/main" val="1851633800"/>
                    </a:ext>
                  </a:extLst>
                </a:gridCol>
              </a:tblGrid>
              <a:tr h="1495748">
                <a:tc>
                  <a:txBody>
                    <a:bodyPr/>
                    <a:lstStyle/>
                    <a:p>
                      <a:pPr algn="ctr"/>
                      <a:r>
                        <a:rPr lang="az-Latn-AZ" sz="1400" b="0" dirty="0"/>
                        <a:t>YİS kompyuteri tam dolu batareya həcmi ilə ən azı </a:t>
                      </a:r>
                      <a:r>
                        <a:rPr lang="az-Latn-AZ" sz="1400" b="1" dirty="0"/>
                        <a:t>4 saat</a:t>
                      </a:r>
                      <a:r>
                        <a:rPr lang="az-Latn-AZ" sz="1400" b="0" dirty="0"/>
                        <a:t> çalışma vaxtına malikdir. Hər ehtimala qarşı isə, 2-ci ehtiyat kompyuter nəzərdə tutulub.</a:t>
                      </a:r>
                    </a:p>
                  </a:txBody>
                  <a:tcPr anchor="ctr"/>
                </a:tc>
                <a:extLst>
                  <a:ext uri="{0D108BD9-81ED-4DB2-BD59-A6C34878D82A}">
                    <a16:rowId xmlns:a16="http://schemas.microsoft.com/office/drawing/2014/main" val="981040463"/>
                  </a:ext>
                </a:extLst>
              </a:tr>
            </a:tbl>
          </a:graphicData>
        </a:graphic>
      </p:graphicFrame>
      <p:graphicFrame>
        <p:nvGraphicFramePr>
          <p:cNvPr id="17" name="Table 16">
            <a:extLst>
              <a:ext uri="{FF2B5EF4-FFF2-40B4-BE49-F238E27FC236}">
                <a16:creationId xmlns:a16="http://schemas.microsoft.com/office/drawing/2014/main" id="{A89343FD-A775-4F18-BF2F-E25F85C2910A}"/>
              </a:ext>
            </a:extLst>
          </p:cNvPr>
          <p:cNvGraphicFramePr>
            <a:graphicFrameLocks noGrp="1"/>
          </p:cNvGraphicFramePr>
          <p:nvPr>
            <p:extLst>
              <p:ext uri="{D42A27DB-BD31-4B8C-83A1-F6EECF244321}">
                <p14:modId xmlns:p14="http://schemas.microsoft.com/office/powerpoint/2010/main" val="2682789524"/>
              </p:ext>
            </p:extLst>
          </p:nvPr>
        </p:nvGraphicFramePr>
        <p:xfrm>
          <a:off x="5840714" y="4818888"/>
          <a:ext cx="3072383" cy="1495748"/>
        </p:xfrm>
        <a:graphic>
          <a:graphicData uri="http://schemas.openxmlformats.org/drawingml/2006/table">
            <a:tbl>
              <a:tblPr firstRow="1" bandRow="1">
                <a:tableStyleId>{5C22544A-7EE6-4342-B048-85BDC9FD1C3A}</a:tableStyleId>
              </a:tblPr>
              <a:tblGrid>
                <a:gridCol w="3072383">
                  <a:extLst>
                    <a:ext uri="{9D8B030D-6E8A-4147-A177-3AD203B41FA5}">
                      <a16:colId xmlns:a16="http://schemas.microsoft.com/office/drawing/2014/main" val="3516053737"/>
                    </a:ext>
                  </a:extLst>
                </a:gridCol>
              </a:tblGrid>
              <a:tr h="1495748">
                <a:tc>
                  <a:txBody>
                    <a:bodyPr/>
                    <a:lstStyle/>
                    <a:p>
                      <a:pPr algn="ctr"/>
                      <a:r>
                        <a:rPr lang="az-Latn-AZ" sz="1400" b="0" dirty="0"/>
                        <a:t>YİS kompyuterinin internetdən tamamilə ayrılmış olacağını nəzərə alaraq, proqram təminatının internetdən asılı olmayacaq şəkildə proqramlaşdırdıq.</a:t>
                      </a:r>
                      <a:endParaRPr lang="en-US" sz="1400" b="0" dirty="0"/>
                    </a:p>
                  </a:txBody>
                  <a:tcPr anchor="ctr"/>
                </a:tc>
                <a:extLst>
                  <a:ext uri="{0D108BD9-81ED-4DB2-BD59-A6C34878D82A}">
                    <a16:rowId xmlns:a16="http://schemas.microsoft.com/office/drawing/2014/main" val="2800350847"/>
                  </a:ext>
                </a:extLst>
              </a:tr>
            </a:tbl>
          </a:graphicData>
        </a:graphic>
      </p:graphicFrame>
      <p:cxnSp>
        <p:nvCxnSpPr>
          <p:cNvPr id="6" name="Straight Arrow Connector 5">
            <a:extLst>
              <a:ext uri="{FF2B5EF4-FFF2-40B4-BE49-F238E27FC236}">
                <a16:creationId xmlns:a16="http://schemas.microsoft.com/office/drawing/2014/main" id="{308E309B-3B1B-4155-988D-667AB4E3E422}"/>
              </a:ext>
            </a:extLst>
          </p:cNvPr>
          <p:cNvCxnSpPr>
            <a:cxnSpLocks/>
          </p:cNvCxnSpPr>
          <p:nvPr/>
        </p:nvCxnSpPr>
        <p:spPr>
          <a:xfrm flipH="1" flipV="1">
            <a:off x="3291841" y="2709901"/>
            <a:ext cx="914399" cy="8632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8DC1A835-6110-4BB5-A215-EBC5AA90FC2C}"/>
              </a:ext>
            </a:extLst>
          </p:cNvPr>
          <p:cNvCxnSpPr>
            <a:cxnSpLocks/>
          </p:cNvCxnSpPr>
          <p:nvPr/>
        </p:nvCxnSpPr>
        <p:spPr>
          <a:xfrm flipH="1">
            <a:off x="3303287" y="3954039"/>
            <a:ext cx="1085833" cy="8648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13E08853-94F5-4351-8A51-75A7F15D0357}"/>
              </a:ext>
            </a:extLst>
          </p:cNvPr>
          <p:cNvCxnSpPr>
            <a:cxnSpLocks/>
          </p:cNvCxnSpPr>
          <p:nvPr/>
        </p:nvCxnSpPr>
        <p:spPr>
          <a:xfrm flipV="1">
            <a:off x="4937762" y="2709901"/>
            <a:ext cx="954497" cy="7966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F3ECF7F4-6501-4459-A7C9-6003CF61EB41}"/>
              </a:ext>
            </a:extLst>
          </p:cNvPr>
          <p:cNvCxnSpPr>
            <a:cxnSpLocks/>
          </p:cNvCxnSpPr>
          <p:nvPr/>
        </p:nvCxnSpPr>
        <p:spPr>
          <a:xfrm>
            <a:off x="4754882" y="3813535"/>
            <a:ext cx="1085831" cy="10208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Oval 21">
            <a:extLst>
              <a:ext uri="{FF2B5EF4-FFF2-40B4-BE49-F238E27FC236}">
                <a16:creationId xmlns:a16="http://schemas.microsoft.com/office/drawing/2014/main" id="{44F59D16-9EC0-4881-BCFF-42DA42D8EBE4}"/>
              </a:ext>
            </a:extLst>
          </p:cNvPr>
          <p:cNvSpPr/>
          <p:nvPr/>
        </p:nvSpPr>
        <p:spPr>
          <a:xfrm>
            <a:off x="3611880" y="2797294"/>
            <a:ext cx="1920240" cy="19202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b="1" dirty="0"/>
              <a:t>Yarana biləcək problemlər</a:t>
            </a:r>
            <a:endParaRPr lang="en-US" sz="1600" b="1" dirty="0"/>
          </a:p>
        </p:txBody>
      </p:sp>
      <p:pic>
        <p:nvPicPr>
          <p:cNvPr id="36" name="Рисунок 10" descr="Изображение выглядит как зонт, аксессуар&#10;&#10;Описание создано с очень высокой степенью достоверности">
            <a:extLst>
              <a:ext uri="{FF2B5EF4-FFF2-40B4-BE49-F238E27FC236}">
                <a16:creationId xmlns:a16="http://schemas.microsoft.com/office/drawing/2014/main" id="{2F4FCA12-544F-44DF-A62C-26925749D169}"/>
              </a:ext>
            </a:extLst>
          </p:cNvPr>
          <p:cNvPicPr>
            <a:picLocks noChangeAspect="1"/>
          </p:cNvPicPr>
          <p:nvPr/>
        </p:nvPicPr>
        <p:blipFill>
          <a:blip r:embed="rId4"/>
          <a:stretch>
            <a:fillRect/>
          </a:stretch>
        </p:blipFill>
        <p:spPr>
          <a:xfrm rot="2280000">
            <a:off x="3778300" y="1283574"/>
            <a:ext cx="1735855" cy="1580239"/>
          </a:xfrm>
          <a:prstGeom prst="rect">
            <a:avLst/>
          </a:prstGeom>
        </p:spPr>
      </p:pic>
      <p:pic>
        <p:nvPicPr>
          <p:cNvPr id="37" name="Рисунок 29">
            <a:extLst>
              <a:ext uri="{FF2B5EF4-FFF2-40B4-BE49-F238E27FC236}">
                <a16:creationId xmlns:a16="http://schemas.microsoft.com/office/drawing/2014/main" id="{4A0D01D4-27D0-4410-A03E-2271C86F97BD}"/>
              </a:ext>
            </a:extLst>
          </p:cNvPr>
          <p:cNvPicPr>
            <a:picLocks noChangeAspect="1"/>
          </p:cNvPicPr>
          <p:nvPr/>
        </p:nvPicPr>
        <p:blipFill>
          <a:blip r:embed="rId5"/>
          <a:stretch>
            <a:fillRect/>
          </a:stretch>
        </p:blipFill>
        <p:spPr>
          <a:xfrm>
            <a:off x="1119292" y="3121232"/>
            <a:ext cx="1303867" cy="1303867"/>
          </a:xfrm>
          <a:prstGeom prst="rect">
            <a:avLst/>
          </a:prstGeom>
        </p:spPr>
      </p:pic>
      <p:pic>
        <p:nvPicPr>
          <p:cNvPr id="38" name="Рисунок 23">
            <a:extLst>
              <a:ext uri="{FF2B5EF4-FFF2-40B4-BE49-F238E27FC236}">
                <a16:creationId xmlns:a16="http://schemas.microsoft.com/office/drawing/2014/main" id="{1A050DA4-3BA5-4CA0-A408-1F5EA40948C1}"/>
              </a:ext>
            </a:extLst>
          </p:cNvPr>
          <p:cNvPicPr>
            <a:picLocks noChangeAspect="1"/>
          </p:cNvPicPr>
          <p:nvPr/>
        </p:nvPicPr>
        <p:blipFill>
          <a:blip r:embed="rId6"/>
          <a:stretch>
            <a:fillRect/>
          </a:stretch>
        </p:blipFill>
        <p:spPr>
          <a:xfrm>
            <a:off x="6726065" y="2991409"/>
            <a:ext cx="1563512" cy="1563512"/>
          </a:xfrm>
          <a:prstGeom prst="rect">
            <a:avLst/>
          </a:prstGeom>
        </p:spPr>
      </p:pic>
      <p:pic>
        <p:nvPicPr>
          <p:cNvPr id="39" name="Picture 38" descr="A close up of a computer&#10;&#10;Description generated with very high confidence">
            <a:extLst>
              <a:ext uri="{FF2B5EF4-FFF2-40B4-BE49-F238E27FC236}">
                <a16:creationId xmlns:a16="http://schemas.microsoft.com/office/drawing/2014/main" id="{F9EE8B41-0DD3-4560-A9A8-504D674645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06157" y="4902236"/>
            <a:ext cx="1920240" cy="1311088"/>
          </a:xfrm>
          <a:prstGeom prst="rect">
            <a:avLst/>
          </a:prstGeom>
        </p:spPr>
      </p:pic>
    </p:spTree>
    <p:extLst>
      <p:ext uri="{BB962C8B-B14F-4D97-AF65-F5344CB8AC3E}">
        <p14:creationId xmlns:p14="http://schemas.microsoft.com/office/powerpoint/2010/main" val="1763385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83</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antenası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619BD9A4-316D-45C7-9E39-F0E748FAB59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5BAD86A1-57A0-48DA-927A-3CB42A7143C8}"/>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377F028E-FC34-448E-9358-A19F0E7EF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AEB346AF-2ADC-4AA9-A7E1-F78F21301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graphicFrame>
        <p:nvGraphicFramePr>
          <p:cNvPr id="14" name="Table 13">
            <a:extLst>
              <a:ext uri="{FF2B5EF4-FFF2-40B4-BE49-F238E27FC236}">
                <a16:creationId xmlns:a16="http://schemas.microsoft.com/office/drawing/2014/main" id="{DE17844A-4A90-4BAF-A1A0-F25E8AA15C31}"/>
              </a:ext>
            </a:extLst>
          </p:cNvPr>
          <p:cNvGraphicFramePr>
            <a:graphicFrameLocks noGrp="1"/>
          </p:cNvGraphicFramePr>
          <p:nvPr>
            <p:extLst>
              <p:ext uri="{D42A27DB-BD31-4B8C-83A1-F6EECF244321}">
                <p14:modId xmlns:p14="http://schemas.microsoft.com/office/powerpoint/2010/main" val="1587249007"/>
              </p:ext>
            </p:extLst>
          </p:nvPr>
        </p:nvGraphicFramePr>
        <p:xfrm>
          <a:off x="239150" y="1234440"/>
          <a:ext cx="8676250" cy="1576340"/>
        </p:xfrm>
        <a:graphic>
          <a:graphicData uri="http://schemas.openxmlformats.org/drawingml/2006/table">
            <a:tbl>
              <a:tblPr firstRow="1" bandRow="1">
                <a:tableStyleId>{5C22544A-7EE6-4342-B048-85BDC9FD1C3A}</a:tableStyleId>
              </a:tblPr>
              <a:tblGrid>
                <a:gridCol w="1239464">
                  <a:extLst>
                    <a:ext uri="{9D8B030D-6E8A-4147-A177-3AD203B41FA5}">
                      <a16:colId xmlns:a16="http://schemas.microsoft.com/office/drawing/2014/main" val="3864982500"/>
                    </a:ext>
                  </a:extLst>
                </a:gridCol>
                <a:gridCol w="1239464">
                  <a:extLst>
                    <a:ext uri="{9D8B030D-6E8A-4147-A177-3AD203B41FA5}">
                      <a16:colId xmlns:a16="http://schemas.microsoft.com/office/drawing/2014/main" val="2702286796"/>
                    </a:ext>
                  </a:extLst>
                </a:gridCol>
                <a:gridCol w="1239464">
                  <a:extLst>
                    <a:ext uri="{9D8B030D-6E8A-4147-A177-3AD203B41FA5}">
                      <a16:colId xmlns:a16="http://schemas.microsoft.com/office/drawing/2014/main" val="1762519505"/>
                    </a:ext>
                  </a:extLst>
                </a:gridCol>
                <a:gridCol w="1839058">
                  <a:extLst>
                    <a:ext uri="{9D8B030D-6E8A-4147-A177-3AD203B41FA5}">
                      <a16:colId xmlns:a16="http://schemas.microsoft.com/office/drawing/2014/main" val="3722574729"/>
                    </a:ext>
                  </a:extLst>
                </a:gridCol>
                <a:gridCol w="998856">
                  <a:extLst>
                    <a:ext uri="{9D8B030D-6E8A-4147-A177-3AD203B41FA5}">
                      <a16:colId xmlns:a16="http://schemas.microsoft.com/office/drawing/2014/main" val="2758727131"/>
                    </a:ext>
                  </a:extLst>
                </a:gridCol>
                <a:gridCol w="1079845">
                  <a:extLst>
                    <a:ext uri="{9D8B030D-6E8A-4147-A177-3AD203B41FA5}">
                      <a16:colId xmlns:a16="http://schemas.microsoft.com/office/drawing/2014/main" val="4135215997"/>
                    </a:ext>
                  </a:extLst>
                </a:gridCol>
                <a:gridCol w="1040099">
                  <a:extLst>
                    <a:ext uri="{9D8B030D-6E8A-4147-A177-3AD203B41FA5}">
                      <a16:colId xmlns:a16="http://schemas.microsoft.com/office/drawing/2014/main" val="3145215993"/>
                    </a:ext>
                  </a:extLst>
                </a:gridCol>
              </a:tblGrid>
              <a:tr h="788170">
                <a:tc>
                  <a:txBody>
                    <a:bodyPr/>
                    <a:lstStyle/>
                    <a:p>
                      <a:pPr algn="ctr"/>
                      <a:r>
                        <a:rPr lang="az-Latn-AZ" sz="1400" dirty="0"/>
                        <a:t>Model</a:t>
                      </a:r>
                      <a:endParaRPr lang="en-US" sz="1400" dirty="0"/>
                    </a:p>
                  </a:txBody>
                  <a:tcPr anchor="ctr"/>
                </a:tc>
                <a:tc>
                  <a:txBody>
                    <a:bodyPr/>
                    <a:lstStyle/>
                    <a:p>
                      <a:pPr algn="ctr"/>
                      <a:r>
                        <a:rPr lang="az-Latn-AZ" sz="1400" dirty="0"/>
                        <a:t>Gücləndirmə əmsalı</a:t>
                      </a:r>
                      <a:endParaRPr lang="en-US" sz="1400" dirty="0"/>
                    </a:p>
                  </a:txBody>
                  <a:tcPr anchor="ctr"/>
                </a:tc>
                <a:tc>
                  <a:txBody>
                    <a:bodyPr/>
                    <a:lstStyle/>
                    <a:p>
                      <a:pPr algn="ctr"/>
                      <a:r>
                        <a:rPr lang="az-Latn-AZ" sz="1400" dirty="0"/>
                        <a:t>Şüa bucağı</a:t>
                      </a:r>
                      <a:endParaRPr lang="en-US" sz="1400" dirty="0"/>
                    </a:p>
                  </a:txBody>
                  <a:tcPr anchor="ctr"/>
                </a:tc>
                <a:tc>
                  <a:txBody>
                    <a:bodyPr/>
                    <a:lstStyle/>
                    <a:p>
                      <a:pPr algn="ctr"/>
                      <a:r>
                        <a:rPr lang="az-Latn-AZ" sz="1400" dirty="0"/>
                        <a:t>Ölçüsü</a:t>
                      </a:r>
                      <a:endParaRPr lang="en-US" sz="1400" dirty="0"/>
                    </a:p>
                  </a:txBody>
                  <a:tcPr anchor="ctr"/>
                </a:tc>
                <a:tc>
                  <a:txBody>
                    <a:bodyPr/>
                    <a:lstStyle/>
                    <a:p>
                      <a:pPr algn="ctr"/>
                      <a:r>
                        <a:rPr lang="az-Latn-AZ" sz="1400" dirty="0"/>
                        <a:t>Çəkisi</a:t>
                      </a:r>
                      <a:endParaRPr lang="en-US" sz="1400" dirty="0"/>
                    </a:p>
                  </a:txBody>
                  <a:tcPr anchor="ctr"/>
                </a:tc>
                <a:tc>
                  <a:txBody>
                    <a:bodyPr/>
                    <a:lstStyle/>
                    <a:p>
                      <a:pPr algn="ctr"/>
                      <a:r>
                        <a:rPr lang="az-Latn-AZ" sz="1400" dirty="0"/>
                        <a:t>Tezlik</a:t>
                      </a:r>
                      <a:endParaRPr lang="en-US" sz="1400" dirty="0"/>
                    </a:p>
                  </a:txBody>
                  <a:tcPr anchor="ctr"/>
                </a:tc>
                <a:tc>
                  <a:txBody>
                    <a:bodyPr/>
                    <a:lstStyle/>
                    <a:p>
                      <a:pPr algn="ctr"/>
                      <a:r>
                        <a:rPr lang="az-Latn-AZ" sz="1400" dirty="0"/>
                        <a:t>Qiymət</a:t>
                      </a:r>
                      <a:endParaRPr lang="en-US" sz="1400" dirty="0"/>
                    </a:p>
                  </a:txBody>
                  <a:tcPr anchor="ctr"/>
                </a:tc>
                <a:extLst>
                  <a:ext uri="{0D108BD9-81ED-4DB2-BD59-A6C34878D82A}">
                    <a16:rowId xmlns:a16="http://schemas.microsoft.com/office/drawing/2014/main" val="654666810"/>
                  </a:ext>
                </a:extLst>
              </a:tr>
              <a:tr h="788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TL-ANT2412D</a:t>
                      </a:r>
                      <a:endParaRPr lang="en-US" sz="1400" dirty="0"/>
                    </a:p>
                  </a:txBody>
                  <a:tcPr anchor="ctr">
                    <a:solidFill>
                      <a:srgbClr val="FFFF00"/>
                    </a:solidFill>
                  </a:tcPr>
                </a:tc>
                <a:tc>
                  <a:txBody>
                    <a:bodyPr/>
                    <a:lstStyle/>
                    <a:p>
                      <a:pPr algn="ctr"/>
                      <a:r>
                        <a:rPr lang="az-Latn-AZ" sz="1400" dirty="0"/>
                        <a:t>12 dBi</a:t>
                      </a:r>
                      <a:endParaRPr lang="en-US" sz="1400" dirty="0"/>
                    </a:p>
                  </a:txBody>
                  <a:tcPr anchor="ctr">
                    <a:solidFill>
                      <a:srgbClr val="FFFF00"/>
                    </a:solidFill>
                  </a:tcPr>
                </a:tc>
                <a:tc>
                  <a:txBody>
                    <a:bodyPr/>
                    <a:lstStyle/>
                    <a:p>
                      <a:pPr algn="ctr"/>
                      <a:r>
                        <a:rPr lang="az-Latn-AZ" sz="1400" dirty="0"/>
                        <a:t>Üfüqi</a:t>
                      </a:r>
                      <a:r>
                        <a:rPr lang="en-US" sz="1400" dirty="0"/>
                        <a:t>: 360</a:t>
                      </a:r>
                      <a:r>
                        <a:rPr lang="ru-RU" sz="1400" b="0" i="0" u="none" strike="noStrike" noProof="0" dirty="0">
                          <a:solidFill>
                            <a:srgbClr val="000000"/>
                          </a:solidFill>
                          <a:latin typeface="+mn-lt"/>
                        </a:rPr>
                        <a:t>°</a:t>
                      </a:r>
                      <a:endParaRPr lang="en-US" sz="1400" b="0" i="0" u="none" strike="noStrike" noProof="0" dirty="0">
                        <a:solidFill>
                          <a:srgbClr val="000000"/>
                        </a:solidFill>
                        <a:latin typeface="+mn-lt"/>
                      </a:endParaRPr>
                    </a:p>
                    <a:p>
                      <a:pPr algn="ctr"/>
                      <a:r>
                        <a:rPr lang="az-Latn-AZ" sz="1400" b="0" i="0" u="none" strike="noStrike" noProof="0" dirty="0">
                          <a:solidFill>
                            <a:srgbClr val="000000"/>
                          </a:solidFill>
                          <a:latin typeface="+mn-lt"/>
                        </a:rPr>
                        <a:t>Şaquli: 12</a:t>
                      </a:r>
                      <a:r>
                        <a:rPr lang="ru-RU" sz="1400" b="0" i="0" u="none" strike="noStrike" noProof="0" dirty="0">
                          <a:solidFill>
                            <a:srgbClr val="000000"/>
                          </a:solidFill>
                          <a:latin typeface="+mn-lt"/>
                        </a:rPr>
                        <a:t>°</a:t>
                      </a:r>
                      <a:endParaRPr lang="en-US" sz="1400" dirty="0"/>
                    </a:p>
                  </a:txBody>
                  <a:tcPr anchor="ctr">
                    <a:solidFill>
                      <a:srgbClr val="FFFF00"/>
                    </a:solidFill>
                  </a:tcPr>
                </a:tc>
                <a:tc>
                  <a:txBody>
                    <a:bodyPr/>
                    <a:lstStyle/>
                    <a:p>
                      <a:pPr algn="ctr"/>
                      <a:r>
                        <a:rPr lang="az-Latn-AZ" sz="1400" dirty="0"/>
                        <a:t>48 x 1200 x 48 mm</a:t>
                      </a:r>
                      <a:endParaRPr lang="en-US" sz="1400" dirty="0"/>
                    </a:p>
                  </a:txBody>
                  <a:tcPr anchor="ctr">
                    <a:solidFill>
                      <a:srgbClr val="FFFF00"/>
                    </a:solidFill>
                  </a:tcPr>
                </a:tc>
                <a:tc>
                  <a:txBody>
                    <a:bodyPr/>
                    <a:lstStyle/>
                    <a:p>
                      <a:pPr algn="ctr"/>
                      <a:r>
                        <a:rPr lang="az-Latn-AZ" sz="1400" dirty="0"/>
                        <a:t>0.5 kg</a:t>
                      </a:r>
                      <a:endParaRPr lang="en-US" sz="1400" dirty="0"/>
                    </a:p>
                  </a:txBody>
                  <a:tcPr anchor="ctr">
                    <a:solidFill>
                      <a:srgbClr val="FFFF00"/>
                    </a:solidFill>
                  </a:tcPr>
                </a:tc>
                <a:tc>
                  <a:txBody>
                    <a:bodyPr/>
                    <a:lstStyle/>
                    <a:p>
                      <a:pPr algn="ctr"/>
                      <a:r>
                        <a:rPr lang="en-US" sz="1400" dirty="0"/>
                        <a:t>2.4GHz</a:t>
                      </a:r>
                    </a:p>
                  </a:txBody>
                  <a:tcPr anchor="ctr">
                    <a:solidFill>
                      <a:srgbClr val="FFFF00"/>
                    </a:solidFill>
                  </a:tcPr>
                </a:tc>
                <a:tc>
                  <a:txBody>
                    <a:bodyPr/>
                    <a:lstStyle/>
                    <a:p>
                      <a:pPr algn="ctr"/>
                      <a:r>
                        <a:rPr lang="az-Latn-AZ" sz="1400" dirty="0"/>
                        <a:t>120.00 AZN</a:t>
                      </a:r>
                      <a:endParaRPr lang="en-US" sz="1400" dirty="0"/>
                    </a:p>
                  </a:txBody>
                  <a:tcPr anchor="ctr">
                    <a:solidFill>
                      <a:srgbClr val="FFFF00"/>
                    </a:solidFill>
                  </a:tcPr>
                </a:tc>
                <a:extLst>
                  <a:ext uri="{0D108BD9-81ED-4DB2-BD59-A6C34878D82A}">
                    <a16:rowId xmlns:a16="http://schemas.microsoft.com/office/drawing/2014/main" val="3270730108"/>
                  </a:ext>
                </a:extLst>
              </a:tr>
            </a:tbl>
          </a:graphicData>
        </a:graphic>
      </p:graphicFrame>
      <p:pic>
        <p:nvPicPr>
          <p:cNvPr id="15" name="Рисунок 8">
            <a:extLst>
              <a:ext uri="{FF2B5EF4-FFF2-40B4-BE49-F238E27FC236}">
                <a16:creationId xmlns:a16="http://schemas.microsoft.com/office/drawing/2014/main" id="{A5F4B20D-722D-4579-9188-1CFB734F92F6}"/>
              </a:ext>
            </a:extLst>
          </p:cNvPr>
          <p:cNvPicPr>
            <a:picLocks noChangeAspect="1"/>
          </p:cNvPicPr>
          <p:nvPr/>
        </p:nvPicPr>
        <p:blipFill rotWithShape="1">
          <a:blip r:embed="rId4"/>
          <a:srcRect t="38272" r="-246" b="37396"/>
          <a:stretch/>
        </p:blipFill>
        <p:spPr>
          <a:xfrm>
            <a:off x="3286704" y="2966869"/>
            <a:ext cx="5628695" cy="815906"/>
          </a:xfrm>
          <a:prstGeom prst="rect">
            <a:avLst/>
          </a:prstGeom>
        </p:spPr>
      </p:pic>
      <p:sp>
        <p:nvSpPr>
          <p:cNvPr id="16" name="TextBox 15">
            <a:extLst>
              <a:ext uri="{FF2B5EF4-FFF2-40B4-BE49-F238E27FC236}">
                <a16:creationId xmlns:a16="http://schemas.microsoft.com/office/drawing/2014/main" id="{5D5F9303-A00A-453B-8D15-D228FAAFEF4F}"/>
              </a:ext>
            </a:extLst>
          </p:cNvPr>
          <p:cNvSpPr txBox="1"/>
          <p:nvPr/>
        </p:nvSpPr>
        <p:spPr>
          <a:xfrm>
            <a:off x="284428" y="3179473"/>
            <a:ext cx="2777404" cy="369332"/>
          </a:xfrm>
          <a:prstGeom prst="rect">
            <a:avLst/>
          </a:prstGeom>
          <a:noFill/>
        </p:spPr>
        <p:txBody>
          <a:bodyPr wrap="square" rtlCol="0">
            <a:spAutoFit/>
          </a:bodyPr>
          <a:lstStyle/>
          <a:p>
            <a:pPr algn="ctr"/>
            <a:r>
              <a:rPr lang="az-Latn-AZ" dirty="0">
                <a:solidFill>
                  <a:srgbClr val="00B050"/>
                </a:solidFill>
              </a:rPr>
              <a:t>TL-ANT2412D</a:t>
            </a:r>
            <a:endParaRPr lang="en-US" dirty="0">
              <a:solidFill>
                <a:srgbClr val="00B050"/>
              </a:solidFill>
            </a:endParaRPr>
          </a:p>
        </p:txBody>
      </p:sp>
      <p:sp>
        <p:nvSpPr>
          <p:cNvPr id="17" name="TextBox 16">
            <a:extLst>
              <a:ext uri="{FF2B5EF4-FFF2-40B4-BE49-F238E27FC236}">
                <a16:creationId xmlns:a16="http://schemas.microsoft.com/office/drawing/2014/main" id="{304468E5-7D49-47A2-A2D8-D08C7AB015E7}"/>
              </a:ext>
            </a:extLst>
          </p:cNvPr>
          <p:cNvSpPr txBox="1"/>
          <p:nvPr/>
        </p:nvSpPr>
        <p:spPr>
          <a:xfrm>
            <a:off x="239150" y="4047220"/>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Antennanın əlavə xarekteristikaları</a:t>
            </a:r>
            <a:endParaRPr lang="en-US" dirty="0">
              <a:solidFill>
                <a:srgbClr val="4472C4"/>
              </a:solidFill>
            </a:endParaRPr>
          </a:p>
        </p:txBody>
      </p:sp>
      <p:graphicFrame>
        <p:nvGraphicFramePr>
          <p:cNvPr id="3" name="Table 2">
            <a:extLst>
              <a:ext uri="{FF2B5EF4-FFF2-40B4-BE49-F238E27FC236}">
                <a16:creationId xmlns:a16="http://schemas.microsoft.com/office/drawing/2014/main" id="{DD86D693-D006-4680-90A1-8EB834E31F1F}"/>
              </a:ext>
            </a:extLst>
          </p:cNvPr>
          <p:cNvGraphicFramePr>
            <a:graphicFrameLocks noGrp="1"/>
          </p:cNvGraphicFramePr>
          <p:nvPr>
            <p:extLst>
              <p:ext uri="{D42A27DB-BD31-4B8C-83A1-F6EECF244321}">
                <p14:modId xmlns:p14="http://schemas.microsoft.com/office/powerpoint/2010/main" val="2135036308"/>
              </p:ext>
            </p:extLst>
          </p:nvPr>
        </p:nvGraphicFramePr>
        <p:xfrm>
          <a:off x="219457" y="4487728"/>
          <a:ext cx="4096512" cy="1836380"/>
        </p:xfrm>
        <a:graphic>
          <a:graphicData uri="http://schemas.openxmlformats.org/drawingml/2006/table">
            <a:tbl>
              <a:tblPr firstRow="1" bandRow="1">
                <a:tableStyleId>{5C22544A-7EE6-4342-B048-85BDC9FD1C3A}</a:tableStyleId>
              </a:tblPr>
              <a:tblGrid>
                <a:gridCol w="2048256">
                  <a:extLst>
                    <a:ext uri="{9D8B030D-6E8A-4147-A177-3AD203B41FA5}">
                      <a16:colId xmlns:a16="http://schemas.microsoft.com/office/drawing/2014/main" val="371042083"/>
                    </a:ext>
                  </a:extLst>
                </a:gridCol>
                <a:gridCol w="2048256">
                  <a:extLst>
                    <a:ext uri="{9D8B030D-6E8A-4147-A177-3AD203B41FA5}">
                      <a16:colId xmlns:a16="http://schemas.microsoft.com/office/drawing/2014/main" val="3538113189"/>
                    </a:ext>
                  </a:extLst>
                </a:gridCol>
              </a:tblGrid>
              <a:tr h="459095">
                <a:tc gridSpan="2">
                  <a:txBody>
                    <a:bodyPr/>
                    <a:lstStyle/>
                    <a:p>
                      <a:pPr algn="ctr"/>
                      <a:r>
                        <a:rPr lang="az-Latn-AZ" sz="1600" dirty="0"/>
                        <a:t>TL-ANT2412D</a:t>
                      </a:r>
                      <a:endParaRPr lang="en-US" sz="1600" dirty="0"/>
                    </a:p>
                  </a:txBody>
                  <a:tcPr anchor="ctr"/>
                </a:tc>
                <a:tc hMerge="1">
                  <a:txBody>
                    <a:bodyPr/>
                    <a:lstStyle/>
                    <a:p>
                      <a:endParaRPr lang="en-US" dirty="0"/>
                    </a:p>
                  </a:txBody>
                  <a:tcPr/>
                </a:tc>
                <a:extLst>
                  <a:ext uri="{0D108BD9-81ED-4DB2-BD59-A6C34878D82A}">
                    <a16:rowId xmlns:a16="http://schemas.microsoft.com/office/drawing/2014/main" val="2573120522"/>
                  </a:ext>
                </a:extLst>
              </a:tr>
              <a:tr h="459095">
                <a:tc>
                  <a:txBody>
                    <a:bodyPr/>
                    <a:lstStyle/>
                    <a:p>
                      <a:pPr algn="l"/>
                      <a:r>
                        <a:rPr lang="az-Latn-AZ" sz="1600" dirty="0"/>
                        <a:t>Birləşdirici tipi</a:t>
                      </a:r>
                      <a:endParaRPr lang="en-US" sz="1600" dirty="0"/>
                    </a:p>
                  </a:txBody>
                  <a:tcPr anchor="ctr"/>
                </a:tc>
                <a:tc>
                  <a:txBody>
                    <a:bodyPr/>
                    <a:lstStyle/>
                    <a:p>
                      <a:pPr algn="ctr"/>
                      <a:r>
                        <a:rPr lang="az-Latn-AZ" sz="1600" dirty="0"/>
                        <a:t>N - dişi</a:t>
                      </a:r>
                      <a:endParaRPr lang="en-US" sz="1600" dirty="0"/>
                    </a:p>
                  </a:txBody>
                  <a:tcPr anchor="ctr"/>
                </a:tc>
                <a:extLst>
                  <a:ext uri="{0D108BD9-81ED-4DB2-BD59-A6C34878D82A}">
                    <a16:rowId xmlns:a16="http://schemas.microsoft.com/office/drawing/2014/main" val="4286306805"/>
                  </a:ext>
                </a:extLst>
              </a:tr>
              <a:tr h="459095">
                <a:tc>
                  <a:txBody>
                    <a:bodyPr/>
                    <a:lstStyle/>
                    <a:p>
                      <a:pPr algn="l"/>
                      <a:r>
                        <a:rPr lang="az-Latn-AZ" sz="1600" dirty="0"/>
                        <a:t>Tam müqavimət</a:t>
                      </a:r>
                      <a:endParaRPr lang="en-US" sz="1600" dirty="0"/>
                    </a:p>
                  </a:txBody>
                  <a:tcPr anchor="ctr"/>
                </a:tc>
                <a:tc>
                  <a:txBody>
                    <a:bodyPr/>
                    <a:lstStyle/>
                    <a:p>
                      <a:pPr algn="ctr"/>
                      <a:r>
                        <a:rPr lang="az-Latn-AZ" sz="1600" dirty="0"/>
                        <a:t>50 Om</a:t>
                      </a:r>
                      <a:endParaRPr lang="en-US" sz="1600" dirty="0"/>
                    </a:p>
                  </a:txBody>
                  <a:tcPr anchor="ctr"/>
                </a:tc>
                <a:extLst>
                  <a:ext uri="{0D108BD9-81ED-4DB2-BD59-A6C34878D82A}">
                    <a16:rowId xmlns:a16="http://schemas.microsoft.com/office/drawing/2014/main" val="2695179609"/>
                  </a:ext>
                </a:extLst>
              </a:tr>
              <a:tr h="459095">
                <a:tc>
                  <a:txBody>
                    <a:bodyPr/>
                    <a:lstStyle/>
                    <a:p>
                      <a:pPr algn="l"/>
                      <a:r>
                        <a:rPr lang="az-Latn-AZ" sz="1600" dirty="0"/>
                        <a:t>Şüalanma</a:t>
                      </a:r>
                      <a:endParaRPr lang="en-US" sz="1600" dirty="0"/>
                    </a:p>
                  </a:txBody>
                  <a:tcPr anchor="ctr"/>
                </a:tc>
                <a:tc>
                  <a:txBody>
                    <a:bodyPr/>
                    <a:lstStyle/>
                    <a:p>
                      <a:pPr algn="ctr"/>
                      <a:r>
                        <a:rPr lang="az-Latn-AZ" sz="1200" dirty="0"/>
                        <a:t>Hər istiqamətə yönələ bilən</a:t>
                      </a:r>
                      <a:endParaRPr lang="en-US" sz="1200" dirty="0"/>
                    </a:p>
                  </a:txBody>
                  <a:tcPr anchor="ctr"/>
                </a:tc>
                <a:extLst>
                  <a:ext uri="{0D108BD9-81ED-4DB2-BD59-A6C34878D82A}">
                    <a16:rowId xmlns:a16="http://schemas.microsoft.com/office/drawing/2014/main" val="3446926923"/>
                  </a:ext>
                </a:extLst>
              </a:tr>
            </a:tbl>
          </a:graphicData>
        </a:graphic>
      </p:graphicFrame>
      <p:graphicFrame>
        <p:nvGraphicFramePr>
          <p:cNvPr id="18" name="Table 17">
            <a:extLst>
              <a:ext uri="{FF2B5EF4-FFF2-40B4-BE49-F238E27FC236}">
                <a16:creationId xmlns:a16="http://schemas.microsoft.com/office/drawing/2014/main" id="{186F2E3E-A0A5-4AA2-AF9D-943AF902A3B9}"/>
              </a:ext>
            </a:extLst>
          </p:cNvPr>
          <p:cNvGraphicFramePr>
            <a:graphicFrameLocks noGrp="1"/>
          </p:cNvGraphicFramePr>
          <p:nvPr>
            <p:extLst>
              <p:ext uri="{D42A27DB-BD31-4B8C-83A1-F6EECF244321}">
                <p14:modId xmlns:p14="http://schemas.microsoft.com/office/powerpoint/2010/main" val="3230348868"/>
              </p:ext>
            </p:extLst>
          </p:nvPr>
        </p:nvGraphicFramePr>
        <p:xfrm>
          <a:off x="4828031" y="4487728"/>
          <a:ext cx="4096512" cy="1836378"/>
        </p:xfrm>
        <a:graphic>
          <a:graphicData uri="http://schemas.openxmlformats.org/drawingml/2006/table">
            <a:tbl>
              <a:tblPr firstRow="1" bandRow="1">
                <a:tableStyleId>{5C22544A-7EE6-4342-B048-85BDC9FD1C3A}</a:tableStyleId>
              </a:tblPr>
              <a:tblGrid>
                <a:gridCol w="2048256">
                  <a:extLst>
                    <a:ext uri="{9D8B030D-6E8A-4147-A177-3AD203B41FA5}">
                      <a16:colId xmlns:a16="http://schemas.microsoft.com/office/drawing/2014/main" val="371042083"/>
                    </a:ext>
                  </a:extLst>
                </a:gridCol>
                <a:gridCol w="2048256">
                  <a:extLst>
                    <a:ext uri="{9D8B030D-6E8A-4147-A177-3AD203B41FA5}">
                      <a16:colId xmlns:a16="http://schemas.microsoft.com/office/drawing/2014/main" val="3538113189"/>
                    </a:ext>
                  </a:extLst>
                </a:gridCol>
              </a:tblGrid>
              <a:tr h="439406">
                <a:tc gridSpan="2">
                  <a:txBody>
                    <a:bodyPr/>
                    <a:lstStyle/>
                    <a:p>
                      <a:pPr algn="ctr"/>
                      <a:r>
                        <a:rPr lang="az-Latn-AZ" sz="1600" dirty="0"/>
                        <a:t>TL-ANT2412D</a:t>
                      </a:r>
                      <a:endParaRPr lang="en-US" sz="1600" dirty="0"/>
                    </a:p>
                  </a:txBody>
                  <a:tcPr anchor="ctr"/>
                </a:tc>
                <a:tc hMerge="1">
                  <a:txBody>
                    <a:bodyPr/>
                    <a:lstStyle/>
                    <a:p>
                      <a:endParaRPr lang="en-US" dirty="0"/>
                    </a:p>
                  </a:txBody>
                  <a:tcPr/>
                </a:tc>
                <a:extLst>
                  <a:ext uri="{0D108BD9-81ED-4DB2-BD59-A6C34878D82A}">
                    <a16:rowId xmlns:a16="http://schemas.microsoft.com/office/drawing/2014/main" val="2573120522"/>
                  </a:ext>
                </a:extLst>
              </a:tr>
              <a:tr h="439406">
                <a:tc>
                  <a:txBody>
                    <a:bodyPr/>
                    <a:lstStyle/>
                    <a:p>
                      <a:pPr algn="l"/>
                      <a:r>
                        <a:rPr lang="az-Latn-AZ" sz="1400" dirty="0"/>
                        <a:t>İşləyə bildiyi temperatur</a:t>
                      </a:r>
                      <a:endParaRPr lang="en-US" sz="1400" dirty="0"/>
                    </a:p>
                  </a:txBody>
                  <a:tcPr anchor="ctr"/>
                </a:tc>
                <a:tc>
                  <a:txBody>
                    <a:bodyPr/>
                    <a:lstStyle/>
                    <a:p>
                      <a:pPr algn="ctr"/>
                      <a:r>
                        <a:rPr lang="az-Latn-AZ" sz="1600" b="0" dirty="0"/>
                        <a:t>-40 ~ 65 </a:t>
                      </a:r>
                      <a:r>
                        <a:rPr lang="ru-RU" sz="1600" b="0" i="0" u="none" strike="noStrike" noProof="0" dirty="0">
                          <a:solidFill>
                            <a:srgbClr val="000000"/>
                          </a:solidFill>
                          <a:latin typeface="+mn-lt"/>
                        </a:rPr>
                        <a:t>℃</a:t>
                      </a:r>
                      <a:endParaRPr lang="en-US" sz="1600" b="0" dirty="0"/>
                    </a:p>
                  </a:txBody>
                  <a:tcPr anchor="ctr"/>
                </a:tc>
                <a:extLst>
                  <a:ext uri="{0D108BD9-81ED-4DB2-BD59-A6C34878D82A}">
                    <a16:rowId xmlns:a16="http://schemas.microsoft.com/office/drawing/2014/main" val="4286306805"/>
                  </a:ext>
                </a:extLst>
              </a:tr>
              <a:tr h="4394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İşləyə bildiyi rütubət</a:t>
                      </a:r>
                      <a:endParaRPr lang="en-US" sz="1600" dirty="0"/>
                    </a:p>
                  </a:txBody>
                  <a:tcPr anchor="ctr"/>
                </a:tc>
                <a:tc>
                  <a:txBody>
                    <a:bodyPr/>
                    <a:lstStyle/>
                    <a:p>
                      <a:pPr algn="ctr"/>
                      <a:r>
                        <a:rPr lang="az-Latn-AZ" sz="1600" dirty="0"/>
                        <a:t>10 ~ 90 % </a:t>
                      </a:r>
                      <a:r>
                        <a:rPr lang="az-Latn-AZ" sz="1200" dirty="0"/>
                        <a:t>Kondensasiyasız</a:t>
                      </a:r>
                      <a:endParaRPr lang="en-US" sz="1600" dirty="0"/>
                    </a:p>
                  </a:txBody>
                  <a:tcPr anchor="ctr"/>
                </a:tc>
                <a:extLst>
                  <a:ext uri="{0D108BD9-81ED-4DB2-BD59-A6C34878D82A}">
                    <a16:rowId xmlns:a16="http://schemas.microsoft.com/office/drawing/2014/main" val="2695179609"/>
                  </a:ext>
                </a:extLst>
              </a:tr>
              <a:tr h="439406">
                <a:tc>
                  <a:txBody>
                    <a:bodyPr/>
                    <a:lstStyle/>
                    <a:p>
                      <a:pPr algn="l"/>
                      <a:r>
                        <a:rPr lang="az-Latn-AZ" sz="1600" dirty="0"/>
                        <a:t>Quraşdırma</a:t>
                      </a:r>
                      <a:endParaRPr lang="en-US" sz="1600" dirty="0"/>
                    </a:p>
                  </a:txBody>
                  <a:tcPr anchor="ctr"/>
                </a:tc>
                <a:tc>
                  <a:txBody>
                    <a:bodyPr/>
                    <a:lstStyle/>
                    <a:p>
                      <a:pPr algn="ctr"/>
                      <a:r>
                        <a:rPr lang="az-Latn-AZ" sz="1400" dirty="0"/>
                        <a:t>Qütbi quraşdırılma </a:t>
                      </a:r>
                      <a:r>
                        <a:rPr lang="en-US" sz="1400" dirty="0"/>
                        <a:t>/</a:t>
                      </a:r>
                      <a:r>
                        <a:rPr lang="az-Latn-AZ" sz="1400" dirty="0"/>
                        <a:t> Divarüstü quraşdırılma</a:t>
                      </a:r>
                      <a:endParaRPr lang="en-US" sz="1400" dirty="0"/>
                    </a:p>
                  </a:txBody>
                  <a:tcPr anchor="ctr"/>
                </a:tc>
                <a:extLst>
                  <a:ext uri="{0D108BD9-81ED-4DB2-BD59-A6C34878D82A}">
                    <a16:rowId xmlns:a16="http://schemas.microsoft.com/office/drawing/2014/main" val="3446926923"/>
                  </a:ext>
                </a:extLst>
              </a:tr>
            </a:tbl>
          </a:graphicData>
        </a:graphic>
      </p:graphicFrame>
    </p:spTree>
    <p:extLst>
      <p:ext uri="{BB962C8B-B14F-4D97-AF65-F5344CB8AC3E}">
        <p14:creationId xmlns:p14="http://schemas.microsoft.com/office/powerpoint/2010/main" val="25756339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84</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antenası (davamı)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Footer Placeholder 4">
            <a:extLst>
              <a:ext uri="{FF2B5EF4-FFF2-40B4-BE49-F238E27FC236}">
                <a16:creationId xmlns:a16="http://schemas.microsoft.com/office/drawing/2014/main" id="{619BD9A4-316D-45C7-9E39-F0E748FAB597}"/>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5BAD86A1-57A0-48DA-927A-3CB42A7143C8}"/>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377F028E-FC34-448E-9358-A19F0E7EF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AEB346AF-2ADC-4AA9-A7E1-F78F21301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4" name="Picture 13" descr="A close up of a map&#10;&#10;Description generated with very high confidence">
            <a:extLst>
              <a:ext uri="{FF2B5EF4-FFF2-40B4-BE49-F238E27FC236}">
                <a16:creationId xmlns:a16="http://schemas.microsoft.com/office/drawing/2014/main" id="{8E0C4249-8715-4763-9AB4-2192BF652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8" y="2404872"/>
            <a:ext cx="8461121" cy="3504213"/>
          </a:xfrm>
          <a:prstGeom prst="rect">
            <a:avLst/>
          </a:prstGeom>
        </p:spPr>
      </p:pic>
      <p:sp>
        <p:nvSpPr>
          <p:cNvPr id="15" name="TextBox 14">
            <a:extLst>
              <a:ext uri="{FF2B5EF4-FFF2-40B4-BE49-F238E27FC236}">
                <a16:creationId xmlns:a16="http://schemas.microsoft.com/office/drawing/2014/main" id="{9AF87F52-C8B8-4426-A61B-CED42C35DCD1}"/>
              </a:ext>
            </a:extLst>
          </p:cNvPr>
          <p:cNvSpPr txBox="1"/>
          <p:nvPr/>
        </p:nvSpPr>
        <p:spPr>
          <a:xfrm>
            <a:off x="109728" y="2066825"/>
            <a:ext cx="4292600" cy="307777"/>
          </a:xfrm>
          <a:prstGeom prst="rect">
            <a:avLst/>
          </a:prstGeom>
          <a:noFill/>
        </p:spPr>
        <p:txBody>
          <a:bodyPr wrap="square" rtlCol="0" anchor="ctr">
            <a:spAutoFit/>
          </a:bodyPr>
          <a:lstStyle/>
          <a:p>
            <a:pPr algn="ctr"/>
            <a:r>
              <a:rPr lang="az-Latn-AZ" sz="1400" dirty="0"/>
              <a:t>Üfüqi istiqamətdə şüalanma diaqramı (2450MHz)</a:t>
            </a:r>
            <a:endParaRPr lang="en-US" sz="1400" dirty="0"/>
          </a:p>
        </p:txBody>
      </p:sp>
      <p:sp>
        <p:nvSpPr>
          <p:cNvPr id="16" name="TextBox 15">
            <a:extLst>
              <a:ext uri="{FF2B5EF4-FFF2-40B4-BE49-F238E27FC236}">
                <a16:creationId xmlns:a16="http://schemas.microsoft.com/office/drawing/2014/main" id="{0B33DD27-E141-4BBB-88B7-D36B21539CDC}"/>
              </a:ext>
            </a:extLst>
          </p:cNvPr>
          <p:cNvSpPr txBox="1"/>
          <p:nvPr/>
        </p:nvSpPr>
        <p:spPr>
          <a:xfrm>
            <a:off x="4847163" y="2075688"/>
            <a:ext cx="4292600" cy="307777"/>
          </a:xfrm>
          <a:prstGeom prst="rect">
            <a:avLst/>
          </a:prstGeom>
          <a:noFill/>
        </p:spPr>
        <p:txBody>
          <a:bodyPr wrap="square" rtlCol="0" anchor="ctr">
            <a:spAutoFit/>
          </a:bodyPr>
          <a:lstStyle/>
          <a:p>
            <a:pPr algn="ctr"/>
            <a:r>
              <a:rPr lang="az-Latn-AZ" sz="1400" dirty="0"/>
              <a:t>Şaquli istiqamətdə şüalanma diaqramı (2450MHz)</a:t>
            </a:r>
            <a:endParaRPr lang="en-US" sz="1400" dirty="0"/>
          </a:p>
        </p:txBody>
      </p:sp>
      <p:sp>
        <p:nvSpPr>
          <p:cNvPr id="17" name="TextBox 16">
            <a:extLst>
              <a:ext uri="{FF2B5EF4-FFF2-40B4-BE49-F238E27FC236}">
                <a16:creationId xmlns:a16="http://schemas.microsoft.com/office/drawing/2014/main" id="{D072748F-5759-4108-B36E-4FD281A24916}"/>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Seçilmiş antennanın üfuqi və şaquli istiqamətdə şüalanma (radiation pattern) diaqramları </a:t>
            </a:r>
            <a:endParaRPr lang="en-US" dirty="0">
              <a:solidFill>
                <a:srgbClr val="4472C4"/>
              </a:solidFill>
            </a:endParaRPr>
          </a:p>
        </p:txBody>
      </p:sp>
    </p:spTree>
    <p:extLst>
      <p:ext uri="{BB962C8B-B14F-4D97-AF65-F5344CB8AC3E}">
        <p14:creationId xmlns:p14="http://schemas.microsoft.com/office/powerpoint/2010/main" val="3185974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85</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proqramı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B1907A64-FB64-4C4B-AAF9-03AE9940A6C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A937345F-031D-41E1-9AE1-14802562314B}"/>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6F89E57E-AC45-4A81-ADBC-304287306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1A85BAC3-C76E-4ADF-B6AA-93F02B69D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4" name="Picture 13">
            <a:extLst>
              <a:ext uri="{FF2B5EF4-FFF2-40B4-BE49-F238E27FC236}">
                <a16:creationId xmlns:a16="http://schemas.microsoft.com/office/drawing/2014/main" id="{9FFE7948-7081-4EE6-832A-0DB128846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6005" y="1896724"/>
            <a:ext cx="1868506" cy="1868506"/>
          </a:xfrm>
          <a:prstGeom prst="rect">
            <a:avLst/>
          </a:prstGeom>
        </p:spPr>
      </p:pic>
      <p:sp>
        <p:nvSpPr>
          <p:cNvPr id="15" name="TextBox 14">
            <a:extLst>
              <a:ext uri="{FF2B5EF4-FFF2-40B4-BE49-F238E27FC236}">
                <a16:creationId xmlns:a16="http://schemas.microsoft.com/office/drawing/2014/main" id="{302C15A3-F59D-4EE2-B5E0-FE0A1EA364AB}"/>
              </a:ext>
            </a:extLst>
          </p:cNvPr>
          <p:cNvSpPr txBox="1"/>
          <p:nvPr/>
        </p:nvSpPr>
        <p:spPr>
          <a:xfrm>
            <a:off x="1248877" y="3862878"/>
            <a:ext cx="1959526" cy="400110"/>
          </a:xfrm>
          <a:prstGeom prst="rect">
            <a:avLst/>
          </a:prstGeom>
          <a:noFill/>
        </p:spPr>
        <p:txBody>
          <a:bodyPr wrap="square" rtlCol="0" anchor="ctr">
            <a:spAutoFit/>
          </a:bodyPr>
          <a:lstStyle/>
          <a:p>
            <a:pPr algn="ctr"/>
            <a:r>
              <a:rPr lang="az-Latn-AZ" sz="2000" b="1" dirty="0">
                <a:effectLst>
                  <a:outerShdw blurRad="38100" dist="38100" dir="2700000" algn="tl">
                    <a:srgbClr val="000000">
                      <a:alpha val="43137"/>
                    </a:srgbClr>
                  </a:outerShdw>
                </a:effectLst>
              </a:rPr>
              <a:t>Processing 3.3.7</a:t>
            </a:r>
            <a:endParaRPr lang="en-US" sz="2000" b="1"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A33D072C-FA35-412A-B309-C5B055057AB0}"/>
              </a:ext>
            </a:extLst>
          </p:cNvPr>
          <p:cNvSpPr txBox="1"/>
          <p:nvPr/>
        </p:nvSpPr>
        <p:spPr>
          <a:xfrm rot="10800000" flipV="1">
            <a:off x="241389" y="4315403"/>
            <a:ext cx="4057162" cy="1754326"/>
          </a:xfrm>
          <a:prstGeom prst="rect">
            <a:avLst/>
          </a:prstGeom>
          <a:noFill/>
        </p:spPr>
        <p:txBody>
          <a:bodyPr wrap="square" rtlCol="0">
            <a:spAutoFit/>
          </a:bodyPr>
          <a:lstStyle/>
          <a:p>
            <a:r>
              <a:rPr lang="az-Latn-AZ" dirty="0"/>
              <a:t>     Processing proqramlaşdırma dili 2001-ci ilin yaz fəslində </a:t>
            </a:r>
            <a:r>
              <a:rPr lang="en-US" i="1" dirty="0"/>
              <a:t>Ben Fry</a:t>
            </a:r>
            <a:r>
              <a:rPr lang="en-US" dirty="0"/>
              <a:t> </a:t>
            </a:r>
            <a:r>
              <a:rPr lang="az-Latn-AZ" dirty="0"/>
              <a:t>və</a:t>
            </a:r>
            <a:r>
              <a:rPr lang="en-US" dirty="0"/>
              <a:t> </a:t>
            </a:r>
            <a:r>
              <a:rPr lang="en-US" i="1" dirty="0"/>
              <a:t>Casey Reas</a:t>
            </a:r>
            <a:r>
              <a:rPr lang="az-Latn-AZ" i="1" dirty="0"/>
              <a:t> </a:t>
            </a:r>
            <a:r>
              <a:rPr lang="az-Latn-AZ" dirty="0"/>
              <a:t>tərəfindən yazılmışdır. </a:t>
            </a:r>
          </a:p>
          <a:p>
            <a:r>
              <a:rPr lang="az-Latn-AZ" dirty="0"/>
              <a:t>     Bu proqlamlaşdırma dili JAVA əsaslı bir dildir. Həmçinin də çox sadə və </a:t>
            </a:r>
            <a:r>
              <a:rPr lang="az-Latn-AZ" i="1" dirty="0"/>
              <a:t>Arduino</a:t>
            </a:r>
            <a:r>
              <a:rPr lang="az-Latn-AZ" dirty="0"/>
              <a:t> kimi platformalar ilə uyumludur.</a:t>
            </a:r>
            <a:endParaRPr lang="en-US" dirty="0"/>
          </a:p>
        </p:txBody>
      </p:sp>
      <p:sp>
        <p:nvSpPr>
          <p:cNvPr id="17" name="TextBox 16">
            <a:extLst>
              <a:ext uri="{FF2B5EF4-FFF2-40B4-BE49-F238E27FC236}">
                <a16:creationId xmlns:a16="http://schemas.microsoft.com/office/drawing/2014/main" id="{4495C0DC-0A0D-4439-BF01-0EEB9CD12F8A}"/>
              </a:ext>
            </a:extLst>
          </p:cNvPr>
          <p:cNvSpPr txBox="1"/>
          <p:nvPr/>
        </p:nvSpPr>
        <p:spPr>
          <a:xfrm>
            <a:off x="239150" y="1216908"/>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Proqramlaşdırma dili və mühiti</a:t>
            </a:r>
            <a:endParaRPr lang="en-US" dirty="0">
              <a:solidFill>
                <a:srgbClr val="4472C4"/>
              </a:solidFill>
            </a:endParaRPr>
          </a:p>
        </p:txBody>
      </p:sp>
      <p:pic>
        <p:nvPicPr>
          <p:cNvPr id="18" name="Picture 17" descr="A screen shot of a computer&#10;&#10;Description generated with very high confidence">
            <a:extLst>
              <a:ext uri="{FF2B5EF4-FFF2-40B4-BE49-F238E27FC236}">
                <a16:creationId xmlns:a16="http://schemas.microsoft.com/office/drawing/2014/main" id="{4B293E0A-CAD0-4CBA-9CD0-5DD3701695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1975" y="1719828"/>
            <a:ext cx="4668980" cy="4562100"/>
          </a:xfrm>
          <a:prstGeom prst="rect">
            <a:avLst/>
          </a:prstGeom>
        </p:spPr>
      </p:pic>
    </p:spTree>
    <p:extLst>
      <p:ext uri="{BB962C8B-B14F-4D97-AF65-F5344CB8AC3E}">
        <p14:creationId xmlns:p14="http://schemas.microsoft.com/office/powerpoint/2010/main" val="1848689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86</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proqramı</a:t>
            </a:r>
            <a:r>
              <a:rPr lang="en-US" sz="2400" b="1" kern="0" noProof="1">
                <a:solidFill>
                  <a:srgbClr val="333399"/>
                </a:solidFill>
              </a:rPr>
              <a:t> (</a:t>
            </a:r>
            <a:r>
              <a:rPr lang="az-Latn-AZ" sz="2400" b="1" kern="0" noProof="1">
                <a:solidFill>
                  <a:srgbClr val="333399"/>
                </a:solidFill>
              </a:rPr>
              <a:t>davamı)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B1907A64-FB64-4C4B-AAF9-03AE9940A6C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A937345F-031D-41E1-9AE1-14802562314B}"/>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6F89E57E-AC45-4A81-ADBC-304287306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1A85BAC3-C76E-4ADF-B6AA-93F02B69D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6" name="Picture 5" descr="A screen shot of a video game&#10;&#10;Description generated with high confidence">
            <a:extLst>
              <a:ext uri="{FF2B5EF4-FFF2-40B4-BE49-F238E27FC236}">
                <a16:creationId xmlns:a16="http://schemas.microsoft.com/office/drawing/2014/main" id="{523273B5-761E-4393-9BC3-DD38D41F1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18" y="1626191"/>
            <a:ext cx="8374763" cy="4321441"/>
          </a:xfrm>
          <a:prstGeom prst="rect">
            <a:avLst/>
          </a:prstGeom>
        </p:spPr>
      </p:pic>
      <p:sp>
        <p:nvSpPr>
          <p:cNvPr id="14" name="TextBox 13">
            <a:extLst>
              <a:ext uri="{FF2B5EF4-FFF2-40B4-BE49-F238E27FC236}">
                <a16:creationId xmlns:a16="http://schemas.microsoft.com/office/drawing/2014/main" id="{322F7B53-D920-446A-B7A4-2FEE20D29D2E}"/>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YİS – in proqramının dizaynı</a:t>
            </a:r>
            <a:endParaRPr lang="en-US" dirty="0">
              <a:solidFill>
                <a:srgbClr val="4472C4"/>
              </a:solidFill>
            </a:endParaRPr>
          </a:p>
        </p:txBody>
      </p:sp>
      <p:sp>
        <p:nvSpPr>
          <p:cNvPr id="7" name="TextBox 6">
            <a:extLst>
              <a:ext uri="{FF2B5EF4-FFF2-40B4-BE49-F238E27FC236}">
                <a16:creationId xmlns:a16="http://schemas.microsoft.com/office/drawing/2014/main" id="{554829D8-DE98-4529-BBB2-0BBDF15961A1}"/>
              </a:ext>
            </a:extLst>
          </p:cNvPr>
          <p:cNvSpPr txBox="1"/>
          <p:nvPr/>
        </p:nvSpPr>
        <p:spPr>
          <a:xfrm>
            <a:off x="218711" y="5961593"/>
            <a:ext cx="8696688" cy="369332"/>
          </a:xfrm>
          <a:prstGeom prst="rect">
            <a:avLst/>
          </a:prstGeom>
          <a:noFill/>
        </p:spPr>
        <p:txBody>
          <a:bodyPr wrap="square" rtlCol="0" anchor="ctr">
            <a:spAutoFit/>
          </a:bodyPr>
          <a:lstStyle/>
          <a:p>
            <a:r>
              <a:rPr lang="az-Latn-AZ" b="1" dirty="0"/>
              <a:t>Qeyd</a:t>
            </a:r>
            <a:r>
              <a:rPr lang="en-US" b="1" dirty="0"/>
              <a:t>:</a:t>
            </a:r>
            <a:r>
              <a:rPr lang="en-US" dirty="0"/>
              <a:t> </a:t>
            </a:r>
            <a:r>
              <a:rPr lang="en-US" sz="1600" dirty="0" err="1"/>
              <a:t>Proqram</a:t>
            </a:r>
            <a:r>
              <a:rPr lang="en-US" sz="1600" dirty="0"/>
              <a:t> t</a:t>
            </a:r>
            <a:r>
              <a:rPr lang="az-Latn-AZ" sz="1600" dirty="0"/>
              <a:t>əminatında əks edilən göstəricilər rastgələndir.</a:t>
            </a:r>
            <a:endParaRPr lang="en-US" dirty="0"/>
          </a:p>
        </p:txBody>
      </p:sp>
    </p:spTree>
    <p:extLst>
      <p:ext uri="{BB962C8B-B14F-4D97-AF65-F5344CB8AC3E}">
        <p14:creationId xmlns:p14="http://schemas.microsoft.com/office/powerpoint/2010/main" val="3504300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87</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proqramı (davamı)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B1907A64-FB64-4C4B-AAF9-03AE9940A6C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A937345F-031D-41E1-9AE1-14802562314B}"/>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6F89E57E-AC45-4A81-ADBC-304287306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1A85BAC3-C76E-4ADF-B6AA-93F02B69D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C48847A9-8C13-40EC-BC45-F17A25D7EEFA}"/>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YİS – in proqramının bölmələri</a:t>
            </a:r>
            <a:endParaRPr lang="en-US" dirty="0">
              <a:solidFill>
                <a:srgbClr val="4472C4"/>
              </a:solidFill>
            </a:endParaRPr>
          </a:p>
        </p:txBody>
      </p:sp>
      <p:pic>
        <p:nvPicPr>
          <p:cNvPr id="15" name="Picture 14" descr="A screen shot of a video game&#10;&#10;Description generated with high confidence">
            <a:extLst>
              <a:ext uri="{FF2B5EF4-FFF2-40B4-BE49-F238E27FC236}">
                <a16:creationId xmlns:a16="http://schemas.microsoft.com/office/drawing/2014/main" id="{11466CE7-1CC8-4420-BEE3-CC51465A2B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6361" y="2258568"/>
            <a:ext cx="5312379" cy="2741227"/>
          </a:xfrm>
          <a:prstGeom prst="rect">
            <a:avLst/>
          </a:prstGeom>
        </p:spPr>
      </p:pic>
      <p:sp>
        <p:nvSpPr>
          <p:cNvPr id="3" name="Rectangle 2">
            <a:extLst>
              <a:ext uri="{FF2B5EF4-FFF2-40B4-BE49-F238E27FC236}">
                <a16:creationId xmlns:a16="http://schemas.microsoft.com/office/drawing/2014/main" id="{AC449302-9F1C-44DC-9FCC-1B153F433E39}"/>
              </a:ext>
            </a:extLst>
          </p:cNvPr>
          <p:cNvSpPr/>
          <p:nvPr/>
        </p:nvSpPr>
        <p:spPr>
          <a:xfrm>
            <a:off x="3699054" y="3867912"/>
            <a:ext cx="3539686" cy="100739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2208D51D-CEBE-4C38-9CEB-D61595672AC5}"/>
              </a:ext>
            </a:extLst>
          </p:cNvPr>
          <p:cNvCxnSpPr>
            <a:cxnSpLocks/>
            <a:stCxn id="3" idx="3"/>
            <a:endCxn id="17" idx="1"/>
          </p:cNvCxnSpPr>
          <p:nvPr/>
        </p:nvCxnSpPr>
        <p:spPr>
          <a:xfrm>
            <a:off x="7238740" y="4371612"/>
            <a:ext cx="438186" cy="561017"/>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EDC465DB-D959-48C8-9B78-5AEC99CE0F15}"/>
              </a:ext>
            </a:extLst>
          </p:cNvPr>
          <p:cNvSpPr txBox="1"/>
          <p:nvPr/>
        </p:nvSpPr>
        <p:spPr>
          <a:xfrm>
            <a:off x="7676926" y="4717185"/>
            <a:ext cx="1249142" cy="430887"/>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az-Latn-AZ" sz="1100" dirty="0">
                <a:solidFill>
                  <a:srgbClr val="FF0000"/>
                </a:solidFill>
              </a:rPr>
              <a:t>Gələn məlumatlar bölməsi</a:t>
            </a:r>
            <a:endParaRPr lang="en-US" sz="1100" dirty="0">
              <a:solidFill>
                <a:srgbClr val="FF0000"/>
              </a:solidFill>
            </a:endParaRPr>
          </a:p>
        </p:txBody>
      </p:sp>
      <p:sp>
        <p:nvSpPr>
          <p:cNvPr id="19" name="Rectangle 18">
            <a:extLst>
              <a:ext uri="{FF2B5EF4-FFF2-40B4-BE49-F238E27FC236}">
                <a16:creationId xmlns:a16="http://schemas.microsoft.com/office/drawing/2014/main" id="{68237CA8-624D-4D5E-A2A5-FE3E4FBD9D20}"/>
              </a:ext>
            </a:extLst>
          </p:cNvPr>
          <p:cNvSpPr/>
          <p:nvPr/>
        </p:nvSpPr>
        <p:spPr>
          <a:xfrm>
            <a:off x="3730752" y="4140673"/>
            <a:ext cx="804672" cy="71479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Rectangle 19">
            <a:extLst>
              <a:ext uri="{FF2B5EF4-FFF2-40B4-BE49-F238E27FC236}">
                <a16:creationId xmlns:a16="http://schemas.microsoft.com/office/drawing/2014/main" id="{5F9C080C-1CA3-4639-A7D5-6D2B18076ACA}"/>
              </a:ext>
            </a:extLst>
          </p:cNvPr>
          <p:cNvSpPr/>
          <p:nvPr/>
        </p:nvSpPr>
        <p:spPr>
          <a:xfrm>
            <a:off x="4864608" y="4140673"/>
            <a:ext cx="950976" cy="71479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Rectangle 21">
            <a:extLst>
              <a:ext uri="{FF2B5EF4-FFF2-40B4-BE49-F238E27FC236}">
                <a16:creationId xmlns:a16="http://schemas.microsoft.com/office/drawing/2014/main" id="{CEEA6DAB-78C8-40A3-866F-100E1F81D714}"/>
              </a:ext>
            </a:extLst>
          </p:cNvPr>
          <p:cNvSpPr/>
          <p:nvPr/>
        </p:nvSpPr>
        <p:spPr>
          <a:xfrm>
            <a:off x="5998463" y="4140673"/>
            <a:ext cx="1219175" cy="71479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0C522CA2-8EDF-4BB5-8A0A-7FA640B9AE74}"/>
              </a:ext>
            </a:extLst>
          </p:cNvPr>
          <p:cNvCxnSpPr>
            <a:cxnSpLocks/>
            <a:stCxn id="19" idx="2"/>
            <a:endCxn id="34" idx="0"/>
          </p:cNvCxnSpPr>
          <p:nvPr/>
        </p:nvCxnSpPr>
        <p:spPr>
          <a:xfrm>
            <a:off x="4133088" y="4855464"/>
            <a:ext cx="0" cy="36576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A8F5227D-F9D3-4D91-91BF-3D8AC8A38694}"/>
              </a:ext>
            </a:extLst>
          </p:cNvPr>
          <p:cNvSpPr txBox="1"/>
          <p:nvPr/>
        </p:nvSpPr>
        <p:spPr>
          <a:xfrm>
            <a:off x="3566161" y="5221224"/>
            <a:ext cx="1133854" cy="646331"/>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lang="az-Latn-AZ" sz="900" dirty="0">
                <a:solidFill>
                  <a:srgbClr val="FF0000"/>
                </a:solidFill>
              </a:rPr>
              <a:t>Modelin sürəti</a:t>
            </a:r>
          </a:p>
          <a:p>
            <a:r>
              <a:rPr lang="az-Latn-AZ" sz="900" dirty="0">
                <a:solidFill>
                  <a:srgbClr val="FF0000"/>
                </a:solidFill>
              </a:rPr>
              <a:t>Peykin çalışma vaxtı</a:t>
            </a:r>
          </a:p>
          <a:p>
            <a:r>
              <a:rPr lang="az-Latn-AZ" sz="900" dirty="0">
                <a:solidFill>
                  <a:srgbClr val="FF0000"/>
                </a:solidFill>
              </a:rPr>
              <a:t>Paketlərin sayı</a:t>
            </a:r>
          </a:p>
          <a:p>
            <a:r>
              <a:rPr lang="az-Latn-AZ" sz="900" dirty="0">
                <a:solidFill>
                  <a:srgbClr val="FF0000"/>
                </a:solidFill>
              </a:rPr>
              <a:t>Hündürlük</a:t>
            </a:r>
            <a:endParaRPr lang="en-US" sz="900" dirty="0">
              <a:solidFill>
                <a:srgbClr val="FF0000"/>
              </a:solidFill>
            </a:endParaRPr>
          </a:p>
        </p:txBody>
      </p:sp>
      <p:cxnSp>
        <p:nvCxnSpPr>
          <p:cNvPr id="37" name="Straight Arrow Connector 36">
            <a:extLst>
              <a:ext uri="{FF2B5EF4-FFF2-40B4-BE49-F238E27FC236}">
                <a16:creationId xmlns:a16="http://schemas.microsoft.com/office/drawing/2014/main" id="{20963542-0339-43AF-9CBA-EE4C7BC235F1}"/>
              </a:ext>
            </a:extLst>
          </p:cNvPr>
          <p:cNvCxnSpPr>
            <a:cxnSpLocks/>
            <a:stCxn id="20" idx="2"/>
          </p:cNvCxnSpPr>
          <p:nvPr/>
        </p:nvCxnSpPr>
        <p:spPr>
          <a:xfrm>
            <a:off x="5340096" y="4855464"/>
            <a:ext cx="0" cy="36576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40" name="TextBox 39">
            <a:extLst>
              <a:ext uri="{FF2B5EF4-FFF2-40B4-BE49-F238E27FC236}">
                <a16:creationId xmlns:a16="http://schemas.microsoft.com/office/drawing/2014/main" id="{D9F9F33A-78A8-444F-ADB5-8899990A6946}"/>
              </a:ext>
            </a:extLst>
          </p:cNvPr>
          <p:cNvSpPr txBox="1"/>
          <p:nvPr/>
        </p:nvSpPr>
        <p:spPr>
          <a:xfrm>
            <a:off x="4773169" y="5221224"/>
            <a:ext cx="1133854" cy="646331"/>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lang="az-Latn-AZ" sz="900" dirty="0">
                <a:solidFill>
                  <a:srgbClr val="FF0000"/>
                </a:solidFill>
              </a:rPr>
              <a:t>Təzyiq</a:t>
            </a:r>
          </a:p>
          <a:p>
            <a:r>
              <a:rPr lang="az-Latn-AZ" sz="900" dirty="0">
                <a:solidFill>
                  <a:srgbClr val="FF0000"/>
                </a:solidFill>
              </a:rPr>
              <a:t>Temperatur</a:t>
            </a:r>
          </a:p>
          <a:p>
            <a:r>
              <a:rPr lang="az-Latn-AZ" sz="900" dirty="0">
                <a:solidFill>
                  <a:srgbClr val="FF0000"/>
                </a:solidFill>
              </a:rPr>
              <a:t>Gərginlik</a:t>
            </a:r>
          </a:p>
          <a:p>
            <a:r>
              <a:rPr lang="az-Latn-AZ" sz="900" dirty="0">
                <a:solidFill>
                  <a:srgbClr val="FF0000"/>
                </a:solidFill>
              </a:rPr>
              <a:t>Rütubət</a:t>
            </a:r>
            <a:endParaRPr lang="en-US" sz="900" dirty="0">
              <a:solidFill>
                <a:srgbClr val="FF0000"/>
              </a:solidFill>
            </a:endParaRPr>
          </a:p>
        </p:txBody>
      </p:sp>
      <p:cxnSp>
        <p:nvCxnSpPr>
          <p:cNvPr id="41" name="Straight Arrow Connector 40">
            <a:extLst>
              <a:ext uri="{FF2B5EF4-FFF2-40B4-BE49-F238E27FC236}">
                <a16:creationId xmlns:a16="http://schemas.microsoft.com/office/drawing/2014/main" id="{5F89980E-0679-46C9-8EF2-209E2843EE8E}"/>
              </a:ext>
            </a:extLst>
          </p:cNvPr>
          <p:cNvCxnSpPr>
            <a:cxnSpLocks/>
            <a:stCxn id="22" idx="2"/>
            <a:endCxn id="45" idx="0"/>
          </p:cNvCxnSpPr>
          <p:nvPr/>
        </p:nvCxnSpPr>
        <p:spPr>
          <a:xfrm flipH="1">
            <a:off x="6601967" y="4855464"/>
            <a:ext cx="6084" cy="36576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426B8634-BCBC-41E0-9877-17203B5F6048}"/>
              </a:ext>
            </a:extLst>
          </p:cNvPr>
          <p:cNvSpPr txBox="1"/>
          <p:nvPr/>
        </p:nvSpPr>
        <p:spPr>
          <a:xfrm>
            <a:off x="6035040" y="5221224"/>
            <a:ext cx="1133854" cy="646331"/>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lang="az-Latn-AZ" sz="900" dirty="0">
                <a:solidFill>
                  <a:srgbClr val="FF0000"/>
                </a:solidFill>
              </a:rPr>
              <a:t>GPS en</a:t>
            </a:r>
          </a:p>
          <a:p>
            <a:r>
              <a:rPr lang="az-Latn-AZ" sz="900" dirty="0">
                <a:solidFill>
                  <a:srgbClr val="FF0000"/>
                </a:solidFill>
              </a:rPr>
              <a:t>GPS uzunluq</a:t>
            </a:r>
          </a:p>
          <a:p>
            <a:r>
              <a:rPr lang="az-Latn-AZ" sz="900" dirty="0">
                <a:solidFill>
                  <a:srgbClr val="FF0000"/>
                </a:solidFill>
              </a:rPr>
              <a:t>GPS peyk sayı</a:t>
            </a:r>
          </a:p>
          <a:p>
            <a:r>
              <a:rPr lang="az-Latn-AZ" sz="900" dirty="0">
                <a:solidFill>
                  <a:srgbClr val="FF0000"/>
                </a:solidFill>
              </a:rPr>
              <a:t>GPS vaxt</a:t>
            </a:r>
            <a:endParaRPr lang="en-US" sz="900" dirty="0">
              <a:solidFill>
                <a:srgbClr val="FF0000"/>
              </a:solidFill>
            </a:endParaRPr>
          </a:p>
        </p:txBody>
      </p:sp>
      <p:sp>
        <p:nvSpPr>
          <p:cNvPr id="48" name="Rectangle 47">
            <a:extLst>
              <a:ext uri="{FF2B5EF4-FFF2-40B4-BE49-F238E27FC236}">
                <a16:creationId xmlns:a16="http://schemas.microsoft.com/office/drawing/2014/main" id="{FF1AC863-076E-4D10-ABA6-7044CE3CA99C}"/>
              </a:ext>
            </a:extLst>
          </p:cNvPr>
          <p:cNvSpPr/>
          <p:nvPr/>
        </p:nvSpPr>
        <p:spPr>
          <a:xfrm>
            <a:off x="4754880" y="3891632"/>
            <a:ext cx="658368" cy="19172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362F8D29-843C-493D-96B7-318B26EC0B5A}"/>
              </a:ext>
            </a:extLst>
          </p:cNvPr>
          <p:cNvCxnSpPr>
            <a:cxnSpLocks/>
            <a:stCxn id="48" idx="3"/>
            <a:endCxn id="52" idx="1"/>
          </p:cNvCxnSpPr>
          <p:nvPr/>
        </p:nvCxnSpPr>
        <p:spPr>
          <a:xfrm>
            <a:off x="5413248" y="3987494"/>
            <a:ext cx="2227828"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259E95BC-3DD7-49ED-AFA9-A31429CBCE0C}"/>
              </a:ext>
            </a:extLst>
          </p:cNvPr>
          <p:cNvSpPr txBox="1"/>
          <p:nvPr/>
        </p:nvSpPr>
        <p:spPr>
          <a:xfrm>
            <a:off x="7641076" y="3856689"/>
            <a:ext cx="1274323" cy="26161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az-Latn-AZ" sz="1100" dirty="0">
                <a:solidFill>
                  <a:srgbClr val="FF0000"/>
                </a:solidFill>
              </a:rPr>
              <a:t>Komanda </a:t>
            </a:r>
            <a:r>
              <a:rPr lang="en-US" sz="1100" dirty="0">
                <a:solidFill>
                  <a:srgbClr val="FF0000"/>
                </a:solidFill>
              </a:rPr>
              <a:t>I</a:t>
            </a:r>
            <a:r>
              <a:rPr lang="az-Latn-AZ" sz="1100" dirty="0">
                <a:solidFill>
                  <a:srgbClr val="FF0000"/>
                </a:solidFill>
              </a:rPr>
              <a:t>D-si</a:t>
            </a:r>
            <a:endParaRPr lang="en-US" sz="1100" dirty="0">
              <a:solidFill>
                <a:srgbClr val="FF0000"/>
              </a:solidFill>
            </a:endParaRPr>
          </a:p>
        </p:txBody>
      </p:sp>
      <p:sp>
        <p:nvSpPr>
          <p:cNvPr id="54" name="Rectangle 53">
            <a:extLst>
              <a:ext uri="{FF2B5EF4-FFF2-40B4-BE49-F238E27FC236}">
                <a16:creationId xmlns:a16="http://schemas.microsoft.com/office/drawing/2014/main" id="{72A553B8-ADDA-4FD4-B0C7-B44BBE4EC77B}"/>
              </a:ext>
            </a:extLst>
          </p:cNvPr>
          <p:cNvSpPr/>
          <p:nvPr/>
        </p:nvSpPr>
        <p:spPr>
          <a:xfrm>
            <a:off x="4425696" y="2478024"/>
            <a:ext cx="658368" cy="124358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8" name="TextBox 57">
            <a:extLst>
              <a:ext uri="{FF2B5EF4-FFF2-40B4-BE49-F238E27FC236}">
                <a16:creationId xmlns:a16="http://schemas.microsoft.com/office/drawing/2014/main" id="{3A5E3C79-A730-4ED8-A9EF-4C6E8F43E64C}"/>
              </a:ext>
            </a:extLst>
          </p:cNvPr>
          <p:cNvSpPr txBox="1"/>
          <p:nvPr/>
        </p:nvSpPr>
        <p:spPr>
          <a:xfrm>
            <a:off x="4974336" y="1803520"/>
            <a:ext cx="1243584" cy="40011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az-Latn-AZ" sz="1000" dirty="0">
                <a:solidFill>
                  <a:srgbClr val="FF0000"/>
                </a:solidFill>
              </a:rPr>
              <a:t>Batareyanın həcmini göstərən bölmə</a:t>
            </a:r>
            <a:endParaRPr lang="en-US" sz="1000" dirty="0">
              <a:solidFill>
                <a:srgbClr val="FF0000"/>
              </a:solidFill>
            </a:endParaRPr>
          </a:p>
        </p:txBody>
      </p:sp>
      <p:cxnSp>
        <p:nvCxnSpPr>
          <p:cNvPr id="60" name="Connector: Elbow 59">
            <a:extLst>
              <a:ext uri="{FF2B5EF4-FFF2-40B4-BE49-F238E27FC236}">
                <a16:creationId xmlns:a16="http://schemas.microsoft.com/office/drawing/2014/main" id="{C8C263FA-54F2-4C62-986D-E7BBBEBE2AEF}"/>
              </a:ext>
            </a:extLst>
          </p:cNvPr>
          <p:cNvCxnSpPr>
            <a:cxnSpLocks/>
            <a:stCxn id="54" idx="0"/>
            <a:endCxn id="58" idx="1"/>
          </p:cNvCxnSpPr>
          <p:nvPr/>
        </p:nvCxnSpPr>
        <p:spPr>
          <a:xfrm rot="5400000" flipH="1" flipV="1">
            <a:off x="4627384" y="2131072"/>
            <a:ext cx="474449" cy="219456"/>
          </a:xfrm>
          <a:prstGeom prst="bentConnector2">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62" name="Rectangle 61">
            <a:extLst>
              <a:ext uri="{FF2B5EF4-FFF2-40B4-BE49-F238E27FC236}">
                <a16:creationId xmlns:a16="http://schemas.microsoft.com/office/drawing/2014/main" id="{EFB67162-8BE2-4A6D-AD6B-58F37ED193CC}"/>
              </a:ext>
            </a:extLst>
          </p:cNvPr>
          <p:cNvSpPr/>
          <p:nvPr/>
        </p:nvSpPr>
        <p:spPr>
          <a:xfrm>
            <a:off x="5266944" y="2624328"/>
            <a:ext cx="1682496" cy="100739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3" name="TextBox 62">
            <a:extLst>
              <a:ext uri="{FF2B5EF4-FFF2-40B4-BE49-F238E27FC236}">
                <a16:creationId xmlns:a16="http://schemas.microsoft.com/office/drawing/2014/main" id="{8EFCCA83-2F8B-498F-B90B-A4DAE07B3CE0}"/>
              </a:ext>
            </a:extLst>
          </p:cNvPr>
          <p:cNvSpPr txBox="1"/>
          <p:nvPr/>
        </p:nvSpPr>
        <p:spPr>
          <a:xfrm>
            <a:off x="7297362" y="2091980"/>
            <a:ext cx="1628705" cy="60016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az-Latn-AZ" sz="1100" dirty="0">
                <a:solidFill>
                  <a:srgbClr val="FF0000"/>
                </a:solidFill>
              </a:rPr>
              <a:t>Model peykin fəzadakı vəziyyətini göstərən bölmə</a:t>
            </a:r>
            <a:endParaRPr lang="en-US" sz="1100" dirty="0">
              <a:solidFill>
                <a:srgbClr val="FF0000"/>
              </a:solidFill>
            </a:endParaRPr>
          </a:p>
        </p:txBody>
      </p:sp>
      <p:cxnSp>
        <p:nvCxnSpPr>
          <p:cNvPr id="66" name="Connector: Elbow 65">
            <a:extLst>
              <a:ext uri="{FF2B5EF4-FFF2-40B4-BE49-F238E27FC236}">
                <a16:creationId xmlns:a16="http://schemas.microsoft.com/office/drawing/2014/main" id="{822D186E-12FB-4E8B-824B-5D2579F6AC88}"/>
              </a:ext>
            </a:extLst>
          </p:cNvPr>
          <p:cNvCxnSpPr>
            <a:cxnSpLocks/>
            <a:stCxn id="62" idx="3"/>
            <a:endCxn id="63" idx="2"/>
          </p:cNvCxnSpPr>
          <p:nvPr/>
        </p:nvCxnSpPr>
        <p:spPr>
          <a:xfrm flipV="1">
            <a:off x="6949440" y="2692144"/>
            <a:ext cx="1162275" cy="435884"/>
          </a:xfrm>
          <a:prstGeom prst="bentConnector2">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68" name="Rectangle 67">
            <a:extLst>
              <a:ext uri="{FF2B5EF4-FFF2-40B4-BE49-F238E27FC236}">
                <a16:creationId xmlns:a16="http://schemas.microsoft.com/office/drawing/2014/main" id="{42E34514-4F0E-4C50-A474-E4A7357BBE5A}"/>
              </a:ext>
            </a:extLst>
          </p:cNvPr>
          <p:cNvSpPr/>
          <p:nvPr/>
        </p:nvSpPr>
        <p:spPr>
          <a:xfrm>
            <a:off x="1975104" y="3856689"/>
            <a:ext cx="1483942" cy="107594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9" name="TextBox 68">
            <a:extLst>
              <a:ext uri="{FF2B5EF4-FFF2-40B4-BE49-F238E27FC236}">
                <a16:creationId xmlns:a16="http://schemas.microsoft.com/office/drawing/2014/main" id="{8D657153-5E8D-4889-B1EF-D406ABCE1F3F}"/>
              </a:ext>
            </a:extLst>
          </p:cNvPr>
          <p:cNvSpPr txBox="1"/>
          <p:nvPr/>
        </p:nvSpPr>
        <p:spPr>
          <a:xfrm>
            <a:off x="395444" y="5363400"/>
            <a:ext cx="1206000" cy="600164"/>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az-Latn-AZ" sz="1100" dirty="0">
                <a:solidFill>
                  <a:srgbClr val="FF0000"/>
                </a:solidFill>
              </a:rPr>
              <a:t>Əmr (komanda) göndərmək üçün olan bölmə</a:t>
            </a:r>
            <a:endParaRPr lang="en-US" sz="1100" dirty="0">
              <a:solidFill>
                <a:srgbClr val="FF0000"/>
              </a:solidFill>
            </a:endParaRPr>
          </a:p>
        </p:txBody>
      </p:sp>
      <p:cxnSp>
        <p:nvCxnSpPr>
          <p:cNvPr id="76" name="Connector: Elbow 75">
            <a:extLst>
              <a:ext uri="{FF2B5EF4-FFF2-40B4-BE49-F238E27FC236}">
                <a16:creationId xmlns:a16="http://schemas.microsoft.com/office/drawing/2014/main" id="{A7460E5B-E7FE-4DB1-B9ED-5F600E7F1CB4}"/>
              </a:ext>
            </a:extLst>
          </p:cNvPr>
          <p:cNvCxnSpPr>
            <a:cxnSpLocks/>
            <a:stCxn id="68" idx="2"/>
            <a:endCxn id="69" idx="3"/>
          </p:cNvCxnSpPr>
          <p:nvPr/>
        </p:nvCxnSpPr>
        <p:spPr>
          <a:xfrm rot="5400000">
            <a:off x="1793834" y="4740240"/>
            <a:ext cx="730853" cy="1115631"/>
          </a:xfrm>
          <a:prstGeom prst="bentConnector2">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78" name="Rectangle 77">
            <a:extLst>
              <a:ext uri="{FF2B5EF4-FFF2-40B4-BE49-F238E27FC236}">
                <a16:creationId xmlns:a16="http://schemas.microsoft.com/office/drawing/2014/main" id="{B1FA1BFB-7738-43E1-AA84-B6FCC84F2728}"/>
              </a:ext>
            </a:extLst>
          </p:cNvPr>
          <p:cNvSpPr/>
          <p:nvPr/>
        </p:nvSpPr>
        <p:spPr>
          <a:xfrm>
            <a:off x="2053480" y="4447839"/>
            <a:ext cx="653144" cy="15159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9" name="TextBox 78">
            <a:extLst>
              <a:ext uri="{FF2B5EF4-FFF2-40B4-BE49-F238E27FC236}">
                <a16:creationId xmlns:a16="http://schemas.microsoft.com/office/drawing/2014/main" id="{AE677500-1907-4D4F-91BC-45359617E7FE}"/>
              </a:ext>
            </a:extLst>
          </p:cNvPr>
          <p:cNvSpPr txBox="1"/>
          <p:nvPr/>
        </p:nvSpPr>
        <p:spPr>
          <a:xfrm>
            <a:off x="305022" y="4417103"/>
            <a:ext cx="1386844" cy="215444"/>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r>
              <a:rPr lang="az-Latn-AZ" sz="800" dirty="0">
                <a:solidFill>
                  <a:srgbClr val="FF0000"/>
                </a:solidFill>
              </a:rPr>
              <a:t>Verilənlər bazasını sıfırlamaq</a:t>
            </a:r>
            <a:endParaRPr lang="en-US" sz="800" dirty="0">
              <a:solidFill>
                <a:srgbClr val="FF0000"/>
              </a:solidFill>
            </a:endParaRPr>
          </a:p>
        </p:txBody>
      </p:sp>
      <p:cxnSp>
        <p:nvCxnSpPr>
          <p:cNvPr id="81" name="Straight Arrow Connector 80">
            <a:extLst>
              <a:ext uri="{FF2B5EF4-FFF2-40B4-BE49-F238E27FC236}">
                <a16:creationId xmlns:a16="http://schemas.microsoft.com/office/drawing/2014/main" id="{30E3ED65-C92D-48C0-B360-764386F796F0}"/>
              </a:ext>
            </a:extLst>
          </p:cNvPr>
          <p:cNvCxnSpPr>
            <a:cxnSpLocks/>
            <a:stCxn id="78" idx="1"/>
            <a:endCxn id="79" idx="3"/>
          </p:cNvCxnSpPr>
          <p:nvPr/>
        </p:nvCxnSpPr>
        <p:spPr>
          <a:xfrm flipH="1">
            <a:off x="1691866" y="4523636"/>
            <a:ext cx="361614" cy="118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83" name="Rectangle 82">
            <a:extLst>
              <a:ext uri="{FF2B5EF4-FFF2-40B4-BE49-F238E27FC236}">
                <a16:creationId xmlns:a16="http://schemas.microsoft.com/office/drawing/2014/main" id="{33F1F5BE-B478-4FB1-92C3-7A9D71189B5C}"/>
              </a:ext>
            </a:extLst>
          </p:cNvPr>
          <p:cNvSpPr/>
          <p:nvPr/>
        </p:nvSpPr>
        <p:spPr>
          <a:xfrm>
            <a:off x="2053480" y="4197096"/>
            <a:ext cx="1239086" cy="21881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4" name="TextBox 83">
            <a:extLst>
              <a:ext uri="{FF2B5EF4-FFF2-40B4-BE49-F238E27FC236}">
                <a16:creationId xmlns:a16="http://schemas.microsoft.com/office/drawing/2014/main" id="{A83F9926-AAB1-48B3-AB7F-F896CA0018F5}"/>
              </a:ext>
            </a:extLst>
          </p:cNvPr>
          <p:cNvSpPr txBox="1"/>
          <p:nvPr/>
        </p:nvSpPr>
        <p:spPr>
          <a:xfrm>
            <a:off x="305022" y="3943290"/>
            <a:ext cx="1204124" cy="40011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az-Latn-AZ" sz="1000" dirty="0">
                <a:solidFill>
                  <a:srgbClr val="FF0000"/>
                </a:solidFill>
              </a:rPr>
              <a:t>Ən son göndərilmiş komanda və vaxtı</a:t>
            </a:r>
            <a:endParaRPr lang="en-US" sz="1000" dirty="0">
              <a:solidFill>
                <a:srgbClr val="FF0000"/>
              </a:solidFill>
            </a:endParaRPr>
          </a:p>
        </p:txBody>
      </p:sp>
      <p:cxnSp>
        <p:nvCxnSpPr>
          <p:cNvPr id="86" name="Connector: Elbow 85">
            <a:extLst>
              <a:ext uri="{FF2B5EF4-FFF2-40B4-BE49-F238E27FC236}">
                <a16:creationId xmlns:a16="http://schemas.microsoft.com/office/drawing/2014/main" id="{7D825589-D229-4ABD-B005-7EF7245ABBB4}"/>
              </a:ext>
            </a:extLst>
          </p:cNvPr>
          <p:cNvCxnSpPr>
            <a:cxnSpLocks/>
            <a:stCxn id="83" idx="1"/>
            <a:endCxn id="84" idx="3"/>
          </p:cNvCxnSpPr>
          <p:nvPr/>
        </p:nvCxnSpPr>
        <p:spPr>
          <a:xfrm rot="10800000">
            <a:off x="1509146" y="4143345"/>
            <a:ext cx="544334" cy="163160"/>
          </a:xfrm>
          <a:prstGeom prst="bentConnector3">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90" name="Rectangle 89">
            <a:extLst>
              <a:ext uri="{FF2B5EF4-FFF2-40B4-BE49-F238E27FC236}">
                <a16:creationId xmlns:a16="http://schemas.microsoft.com/office/drawing/2014/main" id="{12DE91FD-5157-4949-A26D-5ADBCF4256B9}"/>
              </a:ext>
            </a:extLst>
          </p:cNvPr>
          <p:cNvSpPr/>
          <p:nvPr/>
        </p:nvSpPr>
        <p:spPr>
          <a:xfrm>
            <a:off x="2053480" y="3891632"/>
            <a:ext cx="1055826" cy="25612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1" name="TextBox 90">
            <a:extLst>
              <a:ext uri="{FF2B5EF4-FFF2-40B4-BE49-F238E27FC236}">
                <a16:creationId xmlns:a16="http://schemas.microsoft.com/office/drawing/2014/main" id="{5A772C31-E63E-4775-9BFD-689335B588A5}"/>
              </a:ext>
            </a:extLst>
          </p:cNvPr>
          <p:cNvSpPr txBox="1"/>
          <p:nvPr/>
        </p:nvSpPr>
        <p:spPr>
          <a:xfrm>
            <a:off x="305023" y="3479092"/>
            <a:ext cx="1195720" cy="369332"/>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az-Latn-AZ" sz="900" dirty="0">
                <a:solidFill>
                  <a:srgbClr val="FF0000"/>
                </a:solidFill>
              </a:rPr>
              <a:t>Komanda göndərmək üçün olan sətr</a:t>
            </a:r>
            <a:endParaRPr lang="en-US" sz="900" dirty="0">
              <a:solidFill>
                <a:srgbClr val="FF0000"/>
              </a:solidFill>
            </a:endParaRPr>
          </a:p>
        </p:txBody>
      </p:sp>
      <p:cxnSp>
        <p:nvCxnSpPr>
          <p:cNvPr id="93" name="Connector: Elbow 92">
            <a:extLst>
              <a:ext uri="{FF2B5EF4-FFF2-40B4-BE49-F238E27FC236}">
                <a16:creationId xmlns:a16="http://schemas.microsoft.com/office/drawing/2014/main" id="{51B31D40-B081-4F4B-AD32-EB26FFF056B8}"/>
              </a:ext>
            </a:extLst>
          </p:cNvPr>
          <p:cNvCxnSpPr>
            <a:cxnSpLocks/>
            <a:stCxn id="90" idx="1"/>
            <a:endCxn id="91" idx="3"/>
          </p:cNvCxnSpPr>
          <p:nvPr/>
        </p:nvCxnSpPr>
        <p:spPr>
          <a:xfrm rot="10800000">
            <a:off x="1500744" y="3663759"/>
            <a:ext cx="552737" cy="355937"/>
          </a:xfrm>
          <a:prstGeom prst="bentConnector3">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95" name="Rectangle 94">
            <a:extLst>
              <a:ext uri="{FF2B5EF4-FFF2-40B4-BE49-F238E27FC236}">
                <a16:creationId xmlns:a16="http://schemas.microsoft.com/office/drawing/2014/main" id="{86F7A133-D4C8-438A-8E92-2D40646B1666}"/>
              </a:ext>
            </a:extLst>
          </p:cNvPr>
          <p:cNvSpPr/>
          <p:nvPr/>
        </p:nvSpPr>
        <p:spPr>
          <a:xfrm>
            <a:off x="1990780" y="2368296"/>
            <a:ext cx="2252036" cy="143107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6" name="TextBox 95">
            <a:extLst>
              <a:ext uri="{FF2B5EF4-FFF2-40B4-BE49-F238E27FC236}">
                <a16:creationId xmlns:a16="http://schemas.microsoft.com/office/drawing/2014/main" id="{AB60EA70-AF4B-49D3-B487-D540E1D84BF8}"/>
              </a:ext>
            </a:extLst>
          </p:cNvPr>
          <p:cNvSpPr txBox="1"/>
          <p:nvPr/>
        </p:nvSpPr>
        <p:spPr>
          <a:xfrm>
            <a:off x="302083" y="2150934"/>
            <a:ext cx="1204125" cy="50783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az-Latn-AZ" sz="900" kern="0" dirty="0">
                <a:solidFill>
                  <a:srgbClr val="FF0000"/>
                </a:solidFill>
              </a:rPr>
              <a:t>Real zaman ərzində telemetriyaya uyğun qrafiki çəkən bölmə</a:t>
            </a:r>
            <a:endParaRPr lang="en-US" sz="900" dirty="0">
              <a:solidFill>
                <a:srgbClr val="FF0000"/>
              </a:solidFill>
            </a:endParaRPr>
          </a:p>
        </p:txBody>
      </p:sp>
      <p:cxnSp>
        <p:nvCxnSpPr>
          <p:cNvPr id="98" name="Connector: Elbow 97">
            <a:extLst>
              <a:ext uri="{FF2B5EF4-FFF2-40B4-BE49-F238E27FC236}">
                <a16:creationId xmlns:a16="http://schemas.microsoft.com/office/drawing/2014/main" id="{EDB80B39-5226-49C0-BEB5-4709C5AF56F0}"/>
              </a:ext>
            </a:extLst>
          </p:cNvPr>
          <p:cNvCxnSpPr>
            <a:cxnSpLocks/>
            <a:stCxn id="95" idx="1"/>
            <a:endCxn id="96" idx="2"/>
          </p:cNvCxnSpPr>
          <p:nvPr/>
        </p:nvCxnSpPr>
        <p:spPr>
          <a:xfrm rot="10800000">
            <a:off x="904146" y="2658766"/>
            <a:ext cx="1086634" cy="425069"/>
          </a:xfrm>
          <a:prstGeom prst="bentConnector2">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00" name="Rectangle 99">
            <a:extLst>
              <a:ext uri="{FF2B5EF4-FFF2-40B4-BE49-F238E27FC236}">
                <a16:creationId xmlns:a16="http://schemas.microsoft.com/office/drawing/2014/main" id="{C0476F78-44A8-470F-B768-CF1939213D2D}"/>
              </a:ext>
            </a:extLst>
          </p:cNvPr>
          <p:cNvSpPr/>
          <p:nvPr/>
        </p:nvSpPr>
        <p:spPr>
          <a:xfrm>
            <a:off x="1901952" y="2248081"/>
            <a:ext cx="116320" cy="12021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1" name="TextBox 100">
            <a:extLst>
              <a:ext uri="{FF2B5EF4-FFF2-40B4-BE49-F238E27FC236}">
                <a16:creationId xmlns:a16="http://schemas.microsoft.com/office/drawing/2014/main" id="{3E83377A-65C3-4427-BDE6-A9D78C9BFDCC}"/>
              </a:ext>
            </a:extLst>
          </p:cNvPr>
          <p:cNvSpPr txBox="1"/>
          <p:nvPr/>
        </p:nvSpPr>
        <p:spPr>
          <a:xfrm>
            <a:off x="1691867" y="1783080"/>
            <a:ext cx="1307366" cy="26161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az-Latn-AZ" sz="1100" dirty="0">
                <a:solidFill>
                  <a:srgbClr val="FF0000"/>
                </a:solidFill>
              </a:rPr>
              <a:t>Komandanın loqosu</a:t>
            </a:r>
            <a:endParaRPr lang="en-US" sz="1100" dirty="0">
              <a:solidFill>
                <a:srgbClr val="FF0000"/>
              </a:solidFill>
            </a:endParaRPr>
          </a:p>
        </p:txBody>
      </p:sp>
      <p:cxnSp>
        <p:nvCxnSpPr>
          <p:cNvPr id="103" name="Connector: Elbow 102">
            <a:extLst>
              <a:ext uri="{FF2B5EF4-FFF2-40B4-BE49-F238E27FC236}">
                <a16:creationId xmlns:a16="http://schemas.microsoft.com/office/drawing/2014/main" id="{FDBC7FB3-70D6-4C81-912E-41B5FC175D57}"/>
              </a:ext>
            </a:extLst>
          </p:cNvPr>
          <p:cNvCxnSpPr>
            <a:cxnSpLocks/>
            <a:stCxn id="100" idx="0"/>
            <a:endCxn id="101" idx="2"/>
          </p:cNvCxnSpPr>
          <p:nvPr/>
        </p:nvCxnSpPr>
        <p:spPr>
          <a:xfrm rot="5400000" flipH="1" flipV="1">
            <a:off x="2051136" y="1953667"/>
            <a:ext cx="203391" cy="385438"/>
          </a:xfrm>
          <a:prstGeom prst="bentConnector3">
            <a:avLst>
              <a:gd name="adj1" fmla="val 31267"/>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42591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88</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proqramı</a:t>
            </a:r>
            <a:r>
              <a:rPr lang="en-US" sz="2400" b="1" kern="0" noProof="1">
                <a:solidFill>
                  <a:srgbClr val="333399"/>
                </a:solidFill>
              </a:rPr>
              <a:t> </a:t>
            </a:r>
            <a:r>
              <a:rPr lang="az-Latn-AZ" sz="2400" b="1" kern="0" noProof="1">
                <a:solidFill>
                  <a:srgbClr val="333399"/>
                </a:solidFill>
              </a:rPr>
              <a:t>(davamı)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B1907A64-FB64-4C4B-AAF9-03AE9940A6C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A937345F-031D-41E1-9AE1-14802562314B}"/>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6F89E57E-AC45-4A81-ADBC-304287306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1A85BAC3-C76E-4ADF-B6AA-93F02B69D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6" name="Picture 5" descr="A screen shot of a video game&#10;&#10;Description generated with high confidence">
            <a:extLst>
              <a:ext uri="{FF2B5EF4-FFF2-40B4-BE49-F238E27FC236}">
                <a16:creationId xmlns:a16="http://schemas.microsoft.com/office/drawing/2014/main" id="{EB24BDD0-8CCC-4862-B0DC-F00884EBE396}"/>
              </a:ext>
            </a:extLst>
          </p:cNvPr>
          <p:cNvPicPr>
            <a:picLocks noChangeAspect="1"/>
          </p:cNvPicPr>
          <p:nvPr/>
        </p:nvPicPr>
        <p:blipFill rotWithShape="1">
          <a:blip r:embed="rId4">
            <a:extLst>
              <a:ext uri="{28A0092B-C50C-407E-A947-70E740481C1C}">
                <a14:useLocalDpi xmlns:a14="http://schemas.microsoft.com/office/drawing/2010/main" val="0"/>
              </a:ext>
            </a:extLst>
          </a:blip>
          <a:srcRect t="4461" r="56000" b="44377"/>
          <a:stretch/>
        </p:blipFill>
        <p:spPr>
          <a:xfrm>
            <a:off x="234697" y="1785704"/>
            <a:ext cx="5763767" cy="3508671"/>
          </a:xfrm>
          <a:prstGeom prst="rect">
            <a:avLst/>
          </a:prstGeom>
        </p:spPr>
      </p:pic>
      <p:sp>
        <p:nvSpPr>
          <p:cNvPr id="14" name="TextBox 13">
            <a:extLst>
              <a:ext uri="{FF2B5EF4-FFF2-40B4-BE49-F238E27FC236}">
                <a16:creationId xmlns:a16="http://schemas.microsoft.com/office/drawing/2014/main" id="{E1C4B170-125E-41B1-8182-E8DEFB1AE843}"/>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Real zaman ərzində telemetriyaya uyğun qrafiki çəkən proqramın dizaynı</a:t>
            </a:r>
            <a:endParaRPr lang="en-US" dirty="0">
              <a:solidFill>
                <a:srgbClr val="4472C4"/>
              </a:solidFill>
            </a:endParaRPr>
          </a:p>
        </p:txBody>
      </p:sp>
      <p:sp>
        <p:nvSpPr>
          <p:cNvPr id="7" name="TextBox 6">
            <a:extLst>
              <a:ext uri="{FF2B5EF4-FFF2-40B4-BE49-F238E27FC236}">
                <a16:creationId xmlns:a16="http://schemas.microsoft.com/office/drawing/2014/main" id="{58097B9A-66AF-402B-94EF-E3FCB5E3200A}"/>
              </a:ext>
            </a:extLst>
          </p:cNvPr>
          <p:cNvSpPr txBox="1"/>
          <p:nvPr/>
        </p:nvSpPr>
        <p:spPr>
          <a:xfrm>
            <a:off x="6095436" y="1785704"/>
            <a:ext cx="2813868" cy="3293209"/>
          </a:xfrm>
          <a:prstGeom prst="rect">
            <a:avLst/>
          </a:prstGeom>
          <a:noFill/>
        </p:spPr>
        <p:txBody>
          <a:bodyPr wrap="square" rtlCol="0">
            <a:spAutoFit/>
          </a:bodyPr>
          <a:lstStyle/>
          <a:p>
            <a:r>
              <a:rPr lang="az-Latn-AZ" sz="1600" dirty="0"/>
              <a:t>	YİS – də real zaman ərzində telemetriyaya uyğun qrafiki çəkmək üçün 2 qrafik çəkən nəzərdə tutulub. </a:t>
            </a:r>
          </a:p>
          <a:p>
            <a:r>
              <a:rPr lang="az-Latn-AZ" sz="1600" dirty="0"/>
              <a:t>	Bunlardan birincisi tərkibində eyni anda 3 qrafiki əks etdirir. Bunlar </a:t>
            </a:r>
            <a:r>
              <a:rPr lang="az-Latn-AZ" sz="1600" dirty="0">
                <a:solidFill>
                  <a:srgbClr val="7FF613"/>
                </a:solidFill>
              </a:rPr>
              <a:t>temperatur</a:t>
            </a:r>
            <a:r>
              <a:rPr lang="az-Latn-AZ" sz="1600" dirty="0"/>
              <a:t>, </a:t>
            </a:r>
            <a:r>
              <a:rPr lang="az-Latn-AZ" sz="1600" dirty="0">
                <a:solidFill>
                  <a:srgbClr val="C98601"/>
                </a:solidFill>
              </a:rPr>
              <a:t>sürət</a:t>
            </a:r>
            <a:r>
              <a:rPr lang="az-Latn-AZ" sz="1600" dirty="0"/>
              <a:t> və </a:t>
            </a:r>
            <a:r>
              <a:rPr lang="az-Latn-AZ" sz="1600" dirty="0">
                <a:solidFill>
                  <a:srgbClr val="D70000"/>
                </a:solidFill>
              </a:rPr>
              <a:t>gərginlik</a:t>
            </a:r>
            <a:r>
              <a:rPr lang="az-Latn-AZ" sz="1600" dirty="0"/>
              <a:t> məlumatlarıdır.</a:t>
            </a:r>
          </a:p>
          <a:p>
            <a:r>
              <a:rPr lang="az-Latn-AZ" sz="1600" dirty="0"/>
              <a:t>	İkinci də tərkibində 3 qrafiki eyni anda əks etdirir. Bunlar </a:t>
            </a:r>
            <a:r>
              <a:rPr lang="az-Latn-AZ" sz="1600" dirty="0">
                <a:solidFill>
                  <a:srgbClr val="320ABB"/>
                </a:solidFill>
              </a:rPr>
              <a:t>təzyiq</a:t>
            </a:r>
            <a:r>
              <a:rPr lang="az-Latn-AZ" sz="1600" dirty="0"/>
              <a:t>, </a:t>
            </a:r>
            <a:r>
              <a:rPr lang="az-Latn-AZ" sz="1600" dirty="0">
                <a:solidFill>
                  <a:srgbClr val="0DFEFC"/>
                </a:solidFill>
              </a:rPr>
              <a:t>hündürlük</a:t>
            </a:r>
            <a:r>
              <a:rPr lang="az-Latn-AZ" sz="1600" dirty="0"/>
              <a:t> və </a:t>
            </a:r>
            <a:r>
              <a:rPr lang="az-Latn-AZ" sz="1600" dirty="0">
                <a:solidFill>
                  <a:srgbClr val="FF11D2"/>
                </a:solidFill>
              </a:rPr>
              <a:t>rütubət</a:t>
            </a:r>
            <a:r>
              <a:rPr lang="az-Latn-AZ" sz="1600" dirty="0"/>
              <a:t> məlumatlarıdır.</a:t>
            </a:r>
            <a:endParaRPr lang="en-US" sz="1600" dirty="0"/>
          </a:p>
        </p:txBody>
      </p:sp>
      <p:sp>
        <p:nvSpPr>
          <p:cNvPr id="15" name="TextBox 14">
            <a:extLst>
              <a:ext uri="{FF2B5EF4-FFF2-40B4-BE49-F238E27FC236}">
                <a16:creationId xmlns:a16="http://schemas.microsoft.com/office/drawing/2014/main" id="{BF24999F-81E3-4212-9E72-8BF53445E099}"/>
              </a:ext>
            </a:extLst>
          </p:cNvPr>
          <p:cNvSpPr txBox="1"/>
          <p:nvPr/>
        </p:nvSpPr>
        <p:spPr>
          <a:xfrm>
            <a:off x="239150" y="5769864"/>
            <a:ext cx="8665700" cy="369332"/>
          </a:xfrm>
          <a:prstGeom prst="rect">
            <a:avLst/>
          </a:prstGeom>
          <a:noFill/>
        </p:spPr>
        <p:txBody>
          <a:bodyPr wrap="square" rtlCol="0">
            <a:spAutoFit/>
          </a:bodyPr>
          <a:lstStyle/>
          <a:p>
            <a:r>
              <a:rPr lang="az-Latn-AZ" b="1" dirty="0"/>
              <a:t>Qeyd</a:t>
            </a:r>
            <a:r>
              <a:rPr lang="en-US" b="1" dirty="0"/>
              <a:t>:</a:t>
            </a:r>
            <a:r>
              <a:rPr lang="en-US" dirty="0"/>
              <a:t> </a:t>
            </a:r>
            <a:r>
              <a:rPr lang="az-Latn-AZ" sz="1600" dirty="0"/>
              <a:t>Qrafiklərdə son 30 saniyədə olan dəyişikliklər təsvir olunur.</a:t>
            </a:r>
            <a:endParaRPr lang="en-US" dirty="0"/>
          </a:p>
        </p:txBody>
      </p:sp>
    </p:spTree>
    <p:extLst>
      <p:ext uri="{BB962C8B-B14F-4D97-AF65-F5344CB8AC3E}">
        <p14:creationId xmlns:p14="http://schemas.microsoft.com/office/powerpoint/2010/main" val="29223266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89</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proqramı (davamı)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B1907A64-FB64-4C4B-AAF9-03AE9940A6C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A937345F-031D-41E1-9AE1-14802562314B}"/>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6F89E57E-AC45-4A81-ADBC-304287306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1A85BAC3-C76E-4ADF-B6AA-93F02B69D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4" name="TextBox 13">
            <a:extLst>
              <a:ext uri="{FF2B5EF4-FFF2-40B4-BE49-F238E27FC236}">
                <a16:creationId xmlns:a16="http://schemas.microsoft.com/office/drawing/2014/main" id="{55462644-A85D-423F-A31B-3AB726BA76EF}"/>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Əmr (command) proqram interfeysi</a:t>
            </a:r>
            <a:endParaRPr lang="en-US" dirty="0">
              <a:solidFill>
                <a:srgbClr val="4472C4"/>
              </a:solidFill>
            </a:endParaRPr>
          </a:p>
        </p:txBody>
      </p:sp>
      <p:pic>
        <p:nvPicPr>
          <p:cNvPr id="6" name="Picture 5" descr="A screen shot of a video game&#10;&#10;Description generated with high confidence">
            <a:extLst>
              <a:ext uri="{FF2B5EF4-FFF2-40B4-BE49-F238E27FC236}">
                <a16:creationId xmlns:a16="http://schemas.microsoft.com/office/drawing/2014/main" id="{95ED774E-BB9A-4D95-9D27-73C25D14840A}"/>
              </a:ext>
            </a:extLst>
          </p:cNvPr>
          <p:cNvPicPr>
            <a:picLocks noChangeAspect="1"/>
          </p:cNvPicPr>
          <p:nvPr/>
        </p:nvPicPr>
        <p:blipFill rotWithShape="1">
          <a:blip r:embed="rId4">
            <a:extLst>
              <a:ext uri="{28A0092B-C50C-407E-A947-70E740481C1C}">
                <a14:useLocalDpi xmlns:a14="http://schemas.microsoft.com/office/drawing/2010/main" val="0"/>
              </a:ext>
            </a:extLst>
          </a:blip>
          <a:srcRect t="57752" r="71200"/>
          <a:stretch/>
        </p:blipFill>
        <p:spPr>
          <a:xfrm>
            <a:off x="239150" y="1929384"/>
            <a:ext cx="5218534" cy="3950208"/>
          </a:xfrm>
          <a:prstGeom prst="rect">
            <a:avLst/>
          </a:prstGeom>
        </p:spPr>
      </p:pic>
      <p:sp>
        <p:nvSpPr>
          <p:cNvPr id="7" name="TextBox 6">
            <a:extLst>
              <a:ext uri="{FF2B5EF4-FFF2-40B4-BE49-F238E27FC236}">
                <a16:creationId xmlns:a16="http://schemas.microsoft.com/office/drawing/2014/main" id="{A8861096-AFB2-4855-AB60-69C6AFED0E29}"/>
              </a:ext>
            </a:extLst>
          </p:cNvPr>
          <p:cNvSpPr txBox="1"/>
          <p:nvPr/>
        </p:nvSpPr>
        <p:spPr>
          <a:xfrm>
            <a:off x="5632704" y="1929384"/>
            <a:ext cx="3272146" cy="3785652"/>
          </a:xfrm>
          <a:prstGeom prst="rect">
            <a:avLst/>
          </a:prstGeom>
          <a:noFill/>
        </p:spPr>
        <p:txBody>
          <a:bodyPr wrap="square" rtlCol="0">
            <a:spAutoFit/>
          </a:bodyPr>
          <a:lstStyle/>
          <a:p>
            <a:r>
              <a:rPr lang="az-Latn-AZ" sz="1600" dirty="0"/>
              <a:t>      Əmr (command) sətri sayəsində göndərilən komandalar şifrələnmiş şekildə model peykə göndərilir. Peyk isə komandanı alır-almaz onu yerinə yetirir.</a:t>
            </a:r>
          </a:p>
          <a:p>
            <a:r>
              <a:rPr lang="az-Latn-AZ" sz="1600" dirty="0"/>
              <a:t>      Komandalar az həcmli olsunlar və göndərilməsi asan olsun deyə 1 simvollu olaraq seçilmişlərdir. Məsələn</a:t>
            </a:r>
            <a:r>
              <a:rPr lang="en-US" sz="1600" dirty="0"/>
              <a:t>: </a:t>
            </a:r>
            <a:r>
              <a:rPr lang="az-Latn-AZ" sz="1600" b="1" dirty="0">
                <a:effectLst>
                  <a:outerShdw blurRad="38100" dist="38100" dir="2700000" algn="tl">
                    <a:srgbClr val="000000">
                      <a:alpha val="43137"/>
                    </a:srgbClr>
                  </a:outerShdw>
                </a:effectLst>
              </a:rPr>
              <a:t>1</a:t>
            </a:r>
            <a:r>
              <a:rPr lang="az-Latn-AZ" sz="1600" dirty="0"/>
              <a:t> – Peyki konteynerdən ayır. </a:t>
            </a:r>
            <a:r>
              <a:rPr lang="az-Latn-AZ" sz="1600" b="1" dirty="0">
                <a:effectLst>
                  <a:outerShdw blurRad="38100" dist="38100" dir="2700000" algn="tl">
                    <a:srgbClr val="000000">
                      <a:alpha val="43137"/>
                    </a:srgbClr>
                  </a:outerShdw>
                </a:effectLst>
              </a:rPr>
              <a:t>2</a:t>
            </a:r>
            <a:r>
              <a:rPr lang="az-Latn-AZ" sz="1600" dirty="0"/>
              <a:t> – Şəkil çək və s.</a:t>
            </a:r>
            <a:r>
              <a:rPr lang="en-US" sz="1600" dirty="0"/>
              <a:t> </a:t>
            </a:r>
            <a:r>
              <a:rPr lang="az-Latn-AZ" sz="1600" dirty="0"/>
              <a:t>Göndərilən </a:t>
            </a:r>
            <a:r>
              <a:rPr lang="en-US" sz="1600" dirty="0" err="1"/>
              <a:t>komandalar</a:t>
            </a:r>
            <a:r>
              <a:rPr lang="en-US" sz="1600" dirty="0"/>
              <a:t> </a:t>
            </a:r>
            <a:r>
              <a:rPr lang="en-US" sz="1600" i="1" dirty="0"/>
              <a:t>4800 Baud</a:t>
            </a:r>
            <a:r>
              <a:rPr lang="en-US" sz="1600" dirty="0"/>
              <a:t> </a:t>
            </a:r>
            <a:r>
              <a:rPr lang="az-Latn-AZ" sz="1600" dirty="0"/>
              <a:t>ötürülmə</a:t>
            </a:r>
            <a:r>
              <a:rPr lang="en-US" sz="1600" dirty="0"/>
              <a:t> s</a:t>
            </a:r>
            <a:r>
              <a:rPr lang="az-Latn-AZ" sz="1600" dirty="0"/>
              <a:t>ü</a:t>
            </a:r>
            <a:r>
              <a:rPr lang="en-US" sz="1600" dirty="0"/>
              <a:t>r</a:t>
            </a:r>
            <a:r>
              <a:rPr lang="az-Latn-AZ" sz="1600" dirty="0"/>
              <a:t>ə</a:t>
            </a:r>
            <a:r>
              <a:rPr lang="en-US" sz="1600" dirty="0" err="1"/>
              <a:t>tind</a:t>
            </a:r>
            <a:r>
              <a:rPr lang="az-Latn-AZ" sz="1600" dirty="0"/>
              <a:t>ə</a:t>
            </a:r>
            <a:r>
              <a:rPr lang="en-US" sz="1600" dirty="0"/>
              <a:t> g</a:t>
            </a:r>
            <a:r>
              <a:rPr lang="az-Latn-AZ" sz="1600" dirty="0"/>
              <a:t>ö</a:t>
            </a:r>
            <a:r>
              <a:rPr lang="en-US" sz="1600" dirty="0" err="1"/>
              <a:t>nd</a:t>
            </a:r>
            <a:r>
              <a:rPr lang="az-Latn-AZ" sz="1600" dirty="0"/>
              <a:t>ə</a:t>
            </a:r>
            <a:r>
              <a:rPr lang="en-US" sz="1600" dirty="0"/>
              <a:t>r</a:t>
            </a:r>
            <a:r>
              <a:rPr lang="az-Latn-AZ" sz="1600" dirty="0"/>
              <a:t>iləcək.</a:t>
            </a:r>
          </a:p>
          <a:p>
            <a:r>
              <a:rPr lang="az-Latn-AZ" sz="1600" dirty="0"/>
              <a:t>      İnterfeysdə həmçinin son göndərilən komanda və həmin komandanın göndərilmə tarixi yazılır. </a:t>
            </a:r>
            <a:endParaRPr lang="en-US" sz="1600" dirty="0"/>
          </a:p>
        </p:txBody>
      </p:sp>
    </p:spTree>
    <p:extLst>
      <p:ext uri="{BB962C8B-B14F-4D97-AF65-F5344CB8AC3E}">
        <p14:creationId xmlns:p14="http://schemas.microsoft.com/office/powerpoint/2010/main" val="53206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dirty="0"/>
              <a:t>Emin Payızov</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9</a:t>
            </a:fld>
            <a:endParaRPr lang="en-US"/>
          </a:p>
        </p:txBody>
      </p:sp>
      <p:sp>
        <p:nvSpPr>
          <p:cNvPr id="7"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b="1" kern="0" dirty="0">
                <a:solidFill>
                  <a:srgbClr val="333399"/>
                </a:solidFill>
                <a:latin typeface="Arial" panose="020B0604020202020204" pitchFamily="34" charset="0"/>
                <a:cs typeface="Arial" panose="020B0604020202020204" pitchFamily="34" charset="0"/>
              </a:rPr>
              <a:t>İHS – dən sonrakı dəyişikliklər</a:t>
            </a: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TextBox 9"/>
          <p:cNvSpPr txBox="1"/>
          <p:nvPr/>
        </p:nvSpPr>
        <p:spPr>
          <a:xfrm>
            <a:off x="239150" y="1234440"/>
            <a:ext cx="8676250" cy="707886"/>
          </a:xfrm>
          <a:prstGeom prst="rect">
            <a:avLst/>
          </a:prstGeom>
          <a:noFill/>
        </p:spPr>
        <p:txBody>
          <a:bodyPr wrap="square" rtlCol="0">
            <a:spAutoFit/>
          </a:bodyPr>
          <a:lstStyle/>
          <a:p>
            <a:pPr marL="285750" indent="-285750">
              <a:buSzPct val="120000"/>
              <a:buFont typeface="Arial" panose="020B0604020202020204" pitchFamily="34" charset="0"/>
              <a:buChar char="•"/>
            </a:pPr>
            <a:r>
              <a:rPr lang="az-Latn-AZ" sz="2000" b="1" dirty="0">
                <a:latin typeface="Arial" panose="020B0604020202020204" pitchFamily="34" charset="0"/>
                <a:cs typeface="Arial" panose="020B0604020202020204" pitchFamily="34" charset="0"/>
              </a:rPr>
              <a:t>İHS – dən sonra ən əsas sistem səviyyəsində əhəmiyyətli dəyişikliklər olmamışdır.</a:t>
            </a:r>
            <a:endParaRPr lang="az-Latn-AZ" sz="2000" i="1" dirty="0">
              <a:latin typeface="Arial" panose="020B0604020202020204" pitchFamily="34" charset="0"/>
              <a:cs typeface="Arial" panose="020B0604020202020204" pitchFamily="34" charset="0"/>
            </a:endParaRPr>
          </a:p>
        </p:txBody>
      </p:sp>
      <p:sp>
        <p:nvSpPr>
          <p:cNvPr id="8" name="Footer Placeholder 4">
            <a:extLst>
              <a:ext uri="{FF2B5EF4-FFF2-40B4-BE49-F238E27FC236}">
                <a16:creationId xmlns:a16="http://schemas.microsoft.com/office/drawing/2014/main" id="{2A9DD7DD-046F-472A-9FA1-E1835F722C01}"/>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CD756692-6A3A-46F1-A491-41FC80FF2251}"/>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D7DFF3AC-312E-4CC1-981B-A1AB5CBDAA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482FADB5-8BF8-4F66-B0B0-FAE83507E5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41374265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90</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proqramı (davamı)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B1907A64-FB64-4C4B-AAF9-03AE9940A6C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A937345F-031D-41E1-9AE1-14802562314B}"/>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6F89E57E-AC45-4A81-ADBC-304287306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1A85BAC3-C76E-4ADF-B6AA-93F02B69D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6" name="Picture 5" descr="A screenshot of a cell phone&#10;&#10;Description generated with high confidence">
            <a:extLst>
              <a:ext uri="{FF2B5EF4-FFF2-40B4-BE49-F238E27FC236}">
                <a16:creationId xmlns:a16="http://schemas.microsoft.com/office/drawing/2014/main" id="{6B9FC634-974C-40AE-9DE9-7F64B376C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50" y="1681740"/>
            <a:ext cx="5978770" cy="4605933"/>
          </a:xfrm>
          <a:prstGeom prst="rect">
            <a:avLst/>
          </a:prstGeom>
        </p:spPr>
      </p:pic>
      <p:sp>
        <p:nvSpPr>
          <p:cNvPr id="14" name="TextBox 13">
            <a:extLst>
              <a:ext uri="{FF2B5EF4-FFF2-40B4-BE49-F238E27FC236}">
                <a16:creationId xmlns:a16="http://schemas.microsoft.com/office/drawing/2014/main" id="{62F1C740-48E3-4410-B461-3790C8A3625B}"/>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YİS – in proqramı tərəfindən yazılmış </a:t>
            </a:r>
            <a:r>
              <a:rPr lang="en-US" kern="0" dirty="0">
                <a:solidFill>
                  <a:srgbClr val="4472C4"/>
                </a:solidFill>
              </a:rPr>
              <a:t>*</a:t>
            </a:r>
            <a:r>
              <a:rPr lang="az-Latn-AZ" kern="0" dirty="0">
                <a:solidFill>
                  <a:srgbClr val="4472C4"/>
                </a:solidFill>
              </a:rPr>
              <a:t>.csv faylın nümunəsi</a:t>
            </a:r>
            <a:endParaRPr lang="en-US" dirty="0">
              <a:solidFill>
                <a:srgbClr val="4472C4"/>
              </a:solidFill>
            </a:endParaRPr>
          </a:p>
        </p:txBody>
      </p:sp>
      <p:sp>
        <p:nvSpPr>
          <p:cNvPr id="7" name="TextBox 6">
            <a:extLst>
              <a:ext uri="{FF2B5EF4-FFF2-40B4-BE49-F238E27FC236}">
                <a16:creationId xmlns:a16="http://schemas.microsoft.com/office/drawing/2014/main" id="{6D164183-DB59-4A7E-A62D-901E9279B9AA}"/>
              </a:ext>
            </a:extLst>
          </p:cNvPr>
          <p:cNvSpPr txBox="1"/>
          <p:nvPr/>
        </p:nvSpPr>
        <p:spPr>
          <a:xfrm>
            <a:off x="6291072" y="1746504"/>
            <a:ext cx="2706624" cy="2677656"/>
          </a:xfrm>
          <a:prstGeom prst="rect">
            <a:avLst/>
          </a:prstGeom>
          <a:noFill/>
        </p:spPr>
        <p:txBody>
          <a:bodyPr wrap="square" rtlCol="0">
            <a:spAutoFit/>
          </a:bodyPr>
          <a:lstStyle/>
          <a:p>
            <a:r>
              <a:rPr lang="az-Latn-AZ" sz="1400" dirty="0"/>
              <a:t>      Yarışmanın şərtlərinə əsasən telemetriyanı YİS – in proqramı *.csv fayla yazılmalıdır.</a:t>
            </a:r>
          </a:p>
          <a:p>
            <a:r>
              <a:rPr lang="az-Latn-AZ" sz="1400" dirty="0"/>
              <a:t>      Bizim proqramlamış olduğumuz YİS proqram təminətı bu şərtlərin üstəsindən tamami ilə gəlir.</a:t>
            </a:r>
          </a:p>
          <a:p>
            <a:r>
              <a:rPr lang="az-Latn-AZ" sz="1400" dirty="0"/>
              <a:t>      Əlavə tapşırıq olaraq isə (bu barədə daha ətraflı əlavə tapşırıqlar bölməsində qeyd edilib) eyni telemetriya verilənlər bazasında da qeyd edilir və yaddaşa yazılır.</a:t>
            </a:r>
            <a:endParaRPr lang="en-US" sz="1400" dirty="0"/>
          </a:p>
        </p:txBody>
      </p:sp>
      <p:pic>
        <p:nvPicPr>
          <p:cNvPr id="15" name="Picture 14">
            <a:extLst>
              <a:ext uri="{FF2B5EF4-FFF2-40B4-BE49-F238E27FC236}">
                <a16:creationId xmlns:a16="http://schemas.microsoft.com/office/drawing/2014/main" id="{DDE22940-FD3C-4BB8-AE49-30516A073F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8964" y="5149814"/>
            <a:ext cx="763752" cy="763752"/>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05666A85-E509-4C67-AA3D-F742AC6C0E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0904" y="5149815"/>
            <a:ext cx="763752" cy="763751"/>
          </a:xfrm>
          <a:prstGeom prst="rect">
            <a:avLst/>
          </a:prstGeom>
        </p:spPr>
      </p:pic>
      <p:cxnSp>
        <p:nvCxnSpPr>
          <p:cNvPr id="18" name="Straight Arrow Connector 17">
            <a:extLst>
              <a:ext uri="{FF2B5EF4-FFF2-40B4-BE49-F238E27FC236}">
                <a16:creationId xmlns:a16="http://schemas.microsoft.com/office/drawing/2014/main" id="{7F8B2C54-039C-477A-BF79-BE789281E377}"/>
              </a:ext>
            </a:extLst>
          </p:cNvPr>
          <p:cNvCxnSpPr>
            <a:cxnSpLocks/>
            <a:stCxn id="15" idx="3"/>
            <a:endCxn id="16" idx="1"/>
          </p:cNvCxnSpPr>
          <p:nvPr/>
        </p:nvCxnSpPr>
        <p:spPr>
          <a:xfrm>
            <a:off x="7102716" y="5531690"/>
            <a:ext cx="898188"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298848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91</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proqramı (davamı)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B1907A64-FB64-4C4B-AAF9-03AE9940A6C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A937345F-031D-41E1-9AE1-14802562314B}"/>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6F89E57E-AC45-4A81-ADBC-304287306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1A85BAC3-C76E-4ADF-B6AA-93F02B69D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14" name="Picture 13" descr="A screenshot of a social media post&#10;&#10;Description generated with very high confidence">
            <a:extLst>
              <a:ext uri="{FF2B5EF4-FFF2-40B4-BE49-F238E27FC236}">
                <a16:creationId xmlns:a16="http://schemas.microsoft.com/office/drawing/2014/main" id="{366F7F61-269E-43D2-AEA4-BB15FCDE8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723" y="1681740"/>
            <a:ext cx="6230229" cy="4600188"/>
          </a:xfrm>
          <a:prstGeom prst="rect">
            <a:avLst/>
          </a:prstGeom>
        </p:spPr>
      </p:pic>
      <p:sp>
        <p:nvSpPr>
          <p:cNvPr id="15" name="TextBox 14">
            <a:extLst>
              <a:ext uri="{FF2B5EF4-FFF2-40B4-BE49-F238E27FC236}">
                <a16:creationId xmlns:a16="http://schemas.microsoft.com/office/drawing/2014/main" id="{35A83CD1-FDED-44F7-8457-EB64CF9C410D}"/>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YİS proqram təminatı. Telemetriyanın verilənlər bazasında saxlanılması.</a:t>
            </a:r>
            <a:endParaRPr lang="en-US" dirty="0">
              <a:solidFill>
                <a:srgbClr val="4472C4"/>
              </a:solidFill>
            </a:endParaRPr>
          </a:p>
        </p:txBody>
      </p:sp>
      <p:sp>
        <p:nvSpPr>
          <p:cNvPr id="16" name="TextBox 15">
            <a:extLst>
              <a:ext uri="{FF2B5EF4-FFF2-40B4-BE49-F238E27FC236}">
                <a16:creationId xmlns:a16="http://schemas.microsoft.com/office/drawing/2014/main" id="{C8FF00ED-D9A6-41C9-8E77-8C6D1AFE791C}"/>
              </a:ext>
            </a:extLst>
          </p:cNvPr>
          <p:cNvSpPr txBox="1"/>
          <p:nvPr/>
        </p:nvSpPr>
        <p:spPr>
          <a:xfrm>
            <a:off x="6514612" y="1863720"/>
            <a:ext cx="2385666" cy="2246769"/>
          </a:xfrm>
          <a:prstGeom prst="rect">
            <a:avLst/>
          </a:prstGeom>
          <a:noFill/>
        </p:spPr>
        <p:txBody>
          <a:bodyPr wrap="square" rtlCol="0" anchor="t">
            <a:spAutoFit/>
          </a:bodyPr>
          <a:lstStyle/>
          <a:p>
            <a:r>
              <a:rPr lang="az-Latn-AZ" sz="1400" dirty="0"/>
              <a:t>     YİS proqram təminatında telemetriya qəbul olunur-olunmaz </a:t>
            </a:r>
            <a:r>
              <a:rPr lang="az-Latn-AZ" sz="1400" b="1" dirty="0"/>
              <a:t>verilənlər bazasına</a:t>
            </a:r>
            <a:r>
              <a:rPr lang="az-Latn-AZ" sz="1400" dirty="0"/>
              <a:t> yazılır. Həmçinin proqram təminatında verilənlər bazasını sıfırlamaq üçün də funksiya əlavə edilmişdir.</a:t>
            </a:r>
          </a:p>
          <a:p>
            <a:r>
              <a:rPr lang="az-Latn-AZ" sz="1400" dirty="0"/>
              <a:t>     Verilənlər bazası kimi </a:t>
            </a:r>
            <a:r>
              <a:rPr lang="az-Latn-AZ" sz="1400" b="1" dirty="0">
                <a:effectLst>
                  <a:outerShdw blurRad="38100" dist="38100" dir="2700000" algn="tl">
                    <a:srgbClr val="000000">
                      <a:alpha val="43137"/>
                    </a:srgbClr>
                  </a:outerShdw>
                </a:effectLst>
              </a:rPr>
              <a:t>MySQL</a:t>
            </a:r>
            <a:r>
              <a:rPr lang="az-Latn-AZ" sz="1400" b="1" dirty="0"/>
              <a:t> </a:t>
            </a:r>
            <a:r>
              <a:rPr lang="en-US" sz="1400" b="1" dirty="0"/>
              <a:t>Workbench</a:t>
            </a:r>
          </a:p>
          <a:p>
            <a:r>
              <a:rPr lang="az-Latn-AZ" sz="1400" b="1" dirty="0"/>
              <a:t>- lokal hosting</a:t>
            </a:r>
            <a:r>
              <a:rPr lang="az-Latn-AZ" sz="1400" dirty="0"/>
              <a:t> seçilmişdir.</a:t>
            </a:r>
            <a:endParaRPr lang="en-US" sz="1400" dirty="0"/>
          </a:p>
        </p:txBody>
      </p:sp>
      <p:pic>
        <p:nvPicPr>
          <p:cNvPr id="17" name="Picture 16" descr="A picture containing object&#10;&#10;Description generated with high confidence">
            <a:extLst>
              <a:ext uri="{FF2B5EF4-FFF2-40B4-BE49-F238E27FC236}">
                <a16:creationId xmlns:a16="http://schemas.microsoft.com/office/drawing/2014/main" id="{7ED2B433-BEED-4168-A8C4-99C0670C06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6560" y="5038344"/>
            <a:ext cx="2097141" cy="1038327"/>
          </a:xfrm>
          <a:prstGeom prst="rect">
            <a:avLst/>
          </a:prstGeom>
        </p:spPr>
      </p:pic>
    </p:spTree>
    <p:extLst>
      <p:ext uri="{BB962C8B-B14F-4D97-AF65-F5344CB8AC3E}">
        <p14:creationId xmlns:p14="http://schemas.microsoft.com/office/powerpoint/2010/main" val="15737234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4" name="Slide Number Placeholder 3"/>
          <p:cNvSpPr>
            <a:spLocks noGrp="1"/>
          </p:cNvSpPr>
          <p:nvPr>
            <p:ph type="sldNum" sz="quarter" idx="12"/>
          </p:nvPr>
        </p:nvSpPr>
        <p:spPr/>
        <p:txBody>
          <a:bodyPr/>
          <a:lstStyle/>
          <a:p>
            <a:fld id="{D4C4AC09-9D9D-494F-A4B8-C8674B1CF26B}" type="slidenum">
              <a:rPr lang="en-US" smtClean="0"/>
              <a:pPr/>
              <a:t>92</a:t>
            </a:fld>
            <a:endParaRPr lang="en-US"/>
          </a:p>
        </p:txBody>
      </p:sp>
      <p:sp>
        <p:nvSpPr>
          <p:cNvPr id="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YİS – </a:t>
            </a:r>
            <a:r>
              <a:rPr lang="az-Latn-AZ" sz="2400" b="1" kern="0" noProof="1">
                <a:solidFill>
                  <a:srgbClr val="333399"/>
                </a:solidFill>
              </a:rPr>
              <a:t>in proqramı (davamı)</a:t>
            </a:r>
            <a:endParaRPr lang="en-US" sz="2400" b="1" kern="0" dirty="0">
              <a:solidFill>
                <a:srgbClr val="333399"/>
              </a:solidFill>
            </a:endParaRPr>
          </a:p>
        </p:txBody>
      </p:sp>
      <p:sp>
        <p:nvSpPr>
          <p:cNvPr id="9" name="Shape 646"/>
          <p:cNvSpPr/>
          <p:nvPr/>
        </p:nvSpPr>
        <p:spPr>
          <a:xfrm>
            <a:off x="8613913" y="115977"/>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Footer Placeholder 4">
            <a:extLst>
              <a:ext uri="{FF2B5EF4-FFF2-40B4-BE49-F238E27FC236}">
                <a16:creationId xmlns:a16="http://schemas.microsoft.com/office/drawing/2014/main" id="{B1907A64-FB64-4C4B-AAF9-03AE9940A6C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1" name="Group 10">
            <a:extLst>
              <a:ext uri="{FF2B5EF4-FFF2-40B4-BE49-F238E27FC236}">
                <a16:creationId xmlns:a16="http://schemas.microsoft.com/office/drawing/2014/main" id="{A937345F-031D-41E1-9AE1-14802562314B}"/>
              </a:ext>
            </a:extLst>
          </p:cNvPr>
          <p:cNvGrpSpPr/>
          <p:nvPr/>
        </p:nvGrpSpPr>
        <p:grpSpPr>
          <a:xfrm>
            <a:off x="219457" y="0"/>
            <a:ext cx="1771323" cy="1097280"/>
            <a:chOff x="219457" y="0"/>
            <a:chExt cx="1771323" cy="1097280"/>
          </a:xfrm>
        </p:grpSpPr>
        <p:pic>
          <p:nvPicPr>
            <p:cNvPr id="12" name="Picture 11" descr="A close up of a device&#10;&#10;Description generated with high confidence">
              <a:extLst>
                <a:ext uri="{FF2B5EF4-FFF2-40B4-BE49-F238E27FC236}">
                  <a16:creationId xmlns:a16="http://schemas.microsoft.com/office/drawing/2014/main" id="{6F89E57E-AC45-4A81-ADBC-304287306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3" name="Picture 12">
              <a:extLst>
                <a:ext uri="{FF2B5EF4-FFF2-40B4-BE49-F238E27FC236}">
                  <a16:creationId xmlns:a16="http://schemas.microsoft.com/office/drawing/2014/main" id="{1A85BAC3-C76E-4ADF-B6AA-93F02B69D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pic>
        <p:nvPicPr>
          <p:cNvPr id="6" name="Picture 5">
            <a:extLst>
              <a:ext uri="{FF2B5EF4-FFF2-40B4-BE49-F238E27FC236}">
                <a16:creationId xmlns:a16="http://schemas.microsoft.com/office/drawing/2014/main" id="{928121D4-DAEC-40A5-97F3-1A11DB33E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619" y="1606689"/>
            <a:ext cx="4722761" cy="1761220"/>
          </a:xfrm>
          <a:prstGeom prst="rect">
            <a:avLst/>
          </a:prstGeom>
        </p:spPr>
      </p:pic>
      <p:sp>
        <p:nvSpPr>
          <p:cNvPr id="14" name="TextBox 13">
            <a:extLst>
              <a:ext uri="{FF2B5EF4-FFF2-40B4-BE49-F238E27FC236}">
                <a16:creationId xmlns:a16="http://schemas.microsoft.com/office/drawing/2014/main" id="{D61EFD9D-6D67-4C9D-91DD-2B91017653D5}"/>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YİS proqram təminatında istifadə edilən kitabxanalar, modullar və proqram paketləri. </a:t>
            </a:r>
            <a:endParaRPr lang="en-US" dirty="0">
              <a:solidFill>
                <a:srgbClr val="4472C4"/>
              </a:solidFill>
            </a:endParaRPr>
          </a:p>
        </p:txBody>
      </p:sp>
      <p:sp>
        <p:nvSpPr>
          <p:cNvPr id="7" name="TextBox 6">
            <a:extLst>
              <a:ext uri="{FF2B5EF4-FFF2-40B4-BE49-F238E27FC236}">
                <a16:creationId xmlns:a16="http://schemas.microsoft.com/office/drawing/2014/main" id="{6AC064A1-9510-4B2B-9C23-2F0C6FDA7277}"/>
              </a:ext>
            </a:extLst>
          </p:cNvPr>
          <p:cNvSpPr txBox="1"/>
          <p:nvPr/>
        </p:nvSpPr>
        <p:spPr>
          <a:xfrm>
            <a:off x="238390" y="5660136"/>
            <a:ext cx="8695941" cy="6155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az-Latn-AZ" b="1" dirty="0"/>
              <a:t>Qeyd</a:t>
            </a:r>
            <a:r>
              <a:rPr lang="en-US" b="1" dirty="0"/>
              <a:t>: </a:t>
            </a:r>
            <a:r>
              <a:rPr lang="az-Latn-AZ" sz="1600" dirty="0"/>
              <a:t>istifadə edilən kitabxanaların heç biri kommersiya tərkibli kitabxana deyildir. Əlavə olaraq bir çox modul və lazımlı kiçik kitabxanalar komandanın proqramçısı tərəfindən yazılmışdır.</a:t>
            </a:r>
            <a:endParaRPr lang="en-US" sz="1600" dirty="0"/>
          </a:p>
        </p:txBody>
      </p:sp>
      <p:sp>
        <p:nvSpPr>
          <p:cNvPr id="15" name="TextBox 14">
            <a:extLst>
              <a:ext uri="{FF2B5EF4-FFF2-40B4-BE49-F238E27FC236}">
                <a16:creationId xmlns:a16="http://schemas.microsoft.com/office/drawing/2014/main" id="{46335D1A-2BB5-47EB-9102-BAF00F00CD60}"/>
              </a:ext>
            </a:extLst>
          </p:cNvPr>
          <p:cNvSpPr txBox="1"/>
          <p:nvPr/>
        </p:nvSpPr>
        <p:spPr>
          <a:xfrm>
            <a:off x="238390" y="3355363"/>
            <a:ext cx="8695941" cy="2246769"/>
          </a:xfrm>
          <a:prstGeom prst="rect">
            <a:avLst/>
          </a:prstGeom>
          <a:noFill/>
        </p:spPr>
        <p:txBody>
          <a:bodyPr wrap="square" rtlCol="0">
            <a:spAutoFit/>
          </a:bodyPr>
          <a:lstStyle/>
          <a:p>
            <a:pPr marL="342900" indent="-342900">
              <a:buFont typeface="+mj-lt"/>
              <a:buAutoNum type="arabicParenR"/>
            </a:pPr>
            <a:r>
              <a:rPr lang="az-Latn-AZ" i="1" dirty="0"/>
              <a:t>Processing.serial	</a:t>
            </a:r>
            <a:r>
              <a:rPr lang="az-Latn-AZ" dirty="0"/>
              <a:t>- </a:t>
            </a:r>
            <a:r>
              <a:rPr lang="az-Latn-AZ" sz="1600" dirty="0"/>
              <a:t>Processing proqramlaşdırma dilinin</a:t>
            </a:r>
            <a:r>
              <a:rPr lang="ru-RU" sz="1600" dirty="0"/>
              <a:t> </a:t>
            </a:r>
            <a:r>
              <a:rPr lang="az-Latn-AZ" sz="1600" dirty="0"/>
              <a:t>   				üstündə gələn bir kitabxanadır.</a:t>
            </a:r>
            <a:r>
              <a:rPr lang="az-Latn-AZ" i="1" dirty="0"/>
              <a:t> </a:t>
            </a:r>
          </a:p>
          <a:p>
            <a:pPr marL="342900" indent="-342900">
              <a:buFont typeface="+mj-lt"/>
              <a:buAutoNum type="arabicParenR"/>
            </a:pPr>
            <a:r>
              <a:rPr lang="az-Latn-AZ" i="1" dirty="0"/>
              <a:t>Sql-library		- </a:t>
            </a:r>
            <a:r>
              <a:rPr lang="az-Latn-AZ" sz="1600" dirty="0"/>
              <a:t>Processing proqramlaşdırma dilinin</a:t>
            </a:r>
            <a:r>
              <a:rPr lang="ru-RU" sz="1600" dirty="0"/>
              <a:t> </a:t>
            </a:r>
            <a:r>
              <a:rPr lang="az-Latn-AZ" sz="1600" dirty="0"/>
              <a:t>   			üstündə gələn bir kitabxanadır.</a:t>
            </a:r>
            <a:endParaRPr lang="az-Latn-AZ" dirty="0"/>
          </a:p>
          <a:p>
            <a:pPr marL="342900" indent="-342900">
              <a:buFont typeface="+mj-lt"/>
              <a:buAutoNum type="arabicParenR"/>
            </a:pPr>
            <a:r>
              <a:rPr lang="az-Latn-AZ" i="1" dirty="0"/>
              <a:t>controlP5		-</a:t>
            </a:r>
            <a:r>
              <a:rPr lang="en-US" dirty="0"/>
              <a:t> </a:t>
            </a:r>
            <a:r>
              <a:rPr lang="en-US" sz="1600" dirty="0"/>
              <a:t>Andreas Schlegel</a:t>
            </a:r>
            <a:r>
              <a:rPr lang="ru-RU" sz="1600" dirty="0"/>
              <a:t> </a:t>
            </a:r>
            <a:r>
              <a:rPr lang="az-Latn-AZ" sz="1600" dirty="0"/>
              <a:t>tərəfindədən yazılmış 			açıq mənbə kodlu bir kitabxanadır.</a:t>
            </a:r>
          </a:p>
          <a:p>
            <a:pPr marL="342900" indent="-342900">
              <a:buFont typeface="+mj-lt"/>
              <a:buAutoNum type="arabicParenR"/>
            </a:pPr>
            <a:r>
              <a:rPr lang="az-Latn-AZ" i="1" dirty="0"/>
              <a:t>Java.a</a:t>
            </a:r>
            <a:r>
              <a:rPr lang="en-US" i="1" dirty="0" err="1"/>
              <a:t>wt</a:t>
            </a:r>
            <a:r>
              <a:rPr lang="en-US" i="1" dirty="0"/>
              <a:t>		-</a:t>
            </a:r>
            <a:r>
              <a:rPr lang="az-Latn-AZ" sz="1600" i="1" dirty="0"/>
              <a:t> Java </a:t>
            </a:r>
            <a:r>
              <a:rPr lang="az-Latn-AZ" sz="1600" dirty="0"/>
              <a:t>proqramlaşdırma dilinin</a:t>
            </a:r>
            <a:r>
              <a:rPr lang="ru-RU" sz="1600" dirty="0"/>
              <a:t> </a:t>
            </a:r>
            <a:r>
              <a:rPr lang="az-Latn-AZ" sz="1600" dirty="0"/>
              <a:t>açıq 			mənbə kodlu kitabxanasıdır</a:t>
            </a:r>
            <a:endParaRPr lang="en-US" sz="1600" i="1" dirty="0"/>
          </a:p>
        </p:txBody>
      </p:sp>
    </p:spTree>
    <p:extLst>
      <p:ext uri="{BB962C8B-B14F-4D97-AF65-F5344CB8AC3E}">
        <p14:creationId xmlns:p14="http://schemas.microsoft.com/office/powerpoint/2010/main" val="29310703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73"/>
          <p:cNvSpPr txBox="1">
            <a:spLocks/>
          </p:cNvSpPr>
          <p:nvPr/>
        </p:nvSpPr>
        <p:spPr>
          <a:xfrm>
            <a:off x="1638299" y="2511024"/>
            <a:ext cx="5829300" cy="1102517"/>
          </a:xfrm>
          <a:prstGeom prst="rect">
            <a:avLst/>
          </a:prstGeom>
          <a:noFill/>
          <a:ln>
            <a:noFill/>
          </a:ln>
        </p:spPr>
        <p:txBody>
          <a:bodyPr wrap="square" lIns="68569" tIns="34275" rIns="68569" bIns="3427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Əlavə Tapşırıq</a:t>
            </a:r>
          </a:p>
        </p:txBody>
      </p:sp>
      <p:sp>
        <p:nvSpPr>
          <p:cNvPr id="13" name="Shape 174"/>
          <p:cNvSpPr txBox="1">
            <a:spLocks/>
          </p:cNvSpPr>
          <p:nvPr/>
        </p:nvSpPr>
        <p:spPr>
          <a:xfrm>
            <a:off x="2152650" y="3733789"/>
            <a:ext cx="4800599" cy="971550"/>
          </a:xfrm>
          <a:prstGeom prst="rect">
            <a:avLst/>
          </a:prstGeom>
          <a:noFill/>
          <a:ln>
            <a:noFill/>
          </a:ln>
        </p:spPr>
        <p:txBody>
          <a:bodyPr wrap="square" lIns="68569" tIns="34275" rIns="68569" bIns="34275"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a:solidFill>
                  <a:srgbClr val="000000"/>
                </a:solidFill>
              </a:rPr>
              <a:t>Əsgərov Kamran</a:t>
            </a:r>
            <a:endParaRPr lang="en-US" kern="0" dirty="0">
              <a:solidFill>
                <a:srgbClr val="000000"/>
              </a:solidFil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93</a:t>
            </a:fld>
            <a:endParaRPr lang="en-US"/>
          </a:p>
        </p:txBody>
      </p:sp>
      <p:sp>
        <p:nvSpPr>
          <p:cNvPr id="8" name="Date Placeholder 7"/>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7" name="Footer Placeholder 4">
            <a:extLst>
              <a:ext uri="{FF2B5EF4-FFF2-40B4-BE49-F238E27FC236}">
                <a16:creationId xmlns:a16="http://schemas.microsoft.com/office/drawing/2014/main" id="{78A5B1F9-EEF4-4603-A90C-0CB21B0BC6BB}"/>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4D15CB86-7414-47D4-B0DC-BE6422AB68B3}"/>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8426E8C5-1A4B-45A0-9D0A-F1FB4674AF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4" name="Picture 13">
              <a:extLst>
                <a:ext uri="{FF2B5EF4-FFF2-40B4-BE49-F238E27FC236}">
                  <a16:creationId xmlns:a16="http://schemas.microsoft.com/office/drawing/2014/main" id="{38D4ACB8-D636-4FA2-9E30-F1B9254349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Tree>
    <p:extLst>
      <p:ext uri="{BB962C8B-B14F-4D97-AF65-F5344CB8AC3E}">
        <p14:creationId xmlns:p14="http://schemas.microsoft.com/office/powerpoint/2010/main" val="3280102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94</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6" name="TextBox 15">
            <a:extLst>
              <a:ext uri="{FF2B5EF4-FFF2-40B4-BE49-F238E27FC236}">
                <a16:creationId xmlns:a16="http://schemas.microsoft.com/office/drawing/2014/main" id="{538EE9AA-039E-49A8-8AD5-40BE8A693B07}"/>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Əlavə tapşırıq bölümünə ümumi baxış</a:t>
            </a:r>
            <a:endParaRPr lang="en-US" dirty="0">
              <a:solidFill>
                <a:srgbClr val="4472C4"/>
              </a:solidFill>
            </a:endParaRPr>
          </a:p>
        </p:txBody>
      </p:sp>
      <p:sp>
        <p:nvSpPr>
          <p:cNvPr id="17" name="TextBox 16">
            <a:extLst>
              <a:ext uri="{FF2B5EF4-FFF2-40B4-BE49-F238E27FC236}">
                <a16:creationId xmlns:a16="http://schemas.microsoft.com/office/drawing/2014/main" id="{5CC0E72D-57EB-4977-88C6-36690028F49C}"/>
              </a:ext>
            </a:extLst>
          </p:cNvPr>
          <p:cNvSpPr txBox="1"/>
          <p:nvPr/>
        </p:nvSpPr>
        <p:spPr>
          <a:xfrm>
            <a:off x="239150" y="1653683"/>
            <a:ext cx="8676249"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r>
              <a:rPr lang="az-Latn-AZ" kern="0" dirty="0">
                <a:solidFill>
                  <a:srgbClr val="4472C4"/>
                </a:solidFill>
              </a:rPr>
              <a:t>Seçilmiş olan əlavə tapşırıqlar</a:t>
            </a:r>
            <a:r>
              <a:rPr lang="en-US" kern="0" dirty="0">
                <a:solidFill>
                  <a:srgbClr val="4472C4"/>
                </a:solidFill>
              </a:rPr>
              <a:t>:</a:t>
            </a:r>
            <a:endParaRPr lang="en-US" dirty="0">
              <a:solidFill>
                <a:srgbClr val="4472C4"/>
              </a:solidFill>
            </a:endParaRPr>
          </a:p>
        </p:txBody>
      </p:sp>
      <p:sp>
        <p:nvSpPr>
          <p:cNvPr id="6" name="TextBox 5">
            <a:extLst>
              <a:ext uri="{FF2B5EF4-FFF2-40B4-BE49-F238E27FC236}">
                <a16:creationId xmlns:a16="http://schemas.microsoft.com/office/drawing/2014/main" id="{FFA4E8B7-79B3-40C6-9C2D-A00CA6BF30AC}"/>
              </a:ext>
            </a:extLst>
          </p:cNvPr>
          <p:cNvSpPr txBox="1"/>
          <p:nvPr/>
        </p:nvSpPr>
        <p:spPr>
          <a:xfrm>
            <a:off x="219457" y="2115699"/>
            <a:ext cx="8695941" cy="307777"/>
          </a:xfrm>
          <a:prstGeom prst="rect">
            <a:avLst/>
          </a:prstGeom>
          <a:noFill/>
        </p:spPr>
        <p:txBody>
          <a:bodyPr wrap="square" rtlCol="0">
            <a:spAutoFit/>
          </a:bodyPr>
          <a:lstStyle/>
          <a:p>
            <a:r>
              <a:rPr lang="az-Latn-AZ" sz="1400" b="1" dirty="0">
                <a:effectLst>
                  <a:outerShdw blurRad="38100" dist="38100" dir="2700000" algn="tl">
                    <a:srgbClr val="000000">
                      <a:alpha val="43137"/>
                    </a:srgbClr>
                  </a:outerShdw>
                </a:effectLst>
              </a:rPr>
              <a:t>1)</a:t>
            </a:r>
            <a:r>
              <a:rPr lang="az-Latn-AZ" sz="1400" dirty="0"/>
              <a:t> Model peykin ətrafındaki mühitin cari rütubəti ölçülüb telemetriyaya əlavə ediləcək.</a:t>
            </a:r>
          </a:p>
        </p:txBody>
      </p:sp>
      <p:sp>
        <p:nvSpPr>
          <p:cNvPr id="7" name="TextBox 6">
            <a:extLst>
              <a:ext uri="{FF2B5EF4-FFF2-40B4-BE49-F238E27FC236}">
                <a16:creationId xmlns:a16="http://schemas.microsoft.com/office/drawing/2014/main" id="{8B6CEF50-7501-46FB-8DF9-5337E6DDFAA3}"/>
              </a:ext>
            </a:extLst>
          </p:cNvPr>
          <p:cNvSpPr txBox="1"/>
          <p:nvPr/>
        </p:nvSpPr>
        <p:spPr>
          <a:xfrm>
            <a:off x="219457" y="2928084"/>
            <a:ext cx="7095743" cy="738664"/>
          </a:xfrm>
          <a:prstGeom prst="rect">
            <a:avLst/>
          </a:prstGeom>
          <a:noFill/>
        </p:spPr>
        <p:txBody>
          <a:bodyPr wrap="square" rtlCol="0">
            <a:spAutoFit/>
          </a:bodyPr>
          <a:lstStyle/>
          <a:p>
            <a:r>
              <a:rPr lang="az-Latn-AZ" sz="1400" b="1" dirty="0"/>
              <a:t>2)</a:t>
            </a:r>
            <a:r>
              <a:rPr lang="az-Latn-AZ" sz="1400" dirty="0"/>
              <a:t> Model peykin fəzadaki vəziyyətini ölçmək. Bunun üçün akselerometr və giroskopdan istifadə ediləcək. Akselerometr və giroskopdan alınan X, Y, Z dəyərləri ilə isə </a:t>
            </a:r>
            <a:r>
              <a:rPr lang="az-Latn-AZ" sz="1400" i="1" dirty="0"/>
              <a:t>kurs</a:t>
            </a:r>
            <a:r>
              <a:rPr lang="az-Latn-AZ" sz="1400" dirty="0"/>
              <a:t> (ya</a:t>
            </a:r>
            <a:r>
              <a:rPr lang="en-US" sz="1400" dirty="0"/>
              <a:t>w), </a:t>
            </a:r>
            <a:r>
              <a:rPr lang="az-Latn-AZ" sz="1400" i="1" dirty="0"/>
              <a:t>kren</a:t>
            </a:r>
            <a:r>
              <a:rPr lang="az-Latn-AZ" sz="1400" dirty="0"/>
              <a:t> (pitch) və tanqaj (roll) məlumatı hesablanacaq və telemetriyaya əlavə ediləcək.</a:t>
            </a:r>
          </a:p>
        </p:txBody>
      </p:sp>
      <p:sp>
        <p:nvSpPr>
          <p:cNvPr id="8" name="TextBox 7">
            <a:extLst>
              <a:ext uri="{FF2B5EF4-FFF2-40B4-BE49-F238E27FC236}">
                <a16:creationId xmlns:a16="http://schemas.microsoft.com/office/drawing/2014/main" id="{2A5C97B3-4DDF-42EC-9B0F-2C3F282CAB69}"/>
              </a:ext>
            </a:extLst>
          </p:cNvPr>
          <p:cNvSpPr txBox="1"/>
          <p:nvPr/>
        </p:nvSpPr>
        <p:spPr>
          <a:xfrm>
            <a:off x="251467" y="4364807"/>
            <a:ext cx="6588245" cy="307777"/>
          </a:xfrm>
          <a:prstGeom prst="rect">
            <a:avLst/>
          </a:prstGeom>
          <a:noFill/>
        </p:spPr>
        <p:txBody>
          <a:bodyPr wrap="square" rtlCol="0">
            <a:spAutoFit/>
          </a:bodyPr>
          <a:lstStyle/>
          <a:p>
            <a:r>
              <a:rPr lang="az-Latn-AZ" sz="1400" b="1" dirty="0">
                <a:effectLst>
                  <a:outerShdw blurRad="38100" dist="38100" dir="2700000" algn="tl">
                    <a:srgbClr val="000000">
                      <a:alpha val="43137"/>
                    </a:srgbClr>
                  </a:outerShdw>
                </a:effectLst>
              </a:rPr>
              <a:t>3)</a:t>
            </a:r>
            <a:r>
              <a:rPr lang="az-Latn-AZ" sz="1400" dirty="0"/>
              <a:t> YİS – də qəbul edilən telemetriya verilənlər bazasında saxlanacaq.</a:t>
            </a:r>
            <a:endParaRPr lang="en-US" sz="1400" dirty="0"/>
          </a:p>
        </p:txBody>
      </p:sp>
      <p:pic>
        <p:nvPicPr>
          <p:cNvPr id="19" name="Picture 18" descr="A picture containing rain, nature&#10;&#10;Description generated with high confidence">
            <a:extLst>
              <a:ext uri="{FF2B5EF4-FFF2-40B4-BE49-F238E27FC236}">
                <a16:creationId xmlns:a16="http://schemas.microsoft.com/office/drawing/2014/main" id="{896FEE7F-8A8D-441B-BF14-713BC756D1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3434" y="1955212"/>
            <a:ext cx="1241430" cy="832999"/>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61E1440E-7C59-464C-AE63-946C7638CF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0821" y="2876512"/>
            <a:ext cx="1241429" cy="1209880"/>
          </a:xfrm>
          <a:prstGeom prst="rect">
            <a:avLst/>
          </a:prstGeom>
        </p:spPr>
      </p:pic>
      <p:pic>
        <p:nvPicPr>
          <p:cNvPr id="22" name="Picture 21" descr="A picture containing object&#10;&#10;Description generated with high confidence">
            <a:extLst>
              <a:ext uri="{FF2B5EF4-FFF2-40B4-BE49-F238E27FC236}">
                <a16:creationId xmlns:a16="http://schemas.microsoft.com/office/drawing/2014/main" id="{8011AB86-E381-41C8-8DB0-FD0C4A7BE4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7442" y="4201779"/>
            <a:ext cx="950976" cy="492130"/>
          </a:xfrm>
          <a:prstGeom prst="rect">
            <a:avLst/>
          </a:prstGeom>
        </p:spPr>
      </p:pic>
      <p:pic>
        <p:nvPicPr>
          <p:cNvPr id="23" name="Picture 22" descr="A picture containing room, scene, gambling house&#10;&#10;Description generated with very high confidence">
            <a:extLst>
              <a:ext uri="{FF2B5EF4-FFF2-40B4-BE49-F238E27FC236}">
                <a16:creationId xmlns:a16="http://schemas.microsoft.com/office/drawing/2014/main" id="{83EE3959-12E8-471F-9AB2-3F29E19ED3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84948" y="4123944"/>
            <a:ext cx="657929" cy="657929"/>
          </a:xfrm>
          <a:prstGeom prst="rect">
            <a:avLst/>
          </a:prstGeom>
        </p:spPr>
      </p:pic>
      <p:sp>
        <p:nvSpPr>
          <p:cNvPr id="20" name="TextBox 19">
            <a:extLst>
              <a:ext uri="{FF2B5EF4-FFF2-40B4-BE49-F238E27FC236}">
                <a16:creationId xmlns:a16="http://schemas.microsoft.com/office/drawing/2014/main" id="{CD2955F7-019A-4084-8A19-B74C14DF8512}"/>
              </a:ext>
            </a:extLst>
          </p:cNvPr>
          <p:cNvSpPr txBox="1"/>
          <p:nvPr/>
        </p:nvSpPr>
        <p:spPr>
          <a:xfrm>
            <a:off x="239150" y="5334258"/>
            <a:ext cx="6588245" cy="307777"/>
          </a:xfrm>
          <a:prstGeom prst="rect">
            <a:avLst/>
          </a:prstGeom>
          <a:noFill/>
        </p:spPr>
        <p:txBody>
          <a:bodyPr wrap="square" rtlCol="0">
            <a:spAutoFit/>
          </a:bodyPr>
          <a:lstStyle/>
          <a:p>
            <a:r>
              <a:rPr lang="az-Latn-AZ" sz="1400" b="1" dirty="0">
                <a:effectLst>
                  <a:outerShdw blurRad="38100" dist="38100" dir="2700000" algn="tl">
                    <a:srgbClr val="000000">
                      <a:alpha val="43137"/>
                    </a:srgbClr>
                  </a:outerShdw>
                </a:effectLst>
              </a:rPr>
              <a:t>4) </a:t>
            </a:r>
            <a:r>
              <a:rPr lang="az-Latn-AZ" sz="1400" dirty="0"/>
              <a:t>Peykdə ki telemetrik məlumatlar yaddaş kartına yazılacaq.</a:t>
            </a:r>
            <a:endParaRPr lang="en-US" sz="1400" dirty="0"/>
          </a:p>
        </p:txBody>
      </p:sp>
      <p:pic>
        <p:nvPicPr>
          <p:cNvPr id="18" name="Picture 17">
            <a:extLst>
              <a:ext uri="{FF2B5EF4-FFF2-40B4-BE49-F238E27FC236}">
                <a16:creationId xmlns:a16="http://schemas.microsoft.com/office/drawing/2014/main" id="{FEEC6C75-C813-4D67-9EA0-5925CC0A0C8C}"/>
              </a:ext>
            </a:extLst>
          </p:cNvPr>
          <p:cNvPicPr>
            <a:picLocks noChangeAspect="1"/>
          </p:cNvPicPr>
          <p:nvPr/>
        </p:nvPicPr>
        <p:blipFill rotWithShape="1">
          <a:blip r:embed="rId8">
            <a:extLst>
              <a:ext uri="{28A0092B-C50C-407E-A947-70E740481C1C}">
                <a14:useLocalDpi xmlns:a14="http://schemas.microsoft.com/office/drawing/2010/main" val="0"/>
              </a:ext>
            </a:extLst>
          </a:blip>
          <a:srcRect l="23987" t="17686" r="15316" b="14726"/>
          <a:stretch/>
        </p:blipFill>
        <p:spPr>
          <a:xfrm>
            <a:off x="5010912" y="5137235"/>
            <a:ext cx="1222003" cy="1009599"/>
          </a:xfrm>
          <a:prstGeom prst="rect">
            <a:avLst/>
          </a:prstGeom>
        </p:spPr>
      </p:pic>
    </p:spTree>
    <p:extLst>
      <p:ext uri="{BB962C8B-B14F-4D97-AF65-F5344CB8AC3E}">
        <p14:creationId xmlns:p14="http://schemas.microsoft.com/office/powerpoint/2010/main" val="9548280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95</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 (davamı)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6" name="TextBox 15">
            <a:extLst>
              <a:ext uri="{FF2B5EF4-FFF2-40B4-BE49-F238E27FC236}">
                <a16:creationId xmlns:a16="http://schemas.microsoft.com/office/drawing/2014/main" id="{1A6932CF-6745-4F5F-A065-B5B9EEF63A6B}"/>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Rütubət sensorunun seçiminin əsaslandırılması və xülasə</a:t>
            </a:r>
            <a:endParaRPr lang="en-US" dirty="0">
              <a:solidFill>
                <a:srgbClr val="4472C4"/>
              </a:solidFill>
            </a:endParaRPr>
          </a:p>
        </p:txBody>
      </p:sp>
      <p:graphicFrame>
        <p:nvGraphicFramePr>
          <p:cNvPr id="17" name="Table 16">
            <a:extLst>
              <a:ext uri="{FF2B5EF4-FFF2-40B4-BE49-F238E27FC236}">
                <a16:creationId xmlns:a16="http://schemas.microsoft.com/office/drawing/2014/main" id="{340533C7-9982-46FB-9555-2CA0671407B0}"/>
              </a:ext>
            </a:extLst>
          </p:cNvPr>
          <p:cNvGraphicFramePr>
            <a:graphicFrameLocks noGrp="1"/>
          </p:cNvGraphicFramePr>
          <p:nvPr>
            <p:extLst>
              <p:ext uri="{D42A27DB-BD31-4B8C-83A1-F6EECF244321}">
                <p14:modId xmlns:p14="http://schemas.microsoft.com/office/powerpoint/2010/main" val="1751276273"/>
              </p:ext>
            </p:extLst>
          </p:nvPr>
        </p:nvGraphicFramePr>
        <p:xfrm>
          <a:off x="219457" y="1625801"/>
          <a:ext cx="8695944" cy="1458878"/>
        </p:xfrm>
        <a:graphic>
          <a:graphicData uri="http://schemas.openxmlformats.org/drawingml/2006/table">
            <a:tbl>
              <a:tblPr firstRow="1" bandRow="1">
                <a:tableStyleId>{5C22544A-7EE6-4342-B048-85BDC9FD1C3A}</a:tableStyleId>
              </a:tblPr>
              <a:tblGrid>
                <a:gridCol w="1096805">
                  <a:extLst>
                    <a:ext uri="{9D8B030D-6E8A-4147-A177-3AD203B41FA5}">
                      <a16:colId xmlns:a16="http://schemas.microsoft.com/office/drawing/2014/main" val="2845548892"/>
                    </a:ext>
                  </a:extLst>
                </a:gridCol>
                <a:gridCol w="1096805">
                  <a:extLst>
                    <a:ext uri="{9D8B030D-6E8A-4147-A177-3AD203B41FA5}">
                      <a16:colId xmlns:a16="http://schemas.microsoft.com/office/drawing/2014/main" val="2520923526"/>
                    </a:ext>
                  </a:extLst>
                </a:gridCol>
                <a:gridCol w="1018312">
                  <a:extLst>
                    <a:ext uri="{9D8B030D-6E8A-4147-A177-3AD203B41FA5}">
                      <a16:colId xmlns:a16="http://schemas.microsoft.com/office/drawing/2014/main" val="966823517"/>
                    </a:ext>
                  </a:extLst>
                </a:gridCol>
                <a:gridCol w="1018312">
                  <a:extLst>
                    <a:ext uri="{9D8B030D-6E8A-4147-A177-3AD203B41FA5}">
                      <a16:colId xmlns:a16="http://schemas.microsoft.com/office/drawing/2014/main" val="168888501"/>
                    </a:ext>
                  </a:extLst>
                </a:gridCol>
                <a:gridCol w="1315597">
                  <a:extLst>
                    <a:ext uri="{9D8B030D-6E8A-4147-A177-3AD203B41FA5}">
                      <a16:colId xmlns:a16="http://schemas.microsoft.com/office/drawing/2014/main" val="1698265703"/>
                    </a:ext>
                  </a:extLst>
                </a:gridCol>
                <a:gridCol w="956503">
                  <a:extLst>
                    <a:ext uri="{9D8B030D-6E8A-4147-A177-3AD203B41FA5}">
                      <a16:colId xmlns:a16="http://schemas.microsoft.com/office/drawing/2014/main" val="3800138130"/>
                    </a:ext>
                  </a:extLst>
                </a:gridCol>
                <a:gridCol w="1096805">
                  <a:extLst>
                    <a:ext uri="{9D8B030D-6E8A-4147-A177-3AD203B41FA5}">
                      <a16:colId xmlns:a16="http://schemas.microsoft.com/office/drawing/2014/main" val="2118563350"/>
                    </a:ext>
                  </a:extLst>
                </a:gridCol>
                <a:gridCol w="1096805">
                  <a:extLst>
                    <a:ext uri="{9D8B030D-6E8A-4147-A177-3AD203B41FA5}">
                      <a16:colId xmlns:a16="http://schemas.microsoft.com/office/drawing/2014/main" val="1005620512"/>
                    </a:ext>
                  </a:extLst>
                </a:gridCol>
              </a:tblGrid>
              <a:tr h="729439">
                <a:tc>
                  <a:txBody>
                    <a:bodyPr/>
                    <a:lstStyle/>
                    <a:p>
                      <a:pPr algn="ctr"/>
                      <a:r>
                        <a:rPr lang="az-Latn-AZ" sz="1200" b="1" dirty="0"/>
                        <a:t>Sensorun adı</a:t>
                      </a:r>
                      <a:endParaRPr 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Ölçmə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Gərginlik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Dəqiqlik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Ölçüsü</a:t>
                      </a: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Çəkisi</a:t>
                      </a:r>
                    </a:p>
                  </a:txBody>
                  <a:tcPr anchor="ctr"/>
                </a:tc>
                <a:tc>
                  <a:txBody>
                    <a:bodyPr/>
                    <a:lstStyle/>
                    <a:p>
                      <a:pPr marL="0" indent="0" algn="ctr">
                        <a:buFont typeface="Arial" panose="020B0604020202020204" pitchFamily="34" charset="0"/>
                        <a:buNone/>
                      </a:pPr>
                      <a:r>
                        <a:rPr lang="en-US" sz="1200" b="1" dirty="0">
                          <a:latin typeface="Arial" panose="020B0604020202020204" pitchFamily="34" charset="0"/>
                          <a:cs typeface="Arial" panose="020B0604020202020204" pitchFamily="34" charset="0"/>
                        </a:rPr>
                        <a:t>  </a:t>
                      </a:r>
                      <a:r>
                        <a:rPr lang="az-Latn-AZ" sz="1200" b="1" dirty="0">
                          <a:latin typeface="Arial" panose="020B0604020202020204" pitchFamily="34" charset="0"/>
                          <a:cs typeface="Arial" panose="020B0604020202020204" pitchFamily="34" charset="0"/>
                        </a:rPr>
                        <a:t>GÇİO</a:t>
                      </a: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Qiyməti </a:t>
                      </a:r>
                    </a:p>
                  </a:txBody>
                  <a:tcPr anchor="ctr"/>
                </a:tc>
                <a:extLst>
                  <a:ext uri="{0D108BD9-81ED-4DB2-BD59-A6C34878D82A}">
                    <a16:rowId xmlns:a16="http://schemas.microsoft.com/office/drawing/2014/main" val="1285239092"/>
                  </a:ext>
                </a:extLst>
              </a:tr>
              <a:tr h="729439">
                <a:tc>
                  <a:txBody>
                    <a:bodyPr/>
                    <a:lstStyle/>
                    <a:p>
                      <a:pPr algn="ctr"/>
                      <a:r>
                        <a:rPr lang="en-US" sz="1200" b="0" dirty="0"/>
                        <a:t>BME/BMP280</a:t>
                      </a:r>
                    </a:p>
                  </a:txBody>
                  <a:tcPr anchor="ctr">
                    <a:solidFill>
                      <a:srgbClr val="FFFF00"/>
                    </a:solidFill>
                  </a:tcPr>
                </a:tc>
                <a:tc>
                  <a:txBody>
                    <a:bodyPr/>
                    <a:lstStyle/>
                    <a:p>
                      <a:pPr algn="ctr"/>
                      <a:r>
                        <a:rPr lang="en-US" sz="1200" b="0" dirty="0"/>
                        <a:t>0 ~ 100 %</a:t>
                      </a:r>
                    </a:p>
                  </a:txBody>
                  <a:tcPr anchor="ctr">
                    <a:solidFill>
                      <a:srgbClr val="FFFF00"/>
                    </a:solidFill>
                  </a:tcPr>
                </a:tc>
                <a:tc>
                  <a:txBody>
                    <a:bodyPr/>
                    <a:lstStyle/>
                    <a:p>
                      <a:pPr algn="ctr"/>
                      <a:r>
                        <a:rPr lang="en-US" sz="1200" b="0" dirty="0"/>
                        <a:t>1.71 ~ 3.6 V</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t>±</a:t>
                      </a:r>
                      <a:r>
                        <a:rPr lang="az-Latn-AZ" sz="1200" b="0" dirty="0"/>
                        <a:t>2 %</a:t>
                      </a:r>
                      <a:endParaRPr lang="en-US" sz="1200" b="0" dirty="0"/>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t>2.5 x 2.0 x 0.95 mm</a:t>
                      </a:r>
                    </a:p>
                  </a:txBody>
                  <a:tcPr anchor="ctr">
                    <a:solidFill>
                      <a:srgbClr val="FFFF00"/>
                    </a:solidFill>
                  </a:tcPr>
                </a:tc>
                <a:tc>
                  <a:txBody>
                    <a:bodyPr/>
                    <a:lstStyle/>
                    <a:p>
                      <a:pPr algn="ctr"/>
                      <a:r>
                        <a:rPr lang="en-US" sz="1200" b="0" dirty="0"/>
                        <a:t>1.8 </a:t>
                      </a:r>
                      <a:r>
                        <a:rPr lang="en-US" sz="1200" b="0" dirty="0" err="1"/>
                        <a:t>qr</a:t>
                      </a:r>
                      <a:endParaRPr lang="en-US" sz="1200" b="0" dirty="0"/>
                    </a:p>
                  </a:txBody>
                  <a:tcPr anchor="ctr">
                    <a:solidFill>
                      <a:srgbClr val="FFFF00"/>
                    </a:solidFill>
                  </a:tcPr>
                </a:tc>
                <a:tc>
                  <a:txBody>
                    <a:bodyPr/>
                    <a:lstStyle/>
                    <a:p>
                      <a:pPr algn="ctr"/>
                      <a:r>
                        <a:rPr lang="en-US" sz="1200" b="0" dirty="0"/>
                        <a:t>SPI, I2S</a:t>
                      </a:r>
                    </a:p>
                  </a:txBody>
                  <a:tcPr anchor="ctr">
                    <a:solidFill>
                      <a:srgbClr val="FFFF00"/>
                    </a:solidFill>
                  </a:tcPr>
                </a:tc>
                <a:tc>
                  <a:txBody>
                    <a:bodyPr/>
                    <a:lstStyle/>
                    <a:p>
                      <a:pPr algn="ctr"/>
                      <a:r>
                        <a:rPr lang="en-US" sz="1200" b="0" dirty="0"/>
                        <a:t>5.10</a:t>
                      </a:r>
                      <a:r>
                        <a:rPr lang="az-Latn-AZ" sz="1200" b="0" dirty="0"/>
                        <a:t> AZN</a:t>
                      </a:r>
                      <a:endParaRPr lang="en-US" sz="1200" b="0" dirty="0"/>
                    </a:p>
                  </a:txBody>
                  <a:tcPr anchor="ctr">
                    <a:solidFill>
                      <a:srgbClr val="FFFF00"/>
                    </a:solidFill>
                  </a:tcPr>
                </a:tc>
                <a:extLst>
                  <a:ext uri="{0D108BD9-81ED-4DB2-BD59-A6C34878D82A}">
                    <a16:rowId xmlns:a16="http://schemas.microsoft.com/office/drawing/2014/main" val="4028987898"/>
                  </a:ext>
                </a:extLst>
              </a:tr>
            </a:tbl>
          </a:graphicData>
        </a:graphic>
      </p:graphicFrame>
      <p:grpSp>
        <p:nvGrpSpPr>
          <p:cNvPr id="19" name="Group 18">
            <a:extLst>
              <a:ext uri="{FF2B5EF4-FFF2-40B4-BE49-F238E27FC236}">
                <a16:creationId xmlns:a16="http://schemas.microsoft.com/office/drawing/2014/main" id="{BEEE2AF0-A5E9-4472-8E83-BA3B5E9264A0}"/>
              </a:ext>
            </a:extLst>
          </p:cNvPr>
          <p:cNvGrpSpPr/>
          <p:nvPr/>
        </p:nvGrpSpPr>
        <p:grpSpPr>
          <a:xfrm>
            <a:off x="574563" y="5284569"/>
            <a:ext cx="3877801" cy="815922"/>
            <a:chOff x="3202721" y="4128276"/>
            <a:chExt cx="4146150" cy="998561"/>
          </a:xfrm>
        </p:grpSpPr>
        <p:sp>
          <p:nvSpPr>
            <p:cNvPr id="20" name="TextBox 19">
              <a:extLst>
                <a:ext uri="{FF2B5EF4-FFF2-40B4-BE49-F238E27FC236}">
                  <a16:creationId xmlns:a16="http://schemas.microsoft.com/office/drawing/2014/main" id="{BAE44A36-74E4-42EF-A004-87346A2D421D}"/>
                </a:ext>
              </a:extLst>
            </p:cNvPr>
            <p:cNvSpPr txBox="1"/>
            <p:nvPr/>
          </p:nvSpPr>
          <p:spPr>
            <a:xfrm>
              <a:off x="3234545" y="4128276"/>
              <a:ext cx="3779226" cy="414337"/>
            </a:xfrm>
            <a:prstGeom prst="rect">
              <a:avLst/>
            </a:prstGeom>
            <a:noFill/>
          </p:spPr>
          <p:txBody>
            <a:bodyPr wrap="square" rtlCol="0">
              <a:spAutoFit/>
            </a:bodyPr>
            <a:lstStyle/>
            <a:p>
              <a:pPr algn="ctr"/>
              <a:r>
                <a:rPr lang="en-US" sz="1600" dirty="0">
                  <a:solidFill>
                    <a:srgbClr val="00B050"/>
                  </a:solidFill>
                </a:rPr>
                <a:t>BME/BMP280</a:t>
              </a:r>
              <a:endParaRPr lang="en-US" sz="1600" b="1" dirty="0">
                <a:solidFill>
                  <a:srgbClr val="00B050"/>
                </a:solidFill>
              </a:endParaRPr>
            </a:p>
          </p:txBody>
        </p:sp>
        <p:sp>
          <p:nvSpPr>
            <p:cNvPr id="21" name="TextBox 20">
              <a:extLst>
                <a:ext uri="{FF2B5EF4-FFF2-40B4-BE49-F238E27FC236}">
                  <a16:creationId xmlns:a16="http://schemas.microsoft.com/office/drawing/2014/main" id="{22EFE6EA-27B7-4795-AB41-5A1FC70F5197}"/>
                </a:ext>
              </a:extLst>
            </p:cNvPr>
            <p:cNvSpPr txBox="1"/>
            <p:nvPr/>
          </p:nvSpPr>
          <p:spPr>
            <a:xfrm>
              <a:off x="3202721" y="4561831"/>
              <a:ext cx="4146150" cy="565006"/>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200" dirty="0"/>
                <a:t>Qiyməti uyğundur</a:t>
              </a:r>
            </a:p>
            <a:p>
              <a:pPr marL="285750" indent="-285750">
                <a:buFont typeface="Wingdings" panose="05000000000000000000" pitchFamily="2" charset="2"/>
                <a:buChar char="ü"/>
              </a:pPr>
              <a:r>
                <a:rPr lang="az-Latn-AZ" sz="1200" dirty="0"/>
                <a:t>Kiçik ölçü və yüngül çəkiyə sahibdir</a:t>
              </a:r>
              <a:endParaRPr lang="en-US" sz="1200" i="1" dirty="0"/>
            </a:p>
          </p:txBody>
        </p:sp>
      </p:grpSp>
      <p:grpSp>
        <p:nvGrpSpPr>
          <p:cNvPr id="4" name="Group 3">
            <a:extLst>
              <a:ext uri="{FF2B5EF4-FFF2-40B4-BE49-F238E27FC236}">
                <a16:creationId xmlns:a16="http://schemas.microsoft.com/office/drawing/2014/main" id="{ED5EDC89-73EA-4554-B5F9-BC3E11D919F8}"/>
              </a:ext>
            </a:extLst>
          </p:cNvPr>
          <p:cNvGrpSpPr/>
          <p:nvPr/>
        </p:nvGrpSpPr>
        <p:grpSpPr>
          <a:xfrm>
            <a:off x="420944" y="3596157"/>
            <a:ext cx="1368348" cy="1090427"/>
            <a:chOff x="485695" y="3773321"/>
            <a:chExt cx="1368348" cy="1090427"/>
          </a:xfrm>
        </p:grpSpPr>
        <p:pic>
          <p:nvPicPr>
            <p:cNvPr id="18" name="Picture 17" descr="A close up of a device&#10;&#10;Description generated with very high confidence">
              <a:extLst>
                <a:ext uri="{FF2B5EF4-FFF2-40B4-BE49-F238E27FC236}">
                  <a16:creationId xmlns:a16="http://schemas.microsoft.com/office/drawing/2014/main" id="{547F68BC-2DC2-40D8-BEF6-72E177EB38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222" t="16506" r="10851" b="19186"/>
            <a:stretch/>
          </p:blipFill>
          <p:spPr>
            <a:xfrm>
              <a:off x="658368" y="3773321"/>
              <a:ext cx="1023002" cy="844206"/>
            </a:xfrm>
            <a:prstGeom prst="rect">
              <a:avLst/>
            </a:prstGeom>
          </p:spPr>
        </p:pic>
        <p:sp>
          <p:nvSpPr>
            <p:cNvPr id="23" name="TextBox 22">
              <a:extLst>
                <a:ext uri="{FF2B5EF4-FFF2-40B4-BE49-F238E27FC236}">
                  <a16:creationId xmlns:a16="http://schemas.microsoft.com/office/drawing/2014/main" id="{BB535518-486B-46D1-80CE-C6A9FB80B48F}"/>
                </a:ext>
              </a:extLst>
            </p:cNvPr>
            <p:cNvSpPr txBox="1"/>
            <p:nvPr/>
          </p:nvSpPr>
          <p:spPr>
            <a:xfrm>
              <a:off x="485695" y="4617527"/>
              <a:ext cx="1368348" cy="246221"/>
            </a:xfrm>
            <a:prstGeom prst="rect">
              <a:avLst/>
            </a:prstGeom>
            <a:noFill/>
          </p:spPr>
          <p:txBody>
            <a:bodyPr wrap="square" rtlCol="0">
              <a:spAutoFit/>
            </a:bodyPr>
            <a:lstStyle/>
            <a:p>
              <a:r>
                <a:rPr lang="az-Latn-AZ" sz="1000" dirty="0"/>
                <a:t>BME</a:t>
              </a:r>
              <a:r>
                <a:rPr lang="en-US" sz="1000" dirty="0"/>
                <a:t>/BMP280 </a:t>
              </a:r>
              <a:r>
                <a:rPr lang="en-US" sz="1000" dirty="0" err="1"/>
                <a:t>sensoru</a:t>
              </a:r>
              <a:endParaRPr lang="en-US" sz="1000" dirty="0"/>
            </a:p>
          </p:txBody>
        </p:sp>
      </p:grpSp>
      <p:grpSp>
        <p:nvGrpSpPr>
          <p:cNvPr id="5" name="Group 4">
            <a:extLst>
              <a:ext uri="{FF2B5EF4-FFF2-40B4-BE49-F238E27FC236}">
                <a16:creationId xmlns:a16="http://schemas.microsoft.com/office/drawing/2014/main" id="{E6D8C6BB-3183-4DBF-BA78-996CF9E2BD9A}"/>
              </a:ext>
            </a:extLst>
          </p:cNvPr>
          <p:cNvGrpSpPr/>
          <p:nvPr/>
        </p:nvGrpSpPr>
        <p:grpSpPr>
          <a:xfrm>
            <a:off x="2517176" y="3585653"/>
            <a:ext cx="1642018" cy="1292865"/>
            <a:chOff x="2127367" y="3708903"/>
            <a:chExt cx="1642018" cy="1292865"/>
          </a:xfrm>
        </p:grpSpPr>
        <p:pic>
          <p:nvPicPr>
            <p:cNvPr id="22" name="Picture 21" descr="A circuit board&#10;&#10;Description generated with high confidence">
              <a:extLst>
                <a:ext uri="{FF2B5EF4-FFF2-40B4-BE49-F238E27FC236}">
                  <a16:creationId xmlns:a16="http://schemas.microsoft.com/office/drawing/2014/main" id="{E70CA27A-B2AC-45E5-970C-A0D4A38E9B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6875" y="3708903"/>
              <a:ext cx="1023002" cy="935535"/>
            </a:xfrm>
            <a:prstGeom prst="rect">
              <a:avLst/>
            </a:prstGeom>
          </p:spPr>
        </p:pic>
        <p:sp>
          <p:nvSpPr>
            <p:cNvPr id="24" name="TextBox 23">
              <a:extLst>
                <a:ext uri="{FF2B5EF4-FFF2-40B4-BE49-F238E27FC236}">
                  <a16:creationId xmlns:a16="http://schemas.microsoft.com/office/drawing/2014/main" id="{BB4273CC-CDF9-41B3-A1BA-590D5FBB3469}"/>
                </a:ext>
              </a:extLst>
            </p:cNvPr>
            <p:cNvSpPr txBox="1"/>
            <p:nvPr/>
          </p:nvSpPr>
          <p:spPr>
            <a:xfrm>
              <a:off x="2127367" y="4586270"/>
              <a:ext cx="1642018" cy="415498"/>
            </a:xfrm>
            <a:prstGeom prst="rect">
              <a:avLst/>
            </a:prstGeom>
            <a:noFill/>
          </p:spPr>
          <p:txBody>
            <a:bodyPr wrap="square" rtlCol="0">
              <a:spAutoFit/>
            </a:bodyPr>
            <a:lstStyle/>
            <a:p>
              <a:pPr algn="ctr"/>
              <a:r>
                <a:rPr lang="az-Latn-AZ" sz="1000" dirty="0"/>
                <a:t>BME</a:t>
              </a:r>
              <a:r>
                <a:rPr lang="en-US" sz="1000" dirty="0"/>
                <a:t>/BMP280 </a:t>
              </a:r>
              <a:r>
                <a:rPr lang="en-US" sz="1000" dirty="0" err="1"/>
                <a:t>sensorunun</a:t>
              </a:r>
              <a:r>
                <a:rPr lang="en-US" sz="1000" dirty="0"/>
                <a:t> </a:t>
              </a:r>
              <a:r>
                <a:rPr lang="az-Latn-AZ" sz="1000" dirty="0"/>
                <a:t>ümumi quruluşu</a:t>
              </a:r>
              <a:endParaRPr lang="en-US" sz="1000" dirty="0"/>
            </a:p>
          </p:txBody>
        </p:sp>
      </p:grpSp>
      <p:grpSp>
        <p:nvGrpSpPr>
          <p:cNvPr id="6" name="Group 5">
            <a:extLst>
              <a:ext uri="{FF2B5EF4-FFF2-40B4-BE49-F238E27FC236}">
                <a16:creationId xmlns:a16="http://schemas.microsoft.com/office/drawing/2014/main" id="{A3E52CED-E353-4580-BCE8-DF29841EFF12}"/>
              </a:ext>
            </a:extLst>
          </p:cNvPr>
          <p:cNvGrpSpPr/>
          <p:nvPr/>
        </p:nvGrpSpPr>
        <p:grpSpPr>
          <a:xfrm>
            <a:off x="5294316" y="3429000"/>
            <a:ext cx="3383853" cy="2561946"/>
            <a:chOff x="5357811" y="3723216"/>
            <a:chExt cx="3383853" cy="2561946"/>
          </a:xfrm>
        </p:grpSpPr>
        <p:pic>
          <p:nvPicPr>
            <p:cNvPr id="25" name="Picture 24" descr="A screenshot of a cell phone&#10;&#10;Description generated with very high confidence">
              <a:extLst>
                <a:ext uri="{FF2B5EF4-FFF2-40B4-BE49-F238E27FC236}">
                  <a16:creationId xmlns:a16="http://schemas.microsoft.com/office/drawing/2014/main" id="{8A01DD2B-B9B2-483B-A1BA-E566420E84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9311" y="4217107"/>
              <a:ext cx="2921538" cy="2068055"/>
            </a:xfrm>
            <a:prstGeom prst="rect">
              <a:avLst/>
            </a:prstGeom>
          </p:spPr>
        </p:pic>
        <p:sp>
          <p:nvSpPr>
            <p:cNvPr id="26" name="Shape 173">
              <a:extLst>
                <a:ext uri="{FF2B5EF4-FFF2-40B4-BE49-F238E27FC236}">
                  <a16:creationId xmlns:a16="http://schemas.microsoft.com/office/drawing/2014/main" id="{FA746034-7367-48A8-821F-5427BA59A239}"/>
                </a:ext>
              </a:extLst>
            </p:cNvPr>
            <p:cNvSpPr txBox="1">
              <a:spLocks/>
            </p:cNvSpPr>
            <p:nvPr/>
          </p:nvSpPr>
          <p:spPr>
            <a:xfrm>
              <a:off x="5357811" y="3723216"/>
              <a:ext cx="3383853"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100" b="0" kern="0" dirty="0">
                  <a:solidFill>
                    <a:srgbClr val="333399"/>
                  </a:solidFill>
                </a:rPr>
                <a:t>Prinsipial sxemdə BMP</a:t>
              </a:r>
              <a:r>
                <a:rPr lang="en-US" sz="1100" b="0" kern="0" dirty="0">
                  <a:solidFill>
                    <a:srgbClr val="333399"/>
                  </a:solidFill>
                </a:rPr>
                <a:t>/</a:t>
              </a:r>
              <a:r>
                <a:rPr lang="az-Latn-AZ" sz="1100" b="0" kern="0" dirty="0">
                  <a:solidFill>
                    <a:srgbClr val="333399"/>
                  </a:solidFill>
                </a:rPr>
                <a:t>BME280 sensorunun mikrokontrollerə qoşulma qaydası</a:t>
              </a:r>
              <a:r>
                <a:rPr lang="en-US" sz="1100" b="0" kern="0" dirty="0">
                  <a:solidFill>
                    <a:srgbClr val="333399"/>
                  </a:solidFill>
                </a:rPr>
                <a:t>:</a:t>
              </a:r>
              <a:endParaRPr lang="az-Latn-AZ" sz="1100" b="0" kern="0" dirty="0">
                <a:solidFill>
                  <a:srgbClr val="333399"/>
                </a:solidFill>
              </a:endParaRPr>
            </a:p>
          </p:txBody>
        </p:sp>
      </p:grpSp>
    </p:spTree>
    <p:extLst>
      <p:ext uri="{BB962C8B-B14F-4D97-AF65-F5344CB8AC3E}">
        <p14:creationId xmlns:p14="http://schemas.microsoft.com/office/powerpoint/2010/main" val="11665333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96</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 (davamı)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6" name="Shape 173">
            <a:extLst>
              <a:ext uri="{FF2B5EF4-FFF2-40B4-BE49-F238E27FC236}">
                <a16:creationId xmlns:a16="http://schemas.microsoft.com/office/drawing/2014/main" id="{41639AB7-DB16-429F-BCDE-8FAE1E708C27}"/>
              </a:ext>
            </a:extLst>
          </p:cNvPr>
          <p:cNvSpPr txBox="1">
            <a:spLocks/>
          </p:cNvSpPr>
          <p:nvPr/>
        </p:nvSpPr>
        <p:spPr>
          <a:xfrm>
            <a:off x="139879" y="1711536"/>
            <a:ext cx="3115386"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100" b="0" kern="0" dirty="0">
                <a:solidFill>
                  <a:srgbClr val="333399"/>
                </a:solidFill>
              </a:rPr>
              <a:t>BMP</a:t>
            </a:r>
            <a:r>
              <a:rPr lang="en-US" sz="1100" b="0" kern="0" dirty="0">
                <a:solidFill>
                  <a:srgbClr val="333399"/>
                </a:solidFill>
              </a:rPr>
              <a:t>/BME280 </a:t>
            </a:r>
            <a:r>
              <a:rPr lang="en-US" sz="1100" b="0" kern="0" dirty="0" err="1">
                <a:solidFill>
                  <a:srgbClr val="333399"/>
                </a:solidFill>
              </a:rPr>
              <a:t>sensorunun</a:t>
            </a:r>
            <a:r>
              <a:rPr lang="en-US" sz="1100" b="0" kern="0" dirty="0">
                <a:solidFill>
                  <a:srgbClr val="333399"/>
                </a:solidFill>
              </a:rPr>
              <a:t> </a:t>
            </a:r>
            <a:r>
              <a:rPr lang="en-US" sz="1100" b="0" kern="0" dirty="0" err="1">
                <a:solidFill>
                  <a:srgbClr val="333399"/>
                </a:solidFill>
              </a:rPr>
              <a:t>i</a:t>
            </a:r>
            <a:r>
              <a:rPr lang="az-Latn-AZ" sz="1100" b="0" kern="0" dirty="0">
                <a:solidFill>
                  <a:srgbClr val="333399"/>
                </a:solidFill>
              </a:rPr>
              <a:t>şləməsi üçün lazım olan proqram</a:t>
            </a:r>
            <a:r>
              <a:rPr lang="en-US" sz="1100" b="0" kern="0" dirty="0">
                <a:solidFill>
                  <a:srgbClr val="333399"/>
                </a:solidFill>
              </a:rPr>
              <a:t>:</a:t>
            </a:r>
            <a:endParaRPr lang="az-Latn-AZ" sz="1100" b="0" kern="0" dirty="0">
              <a:solidFill>
                <a:srgbClr val="333399"/>
              </a:solidFill>
            </a:endParaRPr>
          </a:p>
        </p:txBody>
      </p:sp>
      <p:sp>
        <p:nvSpPr>
          <p:cNvPr id="17" name="Shape 173">
            <a:extLst>
              <a:ext uri="{FF2B5EF4-FFF2-40B4-BE49-F238E27FC236}">
                <a16:creationId xmlns:a16="http://schemas.microsoft.com/office/drawing/2014/main" id="{11FED676-3E74-4DA9-82E2-54591A38768B}"/>
              </a:ext>
            </a:extLst>
          </p:cNvPr>
          <p:cNvSpPr txBox="1">
            <a:spLocks/>
          </p:cNvSpPr>
          <p:nvPr/>
        </p:nvSpPr>
        <p:spPr>
          <a:xfrm>
            <a:off x="4048302" y="3448930"/>
            <a:ext cx="2608530"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1100" b="0" kern="0" dirty="0">
                <a:solidFill>
                  <a:srgbClr val="333399"/>
                </a:solidFill>
              </a:rPr>
              <a:t>Serial </a:t>
            </a:r>
            <a:r>
              <a:rPr lang="az-Latn-AZ" sz="1100" b="0" kern="0" dirty="0">
                <a:solidFill>
                  <a:srgbClr val="333399"/>
                </a:solidFill>
              </a:rPr>
              <a:t>portda məlumatların təsviri</a:t>
            </a:r>
            <a:r>
              <a:rPr lang="en-US" sz="1100" b="0" kern="0" dirty="0">
                <a:solidFill>
                  <a:srgbClr val="333399"/>
                </a:solidFill>
              </a:rPr>
              <a:t>:</a:t>
            </a:r>
            <a:endParaRPr lang="az-Latn-AZ" sz="1100" b="0" kern="0" dirty="0">
              <a:solidFill>
                <a:srgbClr val="333399"/>
              </a:solidFill>
            </a:endParaRPr>
          </a:p>
        </p:txBody>
      </p:sp>
      <p:pic>
        <p:nvPicPr>
          <p:cNvPr id="18" name="Picture 17">
            <a:extLst>
              <a:ext uri="{FF2B5EF4-FFF2-40B4-BE49-F238E27FC236}">
                <a16:creationId xmlns:a16="http://schemas.microsoft.com/office/drawing/2014/main" id="{2A8676C3-A459-4A39-B3C8-9A4A2A4C6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918" y="2385437"/>
            <a:ext cx="3737594" cy="631857"/>
          </a:xfrm>
          <a:prstGeom prst="rect">
            <a:avLst/>
          </a:prstGeom>
        </p:spPr>
      </p:pic>
      <p:sp>
        <p:nvSpPr>
          <p:cNvPr id="19" name="Shape 173">
            <a:extLst>
              <a:ext uri="{FF2B5EF4-FFF2-40B4-BE49-F238E27FC236}">
                <a16:creationId xmlns:a16="http://schemas.microsoft.com/office/drawing/2014/main" id="{AFFF4D34-DE7E-408A-AC05-E483F964E656}"/>
              </a:ext>
            </a:extLst>
          </p:cNvPr>
          <p:cNvSpPr txBox="1">
            <a:spLocks/>
          </p:cNvSpPr>
          <p:nvPr/>
        </p:nvSpPr>
        <p:spPr>
          <a:xfrm>
            <a:off x="3562748" y="2017814"/>
            <a:ext cx="3668127" cy="309254"/>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100" b="0" kern="0" dirty="0">
                <a:solidFill>
                  <a:srgbClr val="333399"/>
                </a:solidFill>
              </a:rPr>
              <a:t>BME</a:t>
            </a:r>
            <a:r>
              <a:rPr lang="en-US" sz="1100" b="0" kern="0" dirty="0">
                <a:solidFill>
                  <a:srgbClr val="333399"/>
                </a:solidFill>
              </a:rPr>
              <a:t>/</a:t>
            </a:r>
            <a:r>
              <a:rPr lang="az-Latn-AZ" sz="1100" b="0" kern="0" dirty="0">
                <a:solidFill>
                  <a:srgbClr val="333399"/>
                </a:solidFill>
              </a:rPr>
              <a:t>BMP280 sensoru üçün istifadə edilən kitabxanalar</a:t>
            </a:r>
            <a:r>
              <a:rPr lang="en-US" sz="1100" b="0" kern="0" dirty="0">
                <a:solidFill>
                  <a:srgbClr val="333399"/>
                </a:solidFill>
              </a:rPr>
              <a:t>:</a:t>
            </a:r>
            <a:endParaRPr lang="az-Latn-AZ" sz="1100" b="0" kern="0" dirty="0">
              <a:solidFill>
                <a:srgbClr val="333399"/>
              </a:solidFill>
            </a:endParaRPr>
          </a:p>
        </p:txBody>
      </p:sp>
      <p:sp>
        <p:nvSpPr>
          <p:cNvPr id="20" name="TextBox 19">
            <a:extLst>
              <a:ext uri="{FF2B5EF4-FFF2-40B4-BE49-F238E27FC236}">
                <a16:creationId xmlns:a16="http://schemas.microsoft.com/office/drawing/2014/main" id="{3FCEF0B3-6090-47C4-BF8B-B210D254AC1B}"/>
              </a:ext>
            </a:extLst>
          </p:cNvPr>
          <p:cNvSpPr txBox="1"/>
          <p:nvPr/>
        </p:nvSpPr>
        <p:spPr>
          <a:xfrm>
            <a:off x="3721485" y="3017294"/>
            <a:ext cx="5193915" cy="338554"/>
          </a:xfrm>
          <a:prstGeom prst="rect">
            <a:avLst/>
          </a:prstGeom>
          <a:noFill/>
        </p:spPr>
        <p:txBody>
          <a:bodyPr wrap="square" rtlCol="0">
            <a:spAutoFit/>
          </a:bodyPr>
          <a:lstStyle/>
          <a:p>
            <a:r>
              <a:rPr lang="az-Latn-AZ" sz="1600" b="1" dirty="0"/>
              <a:t>Qeyd</a:t>
            </a:r>
            <a:r>
              <a:rPr lang="en-US" sz="1600" b="1" dirty="0"/>
              <a:t>:</a:t>
            </a:r>
            <a:r>
              <a:rPr lang="en-US" sz="1600" dirty="0"/>
              <a:t> </a:t>
            </a:r>
            <a:r>
              <a:rPr lang="az-Latn-AZ" sz="1600" dirty="0"/>
              <a:t>Hər iki kitabaxana açıq istifadə mənbə kodludur.</a:t>
            </a:r>
            <a:endParaRPr lang="en-US" sz="1600" dirty="0"/>
          </a:p>
        </p:txBody>
      </p:sp>
      <p:pic>
        <p:nvPicPr>
          <p:cNvPr id="5" name="Picture 4" descr="A screenshot of a cell phone&#10;&#10;Description generated with very high confidence">
            <a:extLst>
              <a:ext uri="{FF2B5EF4-FFF2-40B4-BE49-F238E27FC236}">
                <a16:creationId xmlns:a16="http://schemas.microsoft.com/office/drawing/2014/main" id="{CDCC0EEB-DFEE-44DF-A7DE-7E0B85FAFB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95" y="2183202"/>
            <a:ext cx="3004170" cy="4099210"/>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E800B0DD-0118-400E-B308-55B871441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1485" y="3734973"/>
            <a:ext cx="3509390" cy="2547439"/>
          </a:xfrm>
          <a:prstGeom prst="rect">
            <a:avLst/>
          </a:prstGeom>
        </p:spPr>
      </p:pic>
      <p:sp>
        <p:nvSpPr>
          <p:cNvPr id="23" name="TextBox 22">
            <a:extLst>
              <a:ext uri="{FF2B5EF4-FFF2-40B4-BE49-F238E27FC236}">
                <a16:creationId xmlns:a16="http://schemas.microsoft.com/office/drawing/2014/main" id="{91C637AF-A533-4A30-91EE-938FA5A6D158}"/>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Rütubət sensorunun seçiminin əsaslandırılması və xülasə (davamı)</a:t>
            </a:r>
            <a:endParaRPr lang="en-US" dirty="0">
              <a:solidFill>
                <a:srgbClr val="4472C4"/>
              </a:solidFill>
            </a:endParaRPr>
          </a:p>
        </p:txBody>
      </p:sp>
    </p:spTree>
    <p:extLst>
      <p:ext uri="{BB962C8B-B14F-4D97-AF65-F5344CB8AC3E}">
        <p14:creationId xmlns:p14="http://schemas.microsoft.com/office/powerpoint/2010/main" val="23038778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97</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a:t>
            </a:r>
            <a:r>
              <a:rPr lang="en-US" sz="2400" b="1" kern="0" dirty="0">
                <a:solidFill>
                  <a:srgbClr val="333399"/>
                </a:solidFill>
              </a:rPr>
              <a:t> (</a:t>
            </a:r>
            <a:r>
              <a:rPr lang="en-US" sz="2400" b="1" kern="0" dirty="0" err="1">
                <a:solidFill>
                  <a:srgbClr val="333399"/>
                </a:solidFill>
              </a:rPr>
              <a:t>dava</a:t>
            </a:r>
            <a:r>
              <a:rPr lang="az-Latn-AZ" sz="2400" b="1" kern="0" dirty="0">
                <a:solidFill>
                  <a:srgbClr val="333399"/>
                </a:solidFill>
              </a:rPr>
              <a:t>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6" name="TextBox 15">
            <a:extLst>
              <a:ext uri="{FF2B5EF4-FFF2-40B4-BE49-F238E27FC236}">
                <a16:creationId xmlns:a16="http://schemas.microsoft.com/office/drawing/2014/main" id="{F825D3F9-7797-4F1F-9328-D256336FDB15}"/>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Akselerometr və </a:t>
            </a:r>
            <a:r>
              <a:rPr lang="az-Latn-AZ" dirty="0"/>
              <a:t>qiroskop</a:t>
            </a:r>
            <a:r>
              <a:rPr lang="az-Latn-AZ" kern="0" dirty="0">
                <a:solidFill>
                  <a:srgbClr val="4472C4"/>
                </a:solidFill>
              </a:rPr>
              <a:t> sensorunun seçiminin əsaslandırılması və xülasə</a:t>
            </a:r>
            <a:endParaRPr lang="en-US" dirty="0">
              <a:solidFill>
                <a:srgbClr val="4472C4"/>
              </a:solidFill>
            </a:endParaRPr>
          </a:p>
        </p:txBody>
      </p:sp>
      <p:graphicFrame>
        <p:nvGraphicFramePr>
          <p:cNvPr id="17" name="Table 16">
            <a:extLst>
              <a:ext uri="{FF2B5EF4-FFF2-40B4-BE49-F238E27FC236}">
                <a16:creationId xmlns:a16="http://schemas.microsoft.com/office/drawing/2014/main" id="{04966FB9-18F2-40F4-A295-3EAE1ADEA41A}"/>
              </a:ext>
            </a:extLst>
          </p:cNvPr>
          <p:cNvGraphicFramePr>
            <a:graphicFrameLocks noGrp="1"/>
          </p:cNvGraphicFramePr>
          <p:nvPr>
            <p:extLst>
              <p:ext uri="{D42A27DB-BD31-4B8C-83A1-F6EECF244321}">
                <p14:modId xmlns:p14="http://schemas.microsoft.com/office/powerpoint/2010/main" val="3992945402"/>
              </p:ext>
            </p:extLst>
          </p:nvPr>
        </p:nvGraphicFramePr>
        <p:xfrm>
          <a:off x="219457" y="1625799"/>
          <a:ext cx="8695944" cy="1447192"/>
        </p:xfrm>
        <a:graphic>
          <a:graphicData uri="http://schemas.openxmlformats.org/drawingml/2006/table">
            <a:tbl>
              <a:tblPr firstRow="1" bandRow="1">
                <a:tableStyleId>{5C22544A-7EE6-4342-B048-85BDC9FD1C3A}</a:tableStyleId>
              </a:tblPr>
              <a:tblGrid>
                <a:gridCol w="973961">
                  <a:extLst>
                    <a:ext uri="{9D8B030D-6E8A-4147-A177-3AD203B41FA5}">
                      <a16:colId xmlns:a16="http://schemas.microsoft.com/office/drawing/2014/main" val="2845548892"/>
                    </a:ext>
                  </a:extLst>
                </a:gridCol>
                <a:gridCol w="973961">
                  <a:extLst>
                    <a:ext uri="{9D8B030D-6E8A-4147-A177-3AD203B41FA5}">
                      <a16:colId xmlns:a16="http://schemas.microsoft.com/office/drawing/2014/main" val="2520923526"/>
                    </a:ext>
                  </a:extLst>
                </a:gridCol>
                <a:gridCol w="973961">
                  <a:extLst>
                    <a:ext uri="{9D8B030D-6E8A-4147-A177-3AD203B41FA5}">
                      <a16:colId xmlns:a16="http://schemas.microsoft.com/office/drawing/2014/main" val="3347863818"/>
                    </a:ext>
                  </a:extLst>
                </a:gridCol>
                <a:gridCol w="904259">
                  <a:extLst>
                    <a:ext uri="{9D8B030D-6E8A-4147-A177-3AD203B41FA5}">
                      <a16:colId xmlns:a16="http://schemas.microsoft.com/office/drawing/2014/main" val="966823517"/>
                    </a:ext>
                  </a:extLst>
                </a:gridCol>
                <a:gridCol w="782433">
                  <a:extLst>
                    <a:ext uri="{9D8B030D-6E8A-4147-A177-3AD203B41FA5}">
                      <a16:colId xmlns:a16="http://schemas.microsoft.com/office/drawing/2014/main" val="168888501"/>
                    </a:ext>
                  </a:extLst>
                </a:gridCol>
                <a:gridCol w="1499616">
                  <a:extLst>
                    <a:ext uri="{9D8B030D-6E8A-4147-A177-3AD203B41FA5}">
                      <a16:colId xmlns:a16="http://schemas.microsoft.com/office/drawing/2014/main" val="1698265703"/>
                    </a:ext>
                  </a:extLst>
                </a:gridCol>
                <a:gridCol w="639831">
                  <a:extLst>
                    <a:ext uri="{9D8B030D-6E8A-4147-A177-3AD203B41FA5}">
                      <a16:colId xmlns:a16="http://schemas.microsoft.com/office/drawing/2014/main" val="3800138130"/>
                    </a:ext>
                  </a:extLst>
                </a:gridCol>
                <a:gridCol w="973961">
                  <a:extLst>
                    <a:ext uri="{9D8B030D-6E8A-4147-A177-3AD203B41FA5}">
                      <a16:colId xmlns:a16="http://schemas.microsoft.com/office/drawing/2014/main" val="2118563350"/>
                    </a:ext>
                  </a:extLst>
                </a:gridCol>
                <a:gridCol w="973961">
                  <a:extLst>
                    <a:ext uri="{9D8B030D-6E8A-4147-A177-3AD203B41FA5}">
                      <a16:colId xmlns:a16="http://schemas.microsoft.com/office/drawing/2014/main" val="1005620512"/>
                    </a:ext>
                  </a:extLst>
                </a:gridCol>
              </a:tblGrid>
              <a:tr h="723596">
                <a:tc>
                  <a:txBody>
                    <a:bodyPr/>
                    <a:lstStyle/>
                    <a:p>
                      <a:pPr algn="ctr"/>
                      <a:r>
                        <a:rPr lang="az-Latn-AZ" sz="1200" b="1" dirty="0"/>
                        <a:t>Sensorun adı</a:t>
                      </a:r>
                      <a:endParaRPr 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900" b="1" dirty="0">
                          <a:latin typeface="Arial" panose="020B0604020202020204" pitchFamily="34" charset="0"/>
                          <a:cs typeface="Arial" panose="020B0604020202020204" pitchFamily="34" charset="0"/>
                        </a:rPr>
                        <a:t>Qiroskop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900" kern="0" dirty="0">
                          <a:solidFill>
                            <a:schemeClr val="bg1"/>
                          </a:solidFill>
                          <a:latin typeface="Arial" panose="020B0604020202020204" pitchFamily="34" charset="0"/>
                          <a:cs typeface="Arial" panose="020B0604020202020204" pitchFamily="34" charset="0"/>
                        </a:rPr>
                        <a:t>Akselerometr</a:t>
                      </a:r>
                      <a:r>
                        <a:rPr lang="en-US" sz="900" kern="0" dirty="0">
                          <a:solidFill>
                            <a:schemeClr val="bg1"/>
                          </a:solidFill>
                          <a:latin typeface="Arial" panose="020B0604020202020204" pitchFamily="34" charset="0"/>
                          <a:cs typeface="Arial" panose="020B0604020202020204" pitchFamily="34" charset="0"/>
                        </a:rPr>
                        <a:t> </a:t>
                      </a:r>
                      <a:r>
                        <a:rPr lang="en-US" sz="900" kern="0" dirty="0" err="1">
                          <a:solidFill>
                            <a:schemeClr val="bg1"/>
                          </a:solidFill>
                          <a:latin typeface="Arial" panose="020B0604020202020204" pitchFamily="34" charset="0"/>
                          <a:cs typeface="Arial" panose="020B0604020202020204" pitchFamily="34" charset="0"/>
                        </a:rPr>
                        <a:t>aral</a:t>
                      </a:r>
                      <a:r>
                        <a:rPr lang="az-Latn-AZ" sz="900" kern="0" dirty="0">
                          <a:solidFill>
                            <a:schemeClr val="bg1"/>
                          </a:solidFill>
                          <a:latin typeface="Arial" panose="020B0604020202020204" pitchFamily="34" charset="0"/>
                          <a:cs typeface="Arial" panose="020B0604020202020204" pitchFamily="34" charset="0"/>
                        </a:rPr>
                        <a:t>ığı</a:t>
                      </a:r>
                      <a:endParaRPr lang="az-Latn-AZ" sz="900" b="1" dirty="0">
                        <a:solidFill>
                          <a:schemeClr val="bg1"/>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Gərginlik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Dəqiqlik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200" b="1" dirty="0">
                          <a:latin typeface="Arial" panose="020B0604020202020204" pitchFamily="34" charset="0"/>
                          <a:cs typeface="Arial" panose="020B0604020202020204" pitchFamily="34" charset="0"/>
                        </a:rPr>
                        <a:t>Ölçüsü</a:t>
                      </a: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Çəkisi</a:t>
                      </a:r>
                    </a:p>
                  </a:txBody>
                  <a:tcPr anchor="ctr"/>
                </a:tc>
                <a:tc>
                  <a:txBody>
                    <a:bodyPr/>
                    <a:lstStyle/>
                    <a:p>
                      <a:pPr marL="0" indent="0" algn="ctr">
                        <a:buFont typeface="Arial" panose="020B0604020202020204" pitchFamily="34" charset="0"/>
                        <a:buNone/>
                      </a:pPr>
                      <a:r>
                        <a:rPr lang="en-US" sz="1200" b="1" dirty="0">
                          <a:latin typeface="Arial" panose="020B0604020202020204" pitchFamily="34" charset="0"/>
                          <a:cs typeface="Arial" panose="020B0604020202020204" pitchFamily="34" charset="0"/>
                        </a:rPr>
                        <a:t>  </a:t>
                      </a:r>
                      <a:r>
                        <a:rPr lang="az-Latn-AZ" sz="1200" b="1" dirty="0">
                          <a:latin typeface="Arial" panose="020B0604020202020204" pitchFamily="34" charset="0"/>
                          <a:cs typeface="Arial" panose="020B0604020202020204" pitchFamily="34" charset="0"/>
                        </a:rPr>
                        <a:t>GÇİO</a:t>
                      </a:r>
                    </a:p>
                  </a:txBody>
                  <a:tcPr anchor="ctr"/>
                </a:tc>
                <a:tc>
                  <a:txBody>
                    <a:bodyPr/>
                    <a:lstStyle/>
                    <a:p>
                      <a:pPr marL="0" indent="0" algn="ctr">
                        <a:buFont typeface="Arial" panose="020B0604020202020204" pitchFamily="34" charset="0"/>
                        <a:buNone/>
                      </a:pPr>
                      <a:r>
                        <a:rPr lang="az-Latn-AZ" sz="1200" b="1" dirty="0">
                          <a:latin typeface="Arial" panose="020B0604020202020204" pitchFamily="34" charset="0"/>
                          <a:cs typeface="Arial" panose="020B0604020202020204" pitchFamily="34" charset="0"/>
                        </a:rPr>
                        <a:t>Qiyməti </a:t>
                      </a:r>
                    </a:p>
                  </a:txBody>
                  <a:tcPr anchor="ctr"/>
                </a:tc>
                <a:extLst>
                  <a:ext uri="{0D108BD9-81ED-4DB2-BD59-A6C34878D82A}">
                    <a16:rowId xmlns:a16="http://schemas.microsoft.com/office/drawing/2014/main" val="1285239092"/>
                  </a:ext>
                </a:extLst>
              </a:tr>
              <a:tr h="723596">
                <a:tc>
                  <a:txBody>
                    <a:bodyPr/>
                    <a:lstStyle/>
                    <a:p>
                      <a:pPr algn="ctr"/>
                      <a:r>
                        <a:rPr lang="az-Latn-AZ" sz="1200" b="0" dirty="0"/>
                        <a:t>GY - 91</a:t>
                      </a:r>
                      <a:endParaRPr lang="en-US" sz="1200" b="0" dirty="0"/>
                    </a:p>
                  </a:txBody>
                  <a:tcPr anchor="ctr">
                    <a:solidFill>
                      <a:srgbClr val="FFFF00"/>
                    </a:solidFill>
                  </a:tcPr>
                </a:tc>
                <a:tc>
                  <a:txBody>
                    <a:bodyPr/>
                    <a:lstStyle/>
                    <a:p>
                      <a:pPr algn="ctr"/>
                      <a:r>
                        <a:rPr lang="en-US" sz="900" b="0" i="0" u="none" strike="noStrike" kern="1200" dirty="0">
                          <a:solidFill>
                            <a:schemeClr val="dk1"/>
                          </a:solidFill>
                          <a:effectLst/>
                          <a:latin typeface="+mn-lt"/>
                          <a:ea typeface="+mn-ea"/>
                          <a:cs typeface="+mn-cs"/>
                        </a:rPr>
                        <a:t>± 250, 500, 1000, 2000 ° / s</a:t>
                      </a:r>
                      <a:endParaRPr lang="en-US" sz="600" b="0" dirty="0"/>
                    </a:p>
                  </a:txBody>
                  <a:tcPr anchor="ctr">
                    <a:solidFill>
                      <a:srgbClr val="FFFF00"/>
                    </a:solidFill>
                  </a:tcPr>
                </a:tc>
                <a:tc>
                  <a:txBody>
                    <a:bodyPr/>
                    <a:lstStyle/>
                    <a:p>
                      <a:pPr algn="ctr"/>
                      <a:r>
                        <a:rPr lang="en-US" sz="1200" b="0" i="0" u="none" strike="noStrike" kern="1200" dirty="0">
                          <a:solidFill>
                            <a:schemeClr val="dk1"/>
                          </a:solidFill>
                          <a:effectLst/>
                          <a:latin typeface="+mn-lt"/>
                          <a:ea typeface="+mn-ea"/>
                          <a:cs typeface="+mn-cs"/>
                        </a:rPr>
                        <a:t>± 2 4 8 16g</a:t>
                      </a:r>
                      <a:endParaRPr lang="en-US" sz="1000" b="0" dirty="0"/>
                    </a:p>
                  </a:txBody>
                  <a:tcPr anchor="ctr">
                    <a:solidFill>
                      <a:srgbClr val="FFFF00"/>
                    </a:solidFill>
                  </a:tcPr>
                </a:tc>
                <a:tc>
                  <a:txBody>
                    <a:bodyPr/>
                    <a:lstStyle/>
                    <a:p>
                      <a:pPr algn="ctr"/>
                      <a:r>
                        <a:rPr lang="en-US" sz="1200" b="0" dirty="0"/>
                        <a:t>3.0 ~ 5.0V</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dk1"/>
                          </a:solidFill>
                          <a:effectLst/>
                          <a:latin typeface="+mn-lt"/>
                          <a:ea typeface="+mn-ea"/>
                          <a:cs typeface="+mn-cs"/>
                        </a:rPr>
                        <a:t>±1%</a:t>
                      </a:r>
                      <a:endParaRPr lang="en-US" sz="1000" b="0" dirty="0"/>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t>14.3 x 20.5 x 2.54 mm</a:t>
                      </a:r>
                    </a:p>
                  </a:txBody>
                  <a:tcPr anchor="ctr">
                    <a:solidFill>
                      <a:srgbClr val="FFFF00"/>
                    </a:solidFill>
                  </a:tcPr>
                </a:tc>
                <a:tc>
                  <a:txBody>
                    <a:bodyPr/>
                    <a:lstStyle/>
                    <a:p>
                      <a:pPr algn="ctr"/>
                      <a:r>
                        <a:rPr lang="az-Latn-AZ" sz="1200" b="0" dirty="0"/>
                        <a:t>5 qr</a:t>
                      </a:r>
                      <a:endParaRPr lang="en-US" sz="1200" b="0" dirty="0"/>
                    </a:p>
                  </a:txBody>
                  <a:tcPr anchor="ctr">
                    <a:solidFill>
                      <a:srgbClr val="FFFF00"/>
                    </a:solidFill>
                  </a:tcPr>
                </a:tc>
                <a:tc>
                  <a:txBody>
                    <a:bodyPr/>
                    <a:lstStyle/>
                    <a:p>
                      <a:pPr algn="ctr"/>
                      <a:r>
                        <a:rPr lang="en-US" sz="1200" b="0" dirty="0"/>
                        <a:t>I2C, SPI</a:t>
                      </a:r>
                    </a:p>
                  </a:txBody>
                  <a:tcPr anchor="ctr">
                    <a:solidFill>
                      <a:srgbClr val="FFFF00"/>
                    </a:solidFill>
                  </a:tcPr>
                </a:tc>
                <a:tc>
                  <a:txBody>
                    <a:bodyPr/>
                    <a:lstStyle/>
                    <a:p>
                      <a:pPr algn="ctr"/>
                      <a:r>
                        <a:rPr lang="en-US" sz="1200" b="0" dirty="0"/>
                        <a:t>8.50</a:t>
                      </a:r>
                      <a:r>
                        <a:rPr lang="az-Latn-AZ" sz="1200" b="0" dirty="0"/>
                        <a:t> AZN</a:t>
                      </a:r>
                      <a:endParaRPr lang="en-US" sz="1200" b="0" dirty="0"/>
                    </a:p>
                  </a:txBody>
                  <a:tcPr anchor="ctr">
                    <a:solidFill>
                      <a:srgbClr val="FFFF00"/>
                    </a:solidFill>
                  </a:tcPr>
                </a:tc>
                <a:extLst>
                  <a:ext uri="{0D108BD9-81ED-4DB2-BD59-A6C34878D82A}">
                    <a16:rowId xmlns:a16="http://schemas.microsoft.com/office/drawing/2014/main" val="4028987898"/>
                  </a:ext>
                </a:extLst>
              </a:tr>
            </a:tbl>
          </a:graphicData>
        </a:graphic>
      </p:graphicFrame>
      <p:pic>
        <p:nvPicPr>
          <p:cNvPr id="5" name="Picture 4" descr="A circuit board&#10;&#10;Description generated with very high confidence">
            <a:extLst>
              <a:ext uri="{FF2B5EF4-FFF2-40B4-BE49-F238E27FC236}">
                <a16:creationId xmlns:a16="http://schemas.microsoft.com/office/drawing/2014/main" id="{10614A8C-CE81-431F-A4AC-FD47F356C4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17" t="9947" r="8917" b="8666"/>
          <a:stretch/>
        </p:blipFill>
        <p:spPr>
          <a:xfrm rot="20541218">
            <a:off x="1171270" y="3656290"/>
            <a:ext cx="1111203" cy="1100667"/>
          </a:xfrm>
          <a:prstGeom prst="rect">
            <a:avLst/>
          </a:prstGeom>
        </p:spPr>
      </p:pic>
      <p:grpSp>
        <p:nvGrpSpPr>
          <p:cNvPr id="18" name="Group 17">
            <a:extLst>
              <a:ext uri="{FF2B5EF4-FFF2-40B4-BE49-F238E27FC236}">
                <a16:creationId xmlns:a16="http://schemas.microsoft.com/office/drawing/2014/main" id="{5671B6EC-BF16-4248-9164-44E3A9BBB188}"/>
              </a:ext>
            </a:extLst>
          </p:cNvPr>
          <p:cNvGrpSpPr/>
          <p:nvPr/>
        </p:nvGrpSpPr>
        <p:grpSpPr>
          <a:xfrm>
            <a:off x="277609" y="5135214"/>
            <a:ext cx="3076679" cy="815922"/>
            <a:chOff x="3202721" y="4128276"/>
            <a:chExt cx="4177972" cy="998561"/>
          </a:xfrm>
        </p:grpSpPr>
        <p:sp>
          <p:nvSpPr>
            <p:cNvPr id="19" name="TextBox 18">
              <a:extLst>
                <a:ext uri="{FF2B5EF4-FFF2-40B4-BE49-F238E27FC236}">
                  <a16:creationId xmlns:a16="http://schemas.microsoft.com/office/drawing/2014/main" id="{D438A040-54BC-4F16-97B5-148CAE9FE468}"/>
                </a:ext>
              </a:extLst>
            </p:cNvPr>
            <p:cNvSpPr txBox="1"/>
            <p:nvPr/>
          </p:nvSpPr>
          <p:spPr>
            <a:xfrm>
              <a:off x="3234543" y="4128276"/>
              <a:ext cx="4146150" cy="414337"/>
            </a:xfrm>
            <a:prstGeom prst="rect">
              <a:avLst/>
            </a:prstGeom>
            <a:noFill/>
          </p:spPr>
          <p:txBody>
            <a:bodyPr wrap="square" rtlCol="0">
              <a:spAutoFit/>
            </a:bodyPr>
            <a:lstStyle/>
            <a:p>
              <a:pPr algn="ctr"/>
              <a:r>
                <a:rPr lang="en-US" sz="1600" dirty="0">
                  <a:solidFill>
                    <a:srgbClr val="00B050"/>
                  </a:solidFill>
                </a:rPr>
                <a:t>GY - 91</a:t>
              </a:r>
              <a:endParaRPr lang="en-US" sz="1600" b="1" dirty="0">
                <a:solidFill>
                  <a:srgbClr val="00B050"/>
                </a:solidFill>
              </a:endParaRPr>
            </a:p>
          </p:txBody>
        </p:sp>
        <p:sp>
          <p:nvSpPr>
            <p:cNvPr id="20" name="TextBox 19">
              <a:extLst>
                <a:ext uri="{FF2B5EF4-FFF2-40B4-BE49-F238E27FC236}">
                  <a16:creationId xmlns:a16="http://schemas.microsoft.com/office/drawing/2014/main" id="{F74B0DFC-A0F1-453C-8DE5-D6EA7C5E477F}"/>
                </a:ext>
              </a:extLst>
            </p:cNvPr>
            <p:cNvSpPr txBox="1"/>
            <p:nvPr/>
          </p:nvSpPr>
          <p:spPr>
            <a:xfrm>
              <a:off x="3202721" y="4561831"/>
              <a:ext cx="4146150" cy="565006"/>
            </a:xfrm>
            <a:prstGeom prst="rect">
              <a:avLst/>
            </a:prstGeom>
            <a:noFill/>
          </p:spPr>
          <p:txBody>
            <a:bodyPr wrap="square" rtlCol="0" anchor="t">
              <a:spAutoFit/>
            </a:bodyPr>
            <a:lstStyle/>
            <a:p>
              <a:pPr marL="285750" indent="-285750">
                <a:buFont typeface="Wingdings" panose="05000000000000000000" pitchFamily="2" charset="2"/>
                <a:buChar char="ü"/>
              </a:pPr>
              <a:r>
                <a:rPr lang="az-Latn-AZ" sz="1200" dirty="0"/>
                <a:t>Qiyməti uyğundur</a:t>
              </a:r>
            </a:p>
            <a:p>
              <a:pPr marL="285750" indent="-285750">
                <a:buFont typeface="Wingdings" panose="05000000000000000000" pitchFamily="2" charset="2"/>
                <a:buChar char="ü"/>
              </a:pPr>
              <a:r>
                <a:rPr lang="az-Latn-AZ" sz="1200" dirty="0"/>
                <a:t>Kiçik ölçü və yüngül çəkiyə sahibdir</a:t>
              </a:r>
              <a:endParaRPr lang="en-US" sz="1200" i="1" dirty="0"/>
            </a:p>
          </p:txBody>
        </p:sp>
      </p:grpSp>
      <p:grpSp>
        <p:nvGrpSpPr>
          <p:cNvPr id="4" name="Group 3">
            <a:extLst>
              <a:ext uri="{FF2B5EF4-FFF2-40B4-BE49-F238E27FC236}">
                <a16:creationId xmlns:a16="http://schemas.microsoft.com/office/drawing/2014/main" id="{7D8EB617-56ED-4FC1-B2B6-557069567EBC}"/>
              </a:ext>
            </a:extLst>
          </p:cNvPr>
          <p:cNvGrpSpPr/>
          <p:nvPr/>
        </p:nvGrpSpPr>
        <p:grpSpPr>
          <a:xfrm>
            <a:off x="5468284" y="3319272"/>
            <a:ext cx="3383853" cy="2631864"/>
            <a:chOff x="5413248" y="3723216"/>
            <a:chExt cx="3383853" cy="2631864"/>
          </a:xfrm>
        </p:grpSpPr>
        <p:pic>
          <p:nvPicPr>
            <p:cNvPr id="7" name="Picture 6" descr="A screenshot of a cell phone&#10;&#10;Description generated with very high confidence">
              <a:extLst>
                <a:ext uri="{FF2B5EF4-FFF2-40B4-BE49-F238E27FC236}">
                  <a16:creationId xmlns:a16="http://schemas.microsoft.com/office/drawing/2014/main" id="{D08E5B91-6357-48BB-A0D9-0FE59D8F34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267" y="4176830"/>
              <a:ext cx="2418868" cy="2178250"/>
            </a:xfrm>
            <a:prstGeom prst="rect">
              <a:avLst/>
            </a:prstGeom>
          </p:spPr>
        </p:pic>
        <p:sp>
          <p:nvSpPr>
            <p:cNvPr id="21" name="Shape 173">
              <a:extLst>
                <a:ext uri="{FF2B5EF4-FFF2-40B4-BE49-F238E27FC236}">
                  <a16:creationId xmlns:a16="http://schemas.microsoft.com/office/drawing/2014/main" id="{45BD9623-94F1-462E-B399-2EFFE333425E}"/>
                </a:ext>
              </a:extLst>
            </p:cNvPr>
            <p:cNvSpPr txBox="1">
              <a:spLocks/>
            </p:cNvSpPr>
            <p:nvPr/>
          </p:nvSpPr>
          <p:spPr>
            <a:xfrm>
              <a:off x="5413248" y="3723216"/>
              <a:ext cx="3383853" cy="47388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100" b="0" kern="0" dirty="0">
                  <a:solidFill>
                    <a:srgbClr val="333399"/>
                  </a:solidFill>
                </a:rPr>
                <a:t>Prinsipial sxemdə </a:t>
              </a:r>
              <a:r>
                <a:rPr lang="en-US" sz="1100" b="0" kern="0" dirty="0">
                  <a:solidFill>
                    <a:srgbClr val="333399"/>
                  </a:solidFill>
                </a:rPr>
                <a:t>GY91 </a:t>
              </a:r>
              <a:r>
                <a:rPr lang="az-Latn-AZ" sz="1100" b="0" kern="0" dirty="0">
                  <a:solidFill>
                    <a:srgbClr val="333399"/>
                  </a:solidFill>
                </a:rPr>
                <a:t>sensorunun mikrokontrollerə qoşulma qaydası</a:t>
              </a:r>
              <a:r>
                <a:rPr lang="en-US" sz="1100" b="0" kern="0" dirty="0">
                  <a:solidFill>
                    <a:srgbClr val="333399"/>
                  </a:solidFill>
                </a:rPr>
                <a:t>:</a:t>
              </a:r>
              <a:endParaRPr lang="az-Latn-AZ" sz="1100" b="0" kern="0" dirty="0">
                <a:solidFill>
                  <a:srgbClr val="333399"/>
                </a:solidFill>
              </a:endParaRPr>
            </a:p>
          </p:txBody>
        </p:sp>
      </p:grpSp>
      <p:pic>
        <p:nvPicPr>
          <p:cNvPr id="23" name="Picture 22" descr="A picture containing object&#10;&#10;Description generated with high confidence">
            <a:extLst>
              <a:ext uri="{FF2B5EF4-FFF2-40B4-BE49-F238E27FC236}">
                <a16:creationId xmlns:a16="http://schemas.microsoft.com/office/drawing/2014/main" id="{2AE112B0-E3DD-4620-8E22-C56FCCD99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5108" y="3662783"/>
            <a:ext cx="2231347" cy="1677973"/>
          </a:xfrm>
          <a:prstGeom prst="rect">
            <a:avLst/>
          </a:prstGeom>
        </p:spPr>
      </p:pic>
    </p:spTree>
    <p:extLst>
      <p:ext uri="{BB962C8B-B14F-4D97-AF65-F5344CB8AC3E}">
        <p14:creationId xmlns:p14="http://schemas.microsoft.com/office/powerpoint/2010/main" val="11844286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98</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a:t>
            </a:r>
            <a:r>
              <a:rPr lang="en-US" sz="2400" b="1" kern="0" dirty="0">
                <a:solidFill>
                  <a:srgbClr val="333399"/>
                </a:solidFill>
              </a:rPr>
              <a:t> (</a:t>
            </a:r>
            <a:r>
              <a:rPr lang="en-US" sz="2400" b="1" kern="0" dirty="0" err="1">
                <a:solidFill>
                  <a:srgbClr val="333399"/>
                </a:solidFill>
              </a:rPr>
              <a:t>dava</a:t>
            </a:r>
            <a:r>
              <a:rPr lang="az-Latn-AZ" sz="2400" b="1" kern="0" dirty="0">
                <a:solidFill>
                  <a:srgbClr val="333399"/>
                </a:solidFill>
              </a:rPr>
              <a:t>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3" name="TextBox 12">
            <a:extLst>
              <a:ext uri="{FF2B5EF4-FFF2-40B4-BE49-F238E27FC236}">
                <a16:creationId xmlns:a16="http://schemas.microsoft.com/office/drawing/2014/main" id="{75091E26-0D77-4207-A798-8FA570E7C6C3}"/>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Akselerometr və g</a:t>
            </a:r>
            <a:r>
              <a:rPr lang="az-Latn-AZ" dirty="0"/>
              <a:t>iroskop</a:t>
            </a:r>
            <a:r>
              <a:rPr lang="az-Latn-AZ" kern="0" dirty="0">
                <a:solidFill>
                  <a:srgbClr val="4472C4"/>
                </a:solidFill>
              </a:rPr>
              <a:t> sensorunun seçiminin əsaslandırılması və xülasə</a:t>
            </a:r>
            <a:r>
              <a:rPr lang="en-US" kern="0" dirty="0">
                <a:solidFill>
                  <a:srgbClr val="4472C4"/>
                </a:solidFill>
              </a:rPr>
              <a:t> (</a:t>
            </a:r>
            <a:r>
              <a:rPr lang="en-US" kern="0" dirty="0" err="1">
                <a:solidFill>
                  <a:srgbClr val="4472C4"/>
                </a:solidFill>
              </a:rPr>
              <a:t>davam</a:t>
            </a:r>
            <a:r>
              <a:rPr lang="az-Latn-AZ" kern="0" dirty="0">
                <a:solidFill>
                  <a:srgbClr val="4472C4"/>
                </a:solidFill>
              </a:rPr>
              <a:t>ı)</a:t>
            </a:r>
            <a:endParaRPr lang="en-US" dirty="0">
              <a:solidFill>
                <a:srgbClr val="4472C4"/>
              </a:solidFill>
            </a:endParaRPr>
          </a:p>
        </p:txBody>
      </p:sp>
      <p:sp>
        <p:nvSpPr>
          <p:cNvPr id="18" name="TextBox 17">
            <a:extLst>
              <a:ext uri="{FF2B5EF4-FFF2-40B4-BE49-F238E27FC236}">
                <a16:creationId xmlns:a16="http://schemas.microsoft.com/office/drawing/2014/main" id="{B7CB8271-8B23-4057-9F26-E85700DB556C}"/>
              </a:ext>
            </a:extLst>
          </p:cNvPr>
          <p:cNvSpPr txBox="1"/>
          <p:nvPr/>
        </p:nvSpPr>
        <p:spPr>
          <a:xfrm>
            <a:off x="998102" y="1794878"/>
            <a:ext cx="7917297" cy="954107"/>
          </a:xfrm>
          <a:prstGeom prst="rect">
            <a:avLst/>
          </a:prstGeom>
          <a:noFill/>
        </p:spPr>
        <p:txBody>
          <a:bodyPr wrap="square" rtlCol="0">
            <a:spAutoFit/>
          </a:bodyPr>
          <a:lstStyle/>
          <a:p>
            <a:r>
              <a:rPr lang="az-Latn-AZ" sz="1400" dirty="0"/>
              <a:t>      Model peykin saniyə bə saniyə fəzadaki vəziyyətini bilmək böyük üstünlükdür.  </a:t>
            </a:r>
          </a:p>
          <a:p>
            <a:r>
              <a:rPr lang="az-Latn-AZ" sz="1400" dirty="0"/>
              <a:t>      Bu sayədə, model peykin paraşutunun nəqədər stabil eniş etdiyinidə bilmək mümkün olacaq. Məsələn</a:t>
            </a:r>
            <a:r>
              <a:rPr lang="en-US" sz="1400" dirty="0"/>
              <a:t>: </a:t>
            </a:r>
            <a:r>
              <a:rPr lang="az-Latn-AZ" sz="1400" dirty="0"/>
              <a:t>silkələnmənin nə qədər çox olduğundan xəbərdar olacayıq ki, bu da seçilmiş paraşütün havada nə qədər stabil düşüb-düşmədiyinin göstəricisidir.</a:t>
            </a:r>
          </a:p>
        </p:txBody>
      </p:sp>
      <p:pic>
        <p:nvPicPr>
          <p:cNvPr id="20" name="Picture 19">
            <a:extLst>
              <a:ext uri="{FF2B5EF4-FFF2-40B4-BE49-F238E27FC236}">
                <a16:creationId xmlns:a16="http://schemas.microsoft.com/office/drawing/2014/main" id="{79B30558-7DBA-4EB2-B885-537BC5EF7C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928" y="1965960"/>
            <a:ext cx="572237" cy="572237"/>
          </a:xfrm>
          <a:prstGeom prst="rect">
            <a:avLst/>
          </a:prstGeom>
        </p:spPr>
      </p:pic>
      <p:pic>
        <p:nvPicPr>
          <p:cNvPr id="22" name="Picture 21">
            <a:extLst>
              <a:ext uri="{FF2B5EF4-FFF2-40B4-BE49-F238E27FC236}">
                <a16:creationId xmlns:a16="http://schemas.microsoft.com/office/drawing/2014/main" id="{C40F4F12-5DCE-4C8F-B158-F1E3092C627F}"/>
              </a:ext>
            </a:extLst>
          </p:cNvPr>
          <p:cNvPicPr>
            <a:picLocks noChangeAspect="1"/>
          </p:cNvPicPr>
          <p:nvPr/>
        </p:nvPicPr>
        <p:blipFill rotWithShape="1">
          <a:blip r:embed="rId5">
            <a:extLst>
              <a:ext uri="{28A0092B-C50C-407E-A947-70E740481C1C}">
                <a14:useLocalDpi xmlns:a14="http://schemas.microsoft.com/office/drawing/2010/main" val="0"/>
              </a:ext>
            </a:extLst>
          </a:blip>
          <a:srcRect t="7970" b="5922"/>
          <a:stretch/>
        </p:blipFill>
        <p:spPr>
          <a:xfrm>
            <a:off x="6723079" y="2580693"/>
            <a:ext cx="2196730" cy="1418659"/>
          </a:xfrm>
          <a:prstGeom prst="rect">
            <a:avLst/>
          </a:prstGeom>
        </p:spPr>
      </p:pic>
      <p:sp>
        <p:nvSpPr>
          <p:cNvPr id="23" name="TextBox 22">
            <a:extLst>
              <a:ext uri="{FF2B5EF4-FFF2-40B4-BE49-F238E27FC236}">
                <a16:creationId xmlns:a16="http://schemas.microsoft.com/office/drawing/2014/main" id="{6D434FA8-7C91-4C41-A679-737094365713}"/>
              </a:ext>
            </a:extLst>
          </p:cNvPr>
          <p:cNvSpPr txBox="1"/>
          <p:nvPr/>
        </p:nvSpPr>
        <p:spPr>
          <a:xfrm>
            <a:off x="1011165" y="4231659"/>
            <a:ext cx="7917297" cy="954107"/>
          </a:xfrm>
          <a:prstGeom prst="rect">
            <a:avLst/>
          </a:prstGeom>
          <a:noFill/>
        </p:spPr>
        <p:txBody>
          <a:bodyPr wrap="square" rtlCol="0">
            <a:spAutoFit/>
          </a:bodyPr>
          <a:lstStyle/>
          <a:p>
            <a:r>
              <a:rPr lang="az-Latn-AZ" sz="1400" dirty="0"/>
              <a:t>      Başqa bir üstünlüyü isə çekiləcək olan şəkillə bağlıdır. Məsələn</a:t>
            </a:r>
            <a:r>
              <a:rPr lang="en-US" sz="1400" dirty="0"/>
              <a:t>:</a:t>
            </a:r>
            <a:r>
              <a:rPr lang="ru-RU" sz="1400" dirty="0"/>
              <a:t> </a:t>
            </a:r>
            <a:r>
              <a:rPr lang="az-Latn-AZ" sz="1400" dirty="0"/>
              <a:t>model peykin fəzadakı vəziyyətindən və silkələnmənin tezliyindən şəkilin bulanıq çıxıb-çıxmayacağın öncədən biləcəyik. Bunun nəticəsində şəklin bulanıq çıxmasının (əgər bulanıq çıxarsa) səbəbini aydın bir şəkildə, əlavə məlumatlar ilə birlikdə göstərə biləcəyik. Eyni zamanda şəkilin hansı istiqamətdə çəkildiyini də bilmək olacaq.</a:t>
            </a:r>
          </a:p>
        </p:txBody>
      </p:sp>
      <p:pic>
        <p:nvPicPr>
          <p:cNvPr id="24" name="Picture 23">
            <a:extLst>
              <a:ext uri="{FF2B5EF4-FFF2-40B4-BE49-F238E27FC236}">
                <a16:creationId xmlns:a16="http://schemas.microsoft.com/office/drawing/2014/main" id="{B08DCA3C-37E1-44C6-8854-7A68927876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784" y="4387116"/>
            <a:ext cx="572237" cy="572237"/>
          </a:xfrm>
          <a:prstGeom prst="rect">
            <a:avLst/>
          </a:prstGeom>
        </p:spPr>
      </p:pic>
      <p:pic>
        <p:nvPicPr>
          <p:cNvPr id="26" name="Picture 25" descr="A close up of a camera&#10;&#10;Description generated with very high confidence">
            <a:extLst>
              <a:ext uri="{FF2B5EF4-FFF2-40B4-BE49-F238E27FC236}">
                <a16:creationId xmlns:a16="http://schemas.microsoft.com/office/drawing/2014/main" id="{FB9710BC-8450-4F78-9802-2257F59469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6896" y="5384190"/>
            <a:ext cx="877824" cy="659027"/>
          </a:xfrm>
          <a:prstGeom prst="rect">
            <a:avLst/>
          </a:prstGeom>
        </p:spPr>
      </p:pic>
      <p:pic>
        <p:nvPicPr>
          <p:cNvPr id="30" name="Picture 29" descr="A picture containing outdoor object&#10;&#10;Description generated with very high confidence">
            <a:extLst>
              <a:ext uri="{FF2B5EF4-FFF2-40B4-BE49-F238E27FC236}">
                <a16:creationId xmlns:a16="http://schemas.microsoft.com/office/drawing/2014/main" id="{0924B200-593E-410F-A329-6B97DCC971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4064" y="5265481"/>
            <a:ext cx="1469757" cy="977996"/>
          </a:xfrm>
          <a:prstGeom prst="rect">
            <a:avLst/>
          </a:prstGeom>
        </p:spPr>
      </p:pic>
      <p:cxnSp>
        <p:nvCxnSpPr>
          <p:cNvPr id="32" name="Straight Arrow Connector 31">
            <a:extLst>
              <a:ext uri="{FF2B5EF4-FFF2-40B4-BE49-F238E27FC236}">
                <a16:creationId xmlns:a16="http://schemas.microsoft.com/office/drawing/2014/main" id="{B0744E15-34EF-4ECE-A684-C832F1DC12D4}"/>
              </a:ext>
            </a:extLst>
          </p:cNvPr>
          <p:cNvCxnSpPr>
            <a:cxnSpLocks/>
            <a:stCxn id="26" idx="3"/>
          </p:cNvCxnSpPr>
          <p:nvPr/>
        </p:nvCxnSpPr>
        <p:spPr>
          <a:xfrm flipV="1">
            <a:off x="3474720" y="5265481"/>
            <a:ext cx="1609344" cy="4482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2F0A1013-07FD-4774-A463-2AFA5824FB0D}"/>
              </a:ext>
            </a:extLst>
          </p:cNvPr>
          <p:cNvCxnSpPr>
            <a:cxnSpLocks/>
            <a:stCxn id="26" idx="3"/>
          </p:cNvCxnSpPr>
          <p:nvPr/>
        </p:nvCxnSpPr>
        <p:spPr>
          <a:xfrm>
            <a:off x="3474720" y="5713704"/>
            <a:ext cx="1609344" cy="51754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a:extLst>
              <a:ext uri="{FF2B5EF4-FFF2-40B4-BE49-F238E27FC236}">
                <a16:creationId xmlns:a16="http://schemas.microsoft.com/office/drawing/2014/main" id="{E5CF6099-6966-43CB-A569-8E25604D4016}"/>
              </a:ext>
            </a:extLst>
          </p:cNvPr>
          <p:cNvCxnSpPr>
            <a:cxnSpLocks/>
            <a:stCxn id="26" idx="3"/>
            <a:endCxn id="30" idx="1"/>
          </p:cNvCxnSpPr>
          <p:nvPr/>
        </p:nvCxnSpPr>
        <p:spPr>
          <a:xfrm>
            <a:off x="3474720" y="5713704"/>
            <a:ext cx="1609344" cy="407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41" name="Picture 40" descr="A picture containing object&#10;&#10;Description generated with very high confidence">
            <a:extLst>
              <a:ext uri="{FF2B5EF4-FFF2-40B4-BE49-F238E27FC236}">
                <a16:creationId xmlns:a16="http://schemas.microsoft.com/office/drawing/2014/main" id="{7BA63F16-7AA2-4800-AAB8-371CAC16D0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6013" y="2809797"/>
            <a:ext cx="1267206" cy="1238406"/>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0ABBA5DE-3C20-4AD6-B6F4-30652C38646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96896" y="2874014"/>
            <a:ext cx="1267206" cy="1235002"/>
          </a:xfrm>
          <a:prstGeom prst="rect">
            <a:avLst/>
          </a:prstGeom>
        </p:spPr>
      </p:pic>
    </p:spTree>
    <p:extLst>
      <p:ext uri="{BB962C8B-B14F-4D97-AF65-F5344CB8AC3E}">
        <p14:creationId xmlns:p14="http://schemas.microsoft.com/office/powerpoint/2010/main" val="742643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DEA8DC-2C19-4624-B6C2-CB92A968E07B}" type="slidenum">
              <a:rPr lang="en-US" smtClean="0"/>
              <a:t>99</a:t>
            </a:fld>
            <a:endParaRPr lang="en-US"/>
          </a:p>
        </p:txBody>
      </p:sp>
      <p:sp>
        <p:nvSpPr>
          <p:cNvPr id="14" name="Shape 646"/>
          <p:cNvSpPr/>
          <p:nvPr/>
        </p:nvSpPr>
        <p:spPr>
          <a:xfrm>
            <a:off x="8613913" y="125308"/>
            <a:ext cx="301487" cy="301487"/>
          </a:xfrm>
          <a:prstGeom prst="star5">
            <a:avLst>
              <a:gd name="adj" fmla="val 19098"/>
              <a:gd name="hf" fmla="val 105146"/>
              <a:gd name="vf" fmla="val 110557"/>
            </a:avLst>
          </a:prstGeom>
          <a:solidFill>
            <a:srgbClr val="FFFF0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Date Placeholder 3"/>
          <p:cNvSpPr txBox="1">
            <a:spLocks/>
          </p:cNvSpPr>
          <p:nvPr/>
        </p:nvSpPr>
        <p:spPr>
          <a:xfrm>
            <a:off x="1934307" y="115977"/>
            <a:ext cx="5488623" cy="96734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3399"/>
              </a:buClr>
            </a:pPr>
            <a:r>
              <a:rPr lang="az-Latn-AZ" sz="2400" b="1" kern="0" dirty="0">
                <a:solidFill>
                  <a:srgbClr val="333399"/>
                </a:solidFill>
              </a:rPr>
              <a:t>Əlavə tapşırığın izahı</a:t>
            </a:r>
            <a:r>
              <a:rPr lang="en-US" sz="2400" b="1" kern="0" dirty="0">
                <a:solidFill>
                  <a:srgbClr val="333399"/>
                </a:solidFill>
              </a:rPr>
              <a:t> (</a:t>
            </a:r>
            <a:r>
              <a:rPr lang="en-US" sz="2400" b="1" kern="0" dirty="0" err="1">
                <a:solidFill>
                  <a:srgbClr val="333399"/>
                </a:solidFill>
              </a:rPr>
              <a:t>dava</a:t>
            </a:r>
            <a:r>
              <a:rPr lang="az-Latn-AZ" sz="2400" b="1" kern="0" dirty="0">
                <a:solidFill>
                  <a:srgbClr val="333399"/>
                </a:solidFill>
              </a:rPr>
              <a:t>mı)</a:t>
            </a:r>
            <a:endParaRPr lang="en-US" sz="2400" b="1" kern="0" dirty="0">
              <a:solidFill>
                <a:srgbClr val="333399"/>
              </a:solidFill>
            </a:endParaRPr>
          </a:p>
        </p:txBody>
      </p:sp>
      <p:sp>
        <p:nvSpPr>
          <p:cNvPr id="3" name="Date Placeholder 2"/>
          <p:cNvSpPr>
            <a:spLocks noGrp="1"/>
          </p:cNvSpPr>
          <p:nvPr>
            <p:ph type="dt" sz="half" idx="10"/>
          </p:nvPr>
        </p:nvSpPr>
        <p:spPr/>
        <p:txBody>
          <a:bodyPr/>
          <a:lstStyle/>
          <a:p>
            <a:r>
              <a:rPr lang="en-US" dirty="0" err="1"/>
              <a:t>Təqdimatçı</a:t>
            </a:r>
            <a:r>
              <a:rPr lang="en-US" dirty="0"/>
              <a:t>: </a:t>
            </a:r>
            <a:r>
              <a:rPr lang="az-Latn-AZ" kern="0" dirty="0">
                <a:solidFill>
                  <a:srgbClr val="000000"/>
                </a:solidFill>
              </a:rPr>
              <a:t>Əsgərov Kamran</a:t>
            </a:r>
            <a:endParaRPr lang="en-US" dirty="0"/>
          </a:p>
        </p:txBody>
      </p:sp>
      <p:sp>
        <p:nvSpPr>
          <p:cNvPr id="9" name="Footer Placeholder 4">
            <a:extLst>
              <a:ext uri="{FF2B5EF4-FFF2-40B4-BE49-F238E27FC236}">
                <a16:creationId xmlns:a16="http://schemas.microsoft.com/office/drawing/2014/main" id="{EA611041-F5C8-45CA-B79B-08C38DB87ED5}"/>
              </a:ext>
            </a:extLst>
          </p:cNvPr>
          <p:cNvSpPr>
            <a:spLocks noGrp="1"/>
          </p:cNvSpPr>
          <p:nvPr>
            <p:ph type="ftr" sz="quarter" idx="11"/>
          </p:nvPr>
        </p:nvSpPr>
        <p:spPr>
          <a:xfrm>
            <a:off x="2423160" y="6431509"/>
            <a:ext cx="4297680" cy="365125"/>
          </a:xfrm>
        </p:spPr>
        <p:txBody>
          <a:bodyPr/>
          <a:lstStyle/>
          <a:p>
            <a:r>
              <a:rPr lang="az-Latn-AZ" dirty="0"/>
              <a:t>“CanSat Az 2018” YHS: Komanda №2253  </a:t>
            </a:r>
            <a:r>
              <a:rPr lang="az-Latn-AZ" b="1" dirty="0"/>
              <a:t>MS_U_FO</a:t>
            </a:r>
            <a:r>
              <a:rPr lang="az-Latn-AZ" dirty="0"/>
              <a:t> </a:t>
            </a:r>
            <a:endParaRPr lang="en-US" dirty="0"/>
          </a:p>
        </p:txBody>
      </p:sp>
      <p:grpSp>
        <p:nvGrpSpPr>
          <p:cNvPr id="10" name="Group 9">
            <a:extLst>
              <a:ext uri="{FF2B5EF4-FFF2-40B4-BE49-F238E27FC236}">
                <a16:creationId xmlns:a16="http://schemas.microsoft.com/office/drawing/2014/main" id="{32939590-5F5D-4D86-B98A-483709DDBD51}"/>
              </a:ext>
            </a:extLst>
          </p:cNvPr>
          <p:cNvGrpSpPr/>
          <p:nvPr/>
        </p:nvGrpSpPr>
        <p:grpSpPr>
          <a:xfrm>
            <a:off x="219457" y="0"/>
            <a:ext cx="1771323" cy="1097280"/>
            <a:chOff x="219457" y="0"/>
            <a:chExt cx="1771323" cy="1097280"/>
          </a:xfrm>
        </p:grpSpPr>
        <p:pic>
          <p:nvPicPr>
            <p:cNvPr id="11" name="Picture 10" descr="A close up of a device&#10;&#10;Description generated with high confidence">
              <a:extLst>
                <a:ext uri="{FF2B5EF4-FFF2-40B4-BE49-F238E27FC236}">
                  <a16:creationId xmlns:a16="http://schemas.microsoft.com/office/drawing/2014/main" id="{3B2FF39D-9A3D-41DE-A4FD-CAC509FA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7" y="64008"/>
              <a:ext cx="1771323" cy="1033272"/>
            </a:xfrm>
            <a:prstGeom prst="rect">
              <a:avLst/>
            </a:prstGeom>
          </p:spPr>
        </p:pic>
        <p:pic>
          <p:nvPicPr>
            <p:cNvPr id="12" name="Picture 11">
              <a:extLst>
                <a:ext uri="{FF2B5EF4-FFF2-40B4-BE49-F238E27FC236}">
                  <a16:creationId xmlns:a16="http://schemas.microsoft.com/office/drawing/2014/main" id="{F3734231-4DA2-420F-9E21-5919114F8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62" y="0"/>
              <a:ext cx="1097280" cy="1097280"/>
            </a:xfrm>
            <a:prstGeom prst="rect">
              <a:avLst/>
            </a:prstGeom>
          </p:spPr>
        </p:pic>
      </p:grpSp>
      <p:sp>
        <p:nvSpPr>
          <p:cNvPr id="16" name="TextBox 15">
            <a:extLst>
              <a:ext uri="{FF2B5EF4-FFF2-40B4-BE49-F238E27FC236}">
                <a16:creationId xmlns:a16="http://schemas.microsoft.com/office/drawing/2014/main" id="{831A1A6E-FBFB-4681-B509-55C1B0433335}"/>
              </a:ext>
            </a:extLst>
          </p:cNvPr>
          <p:cNvSpPr txBox="1"/>
          <p:nvPr/>
        </p:nvSpPr>
        <p:spPr>
          <a:xfrm>
            <a:off x="998102" y="1794878"/>
            <a:ext cx="7917297" cy="1169551"/>
          </a:xfrm>
          <a:prstGeom prst="rect">
            <a:avLst/>
          </a:prstGeom>
          <a:noFill/>
        </p:spPr>
        <p:txBody>
          <a:bodyPr wrap="square" rtlCol="0">
            <a:spAutoFit/>
          </a:bodyPr>
          <a:lstStyle/>
          <a:p>
            <a:r>
              <a:rPr lang="az-Latn-AZ" sz="1400" dirty="0"/>
              <a:t>      Havanın model peykin yerə nisbətən olan hündürlüyündə nə qədər küləkli olduğunu da nisbətən bilmək olacaq. Məsələn</a:t>
            </a:r>
            <a:r>
              <a:rPr lang="en-US" sz="1400" dirty="0"/>
              <a:t>: </a:t>
            </a:r>
            <a:r>
              <a:rPr lang="az-Latn-AZ" sz="1400" dirty="0"/>
              <a:t>300 m hündürlükdə model peyk 40 dərəcə şimal tərəfə əyildi. Bu həmin hündürlükdə şimal istiqamətində külək olduğu mənasına gəlir. Bildiyiniz kimi külək  siqnal itirmələrinə səbəb ola bilər. Və əgər biz bu məlumatı aldığımız paketdən sonrakı paketi itirərsək, paket itkisinin səbəbini də bu yolla öyrənmiş olacayıq. </a:t>
            </a:r>
            <a:endParaRPr lang="en-US" sz="1400" dirty="0"/>
          </a:p>
        </p:txBody>
      </p:sp>
      <p:sp>
        <p:nvSpPr>
          <p:cNvPr id="17" name="TextBox 16">
            <a:extLst>
              <a:ext uri="{FF2B5EF4-FFF2-40B4-BE49-F238E27FC236}">
                <a16:creationId xmlns:a16="http://schemas.microsoft.com/office/drawing/2014/main" id="{8ABB8540-E5DB-4A4D-BB13-830EF13A7AF5}"/>
              </a:ext>
            </a:extLst>
          </p:cNvPr>
          <p:cNvSpPr txBox="1"/>
          <p:nvPr/>
        </p:nvSpPr>
        <p:spPr>
          <a:xfrm>
            <a:off x="239150" y="1197864"/>
            <a:ext cx="8676249" cy="36933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nchor="ctr">
            <a:spAutoFit/>
          </a:bodyPr>
          <a:lstStyle/>
          <a:p>
            <a:pPr algn="ctr"/>
            <a:r>
              <a:rPr lang="az-Latn-AZ" kern="0" dirty="0">
                <a:solidFill>
                  <a:srgbClr val="4472C4"/>
                </a:solidFill>
              </a:rPr>
              <a:t>Akselerometr və g</a:t>
            </a:r>
            <a:r>
              <a:rPr lang="az-Latn-AZ" dirty="0"/>
              <a:t>iroskop</a:t>
            </a:r>
            <a:r>
              <a:rPr lang="az-Latn-AZ" kern="0" dirty="0">
                <a:solidFill>
                  <a:srgbClr val="4472C4"/>
                </a:solidFill>
              </a:rPr>
              <a:t> sensorunun seçiminin əsaslandırılması və xülasə</a:t>
            </a:r>
            <a:r>
              <a:rPr lang="en-US" kern="0" dirty="0">
                <a:solidFill>
                  <a:srgbClr val="4472C4"/>
                </a:solidFill>
              </a:rPr>
              <a:t> (</a:t>
            </a:r>
            <a:r>
              <a:rPr lang="en-US" kern="0" dirty="0" err="1">
                <a:solidFill>
                  <a:srgbClr val="4472C4"/>
                </a:solidFill>
              </a:rPr>
              <a:t>davam</a:t>
            </a:r>
            <a:r>
              <a:rPr lang="az-Latn-AZ" kern="0" dirty="0">
                <a:solidFill>
                  <a:srgbClr val="4472C4"/>
                </a:solidFill>
              </a:rPr>
              <a:t>ı)</a:t>
            </a:r>
            <a:endParaRPr lang="en-US" dirty="0">
              <a:solidFill>
                <a:srgbClr val="4472C4"/>
              </a:solidFill>
            </a:endParaRPr>
          </a:p>
        </p:txBody>
      </p:sp>
      <p:pic>
        <p:nvPicPr>
          <p:cNvPr id="18" name="Picture 17">
            <a:extLst>
              <a:ext uri="{FF2B5EF4-FFF2-40B4-BE49-F238E27FC236}">
                <a16:creationId xmlns:a16="http://schemas.microsoft.com/office/drawing/2014/main" id="{38BC8AD6-369C-47A2-A711-79E0323573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488" y="2047579"/>
            <a:ext cx="675614" cy="675614"/>
          </a:xfrm>
          <a:prstGeom prst="rect">
            <a:avLst/>
          </a:prstGeom>
        </p:spPr>
      </p:pic>
      <p:pic>
        <p:nvPicPr>
          <p:cNvPr id="5" name="Picture 4" descr="A group of people flying a kite on a cloudy day&#10;&#10;Description generated with high confidence">
            <a:extLst>
              <a:ext uri="{FF2B5EF4-FFF2-40B4-BE49-F238E27FC236}">
                <a16:creationId xmlns:a16="http://schemas.microsoft.com/office/drawing/2014/main" id="{8C3AB002-9808-44C9-AA6C-26A2C6FCF4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1184" y="2783496"/>
            <a:ext cx="3522515" cy="1766903"/>
          </a:xfrm>
          <a:prstGeom prst="rect">
            <a:avLst/>
          </a:prstGeom>
        </p:spPr>
      </p:pic>
      <p:pic>
        <p:nvPicPr>
          <p:cNvPr id="7" name="Picture 6" descr="A picture containing clipart&#10;&#10;Description generated with very high confidence">
            <a:extLst>
              <a:ext uri="{FF2B5EF4-FFF2-40B4-BE49-F238E27FC236}">
                <a16:creationId xmlns:a16="http://schemas.microsoft.com/office/drawing/2014/main" id="{2BAE17C7-349C-4231-812A-1CA218F0DF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488" y="5259130"/>
            <a:ext cx="846451" cy="913070"/>
          </a:xfrm>
          <a:prstGeom prst="rect">
            <a:avLst/>
          </a:prstGeom>
        </p:spPr>
      </p:pic>
      <p:sp>
        <p:nvSpPr>
          <p:cNvPr id="8" name="TextBox 7">
            <a:extLst>
              <a:ext uri="{FF2B5EF4-FFF2-40B4-BE49-F238E27FC236}">
                <a16:creationId xmlns:a16="http://schemas.microsoft.com/office/drawing/2014/main" id="{F1BFF978-E656-4F22-854C-EA19F78F8BA9}"/>
              </a:ext>
            </a:extLst>
          </p:cNvPr>
          <p:cNvSpPr txBox="1"/>
          <p:nvPr/>
        </p:nvSpPr>
        <p:spPr>
          <a:xfrm>
            <a:off x="1362457" y="5405434"/>
            <a:ext cx="7552942" cy="584775"/>
          </a:xfrm>
          <a:prstGeom prst="rect">
            <a:avLst/>
          </a:prstGeom>
          <a:noFill/>
        </p:spPr>
        <p:txBody>
          <a:bodyPr wrap="square" rtlCol="0">
            <a:spAutoFit/>
          </a:bodyPr>
          <a:lstStyle/>
          <a:p>
            <a:r>
              <a:rPr lang="az-Latn-AZ" sz="1600" dirty="0"/>
              <a:t>Etdiyimiz əlavə tapşırığın məqsəd və əhəmiyyətini anlatmaq üçün bəzi nümunələr gətirdik. Amma təbii ki, reallıqda vəziyyət fərqli də ola bilər. </a:t>
            </a:r>
            <a:endParaRPr lang="en-US" sz="1600" dirty="0"/>
          </a:p>
        </p:txBody>
      </p:sp>
      <p:pic>
        <p:nvPicPr>
          <p:cNvPr id="20" name="Picture 19" descr="A close up of a map&#10;&#10;Description generated with high confidence">
            <a:extLst>
              <a:ext uri="{FF2B5EF4-FFF2-40B4-BE49-F238E27FC236}">
                <a16:creationId xmlns:a16="http://schemas.microsoft.com/office/drawing/2014/main" id="{7547EC4F-8498-40CB-B430-65BA97DED7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969" y="2990088"/>
            <a:ext cx="3635823" cy="1858961"/>
          </a:xfrm>
          <a:prstGeom prst="rect">
            <a:avLst/>
          </a:prstGeom>
        </p:spPr>
      </p:pic>
    </p:spTree>
    <p:extLst>
      <p:ext uri="{BB962C8B-B14F-4D97-AF65-F5344CB8AC3E}">
        <p14:creationId xmlns:p14="http://schemas.microsoft.com/office/powerpoint/2010/main" val="4016311436"/>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12716</TotalTime>
  <Words>12130</Words>
  <Application>Microsoft Office PowerPoint</Application>
  <PresentationFormat>On-screen Show (4:3)</PresentationFormat>
  <Paragraphs>2189</Paragraphs>
  <Slides>123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123</vt:i4>
      </vt:variant>
    </vt:vector>
  </HeadingPairs>
  <TitlesOfParts>
    <vt:vector size="128" baseType="lpstr">
      <vt:lpstr>Calibri Light</vt:lpstr>
      <vt:lpstr>Wingdings</vt:lpstr>
      <vt:lpstr>Arial</vt:lpstr>
      <vt:lpstr>Calibri</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Shamo Humbatli</dc:creator>
  <cp:lastModifiedBy>Kamran</cp:lastModifiedBy>
  <cp:revision>634</cp:revision>
  <dcterms:created xsi:type="dcterms:W3CDTF">2018-05-08T06:43:56Z</dcterms:created>
  <dcterms:modified xsi:type="dcterms:W3CDTF">2019-11-21T19:04:21Z</dcterms:modified>
</cp:coreProperties>
</file>